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66" r:id="rId3"/>
    <p:sldId id="267" r:id="rId4"/>
    <p:sldId id="271" r:id="rId5"/>
    <p:sldId id="272" r:id="rId6"/>
    <p:sldId id="268" r:id="rId7"/>
    <p:sldId id="273" r:id="rId8"/>
    <p:sldId id="276" r:id="rId9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3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8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0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3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5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8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6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58878-709B-4316-A710-5270515E8053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9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1">
            <a:extLst>
              <a:ext uri="{FF2B5EF4-FFF2-40B4-BE49-F238E27FC236}">
                <a16:creationId xmlns:a16="http://schemas.microsoft.com/office/drawing/2014/main" id="{91225435-21E7-47A1-8ED1-7CCEFFE8C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617" y="2414016"/>
            <a:ext cx="79031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Chapter 9 part 2: Expected runtime of randomized select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08C7518C-41DF-4C78-8D6D-D73C6E3D5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926" y="544514"/>
            <a:ext cx="793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Randomized-Select lets us analyze the runtime for the average case</a:t>
            </a:r>
            <a:r>
              <a:rPr lang="en-US" altLang="en-US" sz="1800"/>
              <a:t> 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F65B7E6A-CB80-444B-8ADA-3529E9113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6" y="1255714"/>
            <a:ext cx="77120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Randomized-Select(A,p,r,i)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1	</a:t>
            </a:r>
            <a:r>
              <a:rPr lang="en-US" altLang="en-US" sz="2000" b="1"/>
              <a:t>if</a:t>
            </a:r>
            <a:r>
              <a:rPr lang="en-US" altLang="en-US" sz="2000"/>
              <a:t> p=r </a:t>
            </a:r>
            <a:r>
              <a:rPr lang="en-US" altLang="en-US" sz="2000" b="1"/>
              <a:t>then return</a:t>
            </a:r>
            <a:r>
              <a:rPr lang="en-US" altLang="en-US" sz="2000"/>
              <a:t> A[p]</a:t>
            </a:r>
            <a:endParaRPr lang="en-US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2	q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Randomized-Partition(A,p,r)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3	k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q – p + 1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4	</a:t>
            </a:r>
            <a:r>
              <a:rPr lang="en-US" altLang="en-US" sz="2000" b="1"/>
              <a:t>if</a:t>
            </a:r>
            <a:r>
              <a:rPr lang="en-US" altLang="en-US" sz="2000"/>
              <a:t> i = k </a:t>
            </a:r>
            <a:r>
              <a:rPr lang="en-US" altLang="en-US" sz="2000" b="1"/>
              <a:t>then </a:t>
            </a: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5		</a:t>
            </a:r>
            <a:r>
              <a:rPr lang="en-US" altLang="en-US" sz="2000" b="1"/>
              <a:t>return</a:t>
            </a:r>
            <a:r>
              <a:rPr lang="en-US" altLang="en-US" sz="2000"/>
              <a:t> A[q] (pivot is the i</a:t>
            </a:r>
            <a:r>
              <a:rPr lang="en-US" altLang="en-US" sz="2000" b="1" baseline="30000"/>
              <a:t>th</a:t>
            </a:r>
            <a:r>
              <a:rPr lang="en-US" altLang="en-US" sz="2000"/>
              <a:t> smallest element)</a:t>
            </a:r>
            <a:endParaRPr lang="en-US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6		</a:t>
            </a:r>
            <a:r>
              <a:rPr lang="en-US" altLang="en-US" sz="2000" b="1"/>
              <a:t>else</a:t>
            </a: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7		</a:t>
            </a:r>
            <a:r>
              <a:rPr lang="en-US" altLang="en-US" sz="2000" b="1"/>
              <a:t>if</a:t>
            </a:r>
            <a:r>
              <a:rPr lang="en-US" altLang="en-US" sz="2000"/>
              <a:t> i &lt; k </a:t>
            </a:r>
            <a:r>
              <a:rPr lang="en-US" altLang="en-US" sz="2000" b="1"/>
              <a:t>then return</a:t>
            </a:r>
            <a:r>
              <a:rPr lang="en-US" altLang="en-US" sz="2000"/>
              <a:t> Randomized-Select(A,p,q-1,i)</a:t>
            </a:r>
            <a:endParaRPr lang="en-US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8			</a:t>
            </a:r>
            <a:r>
              <a:rPr lang="en-US" altLang="en-US" sz="2000" b="1"/>
              <a:t>else</a:t>
            </a:r>
            <a:r>
              <a:rPr lang="en-US" altLang="en-US" sz="2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9			</a:t>
            </a:r>
            <a:r>
              <a:rPr lang="en-US" altLang="en-US" sz="2000" b="1"/>
              <a:t>return</a:t>
            </a:r>
            <a:r>
              <a:rPr lang="en-US" altLang="en-US" sz="2000"/>
              <a:t> Randomized-Select(A,q+1,r,i –k)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865492E1-6685-43D4-AD35-12315B0E5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572000"/>
            <a:ext cx="7118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As in Randomized-Quicksort, Randomized-Partition chooses a pivot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at random from array elements between p and 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1EF39685-8B43-4869-8CD2-3262F95EF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81000"/>
            <a:ext cx="76581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Upper bound on the expected value of T(n) for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Randomized-Select</a:t>
            </a:r>
            <a:r>
              <a:rPr lang="en-US" altLang="en-US" sz="2400"/>
              <a:t> </a:t>
            </a:r>
          </a:p>
        </p:txBody>
      </p:sp>
      <p:sp>
        <p:nvSpPr>
          <p:cNvPr id="21507" name="Text Box 5">
            <a:extLst>
              <a:ext uri="{FF2B5EF4-FFF2-40B4-BE49-F238E27FC236}">
                <a16:creationId xmlns:a16="http://schemas.microsoft.com/office/drawing/2014/main" id="{D2888F45-5621-40B5-ABC8-EBF7A0F23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1" y="1717675"/>
            <a:ext cx="8329613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Call to Randomized-Partition creates upper and lower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sub-arrays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Include the pivot in lower sub-array A(p..q)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Define indicator random variables: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</a:t>
            </a:r>
            <a:r>
              <a:rPr lang="en-US" altLang="en-US" sz="2400" b="1" baseline="-25000"/>
              <a:t>k</a:t>
            </a:r>
            <a:r>
              <a:rPr lang="en-US" altLang="en-US" sz="2400"/>
              <a:t> = event where sub-array A[p...q] has </a:t>
            </a:r>
            <a:r>
              <a:rPr lang="en-US" altLang="en-US" sz="2400" b="1"/>
              <a:t>exactly</a:t>
            </a:r>
            <a:r>
              <a:rPr lang="en-US" altLang="en-US" sz="2400"/>
              <a:t> k elements.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</a:t>
            </a:r>
            <a:r>
              <a:rPr lang="en-US" altLang="en-US" sz="2400" b="1" baseline="-25000"/>
              <a:t>k</a:t>
            </a:r>
            <a:r>
              <a:rPr lang="en-US" altLang="en-US" sz="2400"/>
              <a:t> = I{A</a:t>
            </a:r>
            <a:r>
              <a:rPr lang="en-US" altLang="en-US" sz="2400" b="1" baseline="-25000"/>
              <a:t>k</a:t>
            </a:r>
            <a:r>
              <a:rPr lang="en-US" altLang="en-US" sz="2400"/>
              <a:t>}  1 </a:t>
            </a:r>
            <a:r>
              <a:rPr lang="en-US" altLang="en-US" sz="2400" u="sng"/>
              <a:t>&lt;</a:t>
            </a:r>
            <a:r>
              <a:rPr lang="en-US" altLang="en-US" sz="2400"/>
              <a:t> k </a:t>
            </a:r>
            <a:r>
              <a:rPr lang="en-US" altLang="en-US" sz="2400" u="sng"/>
              <a:t>&lt;</a:t>
            </a:r>
            <a:r>
              <a:rPr lang="en-US" altLang="en-US" sz="2400"/>
              <a:t> 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All possibilities values of k are equally likely.  E[X</a:t>
            </a:r>
            <a:r>
              <a:rPr lang="en-US" altLang="en-US" sz="2400" b="1" baseline="-25000"/>
              <a:t>k</a:t>
            </a:r>
            <a:r>
              <a:rPr lang="en-US" altLang="en-US" sz="2400"/>
              <a:t>] = 1/n</a:t>
            </a:r>
          </a:p>
        </p:txBody>
      </p:sp>
      <p:sp>
        <p:nvSpPr>
          <p:cNvPr id="21508" name="Rectangle 7">
            <a:extLst>
              <a:ext uri="{FF2B5EF4-FFF2-40B4-BE49-F238E27FC236}">
                <a16:creationId xmlns:a16="http://schemas.microsoft.com/office/drawing/2014/main" id="{329BB3B0-D0C0-4F27-AD1E-86709808B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01F34F4A-6365-45ED-BD39-6CDB93A52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609601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Assume that pivot is not the </a:t>
            </a:r>
            <a:r>
              <a:rPr lang="en-US" altLang="en-US" sz="2000" dirty="0" err="1"/>
              <a:t>i</a:t>
            </a:r>
            <a:r>
              <a:rPr lang="en-US" altLang="en-US" sz="2000" baseline="30000" dirty="0" err="1"/>
              <a:t>th</a:t>
            </a:r>
            <a:r>
              <a:rPr lang="en-US" altLang="en-US" sz="2000" dirty="0"/>
              <a:t> smallest and that </a:t>
            </a:r>
            <a:r>
              <a:rPr lang="en-US" altLang="en-US" sz="2000" dirty="0" err="1"/>
              <a:t>i</a:t>
            </a:r>
            <a:r>
              <a:rPr lang="en-US" altLang="en-US" sz="2000" baseline="30000" dirty="0" err="1"/>
              <a:t>th</a:t>
            </a:r>
            <a:r>
              <a:rPr lang="en-US" altLang="en-US" sz="2000" dirty="0"/>
              <a:t> smallest is in larger sub-array (ensures an upper bound on E(T(n))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Lower and upper sub-arrays contain k-1 and n-k elements, respectively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T(n) </a:t>
            </a:r>
            <a:r>
              <a:rPr lang="en-US" altLang="en-US" sz="2000" u="sng" dirty="0"/>
              <a:t>&lt;</a:t>
            </a:r>
            <a:r>
              <a:rPr lang="en-US" altLang="en-US" sz="2000" dirty="0"/>
              <a:t>       {</a:t>
            </a:r>
            <a:r>
              <a:rPr lang="en-US" altLang="en-US" sz="2000" dirty="0" err="1"/>
              <a:t>X</a:t>
            </a:r>
            <a:r>
              <a:rPr lang="en-US" altLang="en-US" sz="2000" b="1" baseline="-25000" dirty="0" err="1"/>
              <a:t>k</a:t>
            </a:r>
            <a:r>
              <a:rPr lang="en-US" altLang="en-US" sz="2000" dirty="0"/>
              <a:t> T(max(k-1,n-k))} + O(n)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T(n) is a random variable.  </a:t>
            </a:r>
            <a:r>
              <a:rPr lang="en-US" altLang="en-US" sz="2000" dirty="0" err="1"/>
              <a:t>X</a:t>
            </a:r>
            <a:r>
              <a:rPr lang="en-US" altLang="en-US" sz="2000" baseline="-25000" dirty="0" err="1"/>
              <a:t>k</a:t>
            </a:r>
            <a:r>
              <a:rPr lang="en-US" altLang="en-US" sz="2000" dirty="0"/>
              <a:t> pick out a particular value of 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T(n) = T(n-1) + O(n) when lower sub-array has 1 element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T(n) = T(n-2) + O(n) when lower sub-array has 2 element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.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T(n) = T(n-2) + O(n) when lower sub-array has n-2 element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T(n) = T(n-1) + O(n) when lower sub-array has n-1 element</a:t>
            </a:r>
          </a:p>
        </p:txBody>
      </p:sp>
      <p:graphicFrame>
        <p:nvGraphicFramePr>
          <p:cNvPr id="22531" name="Object 2">
            <a:extLst>
              <a:ext uri="{FF2B5EF4-FFF2-40B4-BE49-F238E27FC236}">
                <a16:creationId xmlns:a16="http://schemas.microsoft.com/office/drawing/2014/main" id="{13404000-F6BF-4E44-9B0C-E4CD760123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1600200"/>
          <a:ext cx="609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1973" imgH="431613" progId="Equation.3">
                  <p:embed/>
                </p:oleObj>
              </mc:Choice>
              <mc:Fallback>
                <p:oleObj name="Equation" r:id="rId2" imgW="291973" imgH="431613" progId="Equation.3">
                  <p:embed/>
                  <p:pic>
                    <p:nvPicPr>
                      <p:cNvPr id="22531" name="Object 2">
                        <a:extLst>
                          <a:ext uri="{FF2B5EF4-FFF2-40B4-BE49-F238E27FC236}">
                            <a16:creationId xmlns:a16="http://schemas.microsoft.com/office/drawing/2014/main" id="{13404000-F6BF-4E44-9B0C-E4CD760123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600200"/>
                        <a:ext cx="609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0F16DD30-45ED-4E6E-BF1D-20C36FCF2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762001"/>
            <a:ext cx="7467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E[T(n)] </a:t>
            </a:r>
            <a:r>
              <a:rPr lang="en-US" altLang="en-US" sz="2400" u="sng"/>
              <a:t>&lt;</a:t>
            </a:r>
            <a:r>
              <a:rPr lang="en-US" altLang="en-US" sz="2400"/>
              <a:t>      { E[X</a:t>
            </a:r>
            <a:r>
              <a:rPr lang="en-US" altLang="en-US" sz="2400" b="1" baseline="-25000"/>
              <a:t>k</a:t>
            </a:r>
            <a:r>
              <a:rPr lang="en-US" altLang="en-US" sz="2400"/>
              <a:t> T(max(k-1,n-k))] } + O(n)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(linearity of expected values)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E[T(n)] </a:t>
            </a:r>
            <a:r>
              <a:rPr lang="en-US" altLang="en-US" sz="2400" u="sng"/>
              <a:t>&lt;</a:t>
            </a:r>
            <a:r>
              <a:rPr lang="en-US" altLang="en-US" sz="2400"/>
              <a:t>       { E[X</a:t>
            </a:r>
            <a:r>
              <a:rPr lang="en-US" altLang="en-US" sz="2400" b="1" baseline="-25000"/>
              <a:t>k</a:t>
            </a:r>
            <a:r>
              <a:rPr lang="en-US" altLang="en-US" sz="2400"/>
              <a:t>]  E[ T(max(k-1,n-k))] } + O(n)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(expected value of independent of random variables)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E[T(n)] </a:t>
            </a:r>
            <a:r>
              <a:rPr lang="en-US" altLang="en-US" sz="2400" u="sng"/>
              <a:t>&lt;</a:t>
            </a:r>
            <a:r>
              <a:rPr lang="en-US" altLang="en-US" sz="2400"/>
              <a:t>  (1/n)     E[ T(max(k-1,n-k))]  + O(n)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(using E[X</a:t>
            </a:r>
            <a:r>
              <a:rPr lang="en-US" altLang="en-US" sz="2400" b="1" baseline="-25000"/>
              <a:t>k</a:t>
            </a:r>
            <a:r>
              <a:rPr lang="en-US" altLang="en-US" sz="2400"/>
              <a:t>] = 1/n)</a:t>
            </a:r>
          </a:p>
        </p:txBody>
      </p:sp>
      <p:graphicFrame>
        <p:nvGraphicFramePr>
          <p:cNvPr id="23555" name="Object 2">
            <a:extLst>
              <a:ext uri="{FF2B5EF4-FFF2-40B4-BE49-F238E27FC236}">
                <a16:creationId xmlns:a16="http://schemas.microsoft.com/office/drawing/2014/main" id="{F34195C7-2F72-4DD5-A2D5-D6A1A6F770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609600"/>
          <a:ext cx="6350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1973" imgH="431613" progId="Equation.3">
                  <p:embed/>
                </p:oleObj>
              </mc:Choice>
              <mc:Fallback>
                <p:oleObj name="Equation" r:id="rId2" imgW="291973" imgH="431613" progId="Equation.3">
                  <p:embed/>
                  <p:pic>
                    <p:nvPicPr>
                      <p:cNvPr id="23555" name="Object 2">
                        <a:extLst>
                          <a:ext uri="{FF2B5EF4-FFF2-40B4-BE49-F238E27FC236}">
                            <a16:creationId xmlns:a16="http://schemas.microsoft.com/office/drawing/2014/main" id="{F34195C7-2F72-4DD5-A2D5-D6A1A6F770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609600"/>
                        <a:ext cx="635000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3">
            <a:extLst>
              <a:ext uri="{FF2B5EF4-FFF2-40B4-BE49-F238E27FC236}">
                <a16:creationId xmlns:a16="http://schemas.microsoft.com/office/drawing/2014/main" id="{AE5CE1A5-BFB9-49FB-AD37-3BBE76AC5F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2438400"/>
          <a:ext cx="6350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1973" imgH="431613" progId="Equation.3">
                  <p:embed/>
                </p:oleObj>
              </mc:Choice>
              <mc:Fallback>
                <p:oleObj name="Equation" r:id="rId4" imgW="291973" imgH="431613" progId="Equation.3">
                  <p:embed/>
                  <p:pic>
                    <p:nvPicPr>
                      <p:cNvPr id="23556" name="Object 3">
                        <a:extLst>
                          <a:ext uri="{FF2B5EF4-FFF2-40B4-BE49-F238E27FC236}">
                            <a16:creationId xmlns:a16="http://schemas.microsoft.com/office/drawing/2014/main" id="{AE5CE1A5-BFB9-49FB-AD37-3BBE76AC5F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438400"/>
                        <a:ext cx="635000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>
            <a:extLst>
              <a:ext uri="{FF2B5EF4-FFF2-40B4-BE49-F238E27FC236}">
                <a16:creationId xmlns:a16="http://schemas.microsoft.com/office/drawing/2014/main" id="{81E09E60-5A51-4911-8739-ADE536860C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60875" y="3810000"/>
          <a:ext cx="6858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91973" imgH="431613" progId="Equation.3">
                  <p:embed/>
                </p:oleObj>
              </mc:Choice>
              <mc:Fallback>
                <p:oleObj name="Equation" r:id="rId5" imgW="291973" imgH="431613" progId="Equation.3">
                  <p:embed/>
                  <p:pic>
                    <p:nvPicPr>
                      <p:cNvPr id="23557" name="Object 5">
                        <a:extLst>
                          <a:ext uri="{FF2B5EF4-FFF2-40B4-BE49-F238E27FC236}">
                            <a16:creationId xmlns:a16="http://schemas.microsoft.com/office/drawing/2014/main" id="{81E09E60-5A51-4911-8739-ADE536860C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75" y="3810000"/>
                        <a:ext cx="685800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>
            <a:extLst>
              <a:ext uri="{FF2B5EF4-FFF2-40B4-BE49-F238E27FC236}">
                <a16:creationId xmlns:a16="http://schemas.microsoft.com/office/drawing/2014/main" id="{22E4670F-D1C2-47D6-B47F-04780F94D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79" name="Rectangle 11">
            <a:extLst>
              <a:ext uri="{FF2B5EF4-FFF2-40B4-BE49-F238E27FC236}">
                <a16:creationId xmlns:a16="http://schemas.microsoft.com/office/drawing/2014/main" id="{2764AA49-63E3-4687-AA65-90AD6DC79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80" name="Rectangle 13">
            <a:extLst>
              <a:ext uri="{FF2B5EF4-FFF2-40B4-BE49-F238E27FC236}">
                <a16:creationId xmlns:a16="http://schemas.microsoft.com/office/drawing/2014/main" id="{EA50D43D-C31F-43FD-B829-2B58A0DF9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4581" name="Group 2">
            <a:extLst>
              <a:ext uri="{FF2B5EF4-FFF2-40B4-BE49-F238E27FC236}">
                <a16:creationId xmlns:a16="http://schemas.microsoft.com/office/drawing/2014/main" id="{33F1E165-2D68-44DD-9D34-566D198AA796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609601"/>
            <a:ext cx="7416800" cy="5218113"/>
            <a:chOff x="1220121" y="1449519"/>
            <a:chExt cx="7417391" cy="5218647"/>
          </a:xfrm>
        </p:grpSpPr>
        <p:sp>
          <p:nvSpPr>
            <p:cNvPr id="24582" name="Text Box 5">
              <a:extLst>
                <a:ext uri="{FF2B5EF4-FFF2-40B4-BE49-F238E27FC236}">
                  <a16:creationId xmlns:a16="http://schemas.microsoft.com/office/drawing/2014/main" id="{E92F5219-2B19-46A2-9FB2-62020BAFE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0121" y="1620083"/>
              <a:ext cx="7417391" cy="50480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en-US" sz="1800"/>
                <a:t>E[T(n)]  </a:t>
              </a:r>
              <a:r>
                <a:rPr lang="pl-PL" altLang="en-US" sz="1800" u="sng"/>
                <a:t>&lt;</a:t>
              </a:r>
              <a:r>
                <a:rPr lang="pl-PL" altLang="en-US" sz="1800"/>
                <a:t>  (1/n)</a:t>
              </a:r>
              <a:r>
                <a:rPr lang="en-US" altLang="en-US" sz="1800"/>
                <a:t>      </a:t>
              </a:r>
              <a:r>
                <a:rPr lang="pl-PL" altLang="en-US" sz="1800"/>
                <a:t>E[</a:t>
              </a:r>
              <a:r>
                <a:rPr lang="en-US" altLang="en-US" sz="1800"/>
                <a:t> </a:t>
              </a:r>
              <a:r>
                <a:rPr lang="pl-PL" altLang="en-US" sz="1800"/>
                <a:t>T(max(k-1,n-k))] + O(n)</a:t>
              </a: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en-US" sz="1800"/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en-US" sz="2000"/>
                <a:t>	 </a:t>
              </a:r>
              <a:r>
                <a:rPr lang="en-US" altLang="en-US" sz="2000"/>
                <a:t>if k &gt; </a:t>
              </a:r>
              <a:r>
                <a:rPr lang="en-US" altLang="en-US" sz="2000">
                  <a:sym typeface="Symbol" panose="05050102010706020507" pitchFamily="18" charset="2"/>
                </a:rPr>
                <a:t></a:t>
              </a:r>
              <a:r>
                <a:rPr lang="en-US" altLang="en-US" sz="2000"/>
                <a:t>n/2</a:t>
              </a:r>
              <a:r>
                <a:rPr lang="en-US" altLang="en-US" sz="2000">
                  <a:sym typeface="Symbol" panose="05050102010706020507" pitchFamily="18" charset="2"/>
                </a:rPr>
                <a:t></a:t>
              </a:r>
              <a:r>
                <a:rPr lang="en-US" altLang="en-US" sz="2000"/>
                <a:t>, max(k-1,n-k) = k-1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	 if k </a:t>
              </a:r>
              <a:r>
                <a:rPr lang="en-US" altLang="en-US" sz="2000" u="sng"/>
                <a:t>&lt;</a:t>
              </a:r>
              <a:r>
                <a:rPr lang="en-US" altLang="en-US" sz="2000"/>
                <a:t> </a:t>
              </a:r>
              <a:r>
                <a:rPr lang="en-US" altLang="en-US" sz="2000">
                  <a:sym typeface="Symbol" panose="05050102010706020507" pitchFamily="18" charset="2"/>
                </a:rPr>
                <a:t></a:t>
              </a:r>
              <a:r>
                <a:rPr lang="en-US" altLang="en-US" sz="2000"/>
                <a:t>n/2</a:t>
              </a:r>
              <a:r>
                <a:rPr lang="en-US" altLang="en-US" sz="2000">
                  <a:sym typeface="Symbol" panose="05050102010706020507" pitchFamily="18" charset="2"/>
                </a:rPr>
                <a:t></a:t>
              </a:r>
              <a:r>
                <a:rPr lang="en-US" altLang="en-US" sz="2000"/>
                <a:t>, max(k-1,n-k) = n-k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For even n, each term from T(n/2) to T(n-1) occurs exactly twice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Similar argument applies for odd 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E[T(n)] </a:t>
              </a:r>
              <a:r>
                <a:rPr lang="en-US" altLang="en-US" sz="2000" u="sng"/>
                <a:t>&lt;</a:t>
              </a:r>
              <a:r>
                <a:rPr lang="en-US" altLang="en-US" sz="2000"/>
                <a:t> (2/n</a:t>
              </a:r>
              <a:r>
                <a:rPr lang="en-US" altLang="en-US" sz="1800"/>
                <a:t>)         E[ T(k)] + O(n) </a:t>
              </a:r>
              <a:r>
                <a:rPr lang="en-US" altLang="en-US" sz="2000"/>
                <a:t>(using the redundancy of T’s)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E[T(n)] </a:t>
              </a:r>
              <a:r>
                <a:rPr lang="en-US" altLang="en-US" sz="2000" u="sng"/>
                <a:t>&lt;</a:t>
              </a:r>
              <a:r>
                <a:rPr lang="en-US" altLang="en-US" sz="2000"/>
                <a:t> (2/n)   </a:t>
              </a:r>
              <a:r>
                <a:rPr lang="en-US" altLang="en-US" sz="1800"/>
                <a:t>{       E[ T(k)] -       E[ T(k)] } + O(n)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(Setup to use the arithmetic sum)</a:t>
              </a:r>
            </a:p>
          </p:txBody>
        </p:sp>
        <p:graphicFrame>
          <p:nvGraphicFramePr>
            <p:cNvPr id="24583" name="Object 6">
              <a:extLst>
                <a:ext uri="{FF2B5EF4-FFF2-40B4-BE49-F238E27FC236}">
                  <a16:creationId xmlns:a16="http://schemas.microsoft.com/office/drawing/2014/main" id="{F5B0D78A-9C61-4421-BF08-383096F6CDB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73117" y="1449519"/>
            <a:ext cx="511593" cy="7420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91973" imgH="431613" progId="Equation.3">
                    <p:embed/>
                  </p:oleObj>
                </mc:Choice>
                <mc:Fallback>
                  <p:oleObj name="Equation" r:id="rId2" imgW="291973" imgH="431613" progId="Equation.3">
                    <p:embed/>
                    <p:pic>
                      <p:nvPicPr>
                        <p:cNvPr id="24583" name="Object 6">
                          <a:extLst>
                            <a:ext uri="{FF2B5EF4-FFF2-40B4-BE49-F238E27FC236}">
                              <a16:creationId xmlns:a16="http://schemas.microsoft.com/office/drawing/2014/main" id="{F5B0D78A-9C61-4421-BF08-383096F6CDB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3117" y="1449519"/>
                          <a:ext cx="511593" cy="7420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4" name="Object 8">
              <a:extLst>
                <a:ext uri="{FF2B5EF4-FFF2-40B4-BE49-F238E27FC236}">
                  <a16:creationId xmlns:a16="http://schemas.microsoft.com/office/drawing/2014/main" id="{F225553D-66CB-46D3-B451-0A62056FC47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95600" y="4267204"/>
            <a:ext cx="654107" cy="840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30057" imgH="431613" progId="Equation.3">
                    <p:embed/>
                  </p:oleObj>
                </mc:Choice>
                <mc:Fallback>
                  <p:oleObj name="Equation" r:id="rId4" imgW="330057" imgH="431613" progId="Equation.3">
                    <p:embed/>
                    <p:pic>
                      <p:nvPicPr>
                        <p:cNvPr id="24584" name="Object 8">
                          <a:extLst>
                            <a:ext uri="{FF2B5EF4-FFF2-40B4-BE49-F238E27FC236}">
                              <a16:creationId xmlns:a16="http://schemas.microsoft.com/office/drawing/2014/main" id="{F225553D-66CB-46D3-B451-0A62056FC47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5600" y="4267204"/>
                          <a:ext cx="654107" cy="8403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5" name="Object 10">
              <a:extLst>
                <a:ext uri="{FF2B5EF4-FFF2-40B4-BE49-F238E27FC236}">
                  <a16:creationId xmlns:a16="http://schemas.microsoft.com/office/drawing/2014/main" id="{7C4838A5-2BC4-4F0B-A8F3-5933B8955E1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35012" y="5183722"/>
            <a:ext cx="576326" cy="838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91973" imgH="431613" progId="Equation.3">
                    <p:embed/>
                  </p:oleObj>
                </mc:Choice>
                <mc:Fallback>
                  <p:oleObj name="Equation" r:id="rId6" imgW="291973" imgH="431613" progId="Equation.3">
                    <p:embed/>
                    <p:pic>
                      <p:nvPicPr>
                        <p:cNvPr id="24585" name="Object 10">
                          <a:extLst>
                            <a:ext uri="{FF2B5EF4-FFF2-40B4-BE49-F238E27FC236}">
                              <a16:creationId xmlns:a16="http://schemas.microsoft.com/office/drawing/2014/main" id="{7C4838A5-2BC4-4F0B-A8F3-5933B8955E1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5012" y="5183722"/>
                          <a:ext cx="576326" cy="838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6" name="Object 15">
              <a:extLst>
                <a:ext uri="{FF2B5EF4-FFF2-40B4-BE49-F238E27FC236}">
                  <a16:creationId xmlns:a16="http://schemas.microsoft.com/office/drawing/2014/main" id="{61060B4B-75FE-454C-A422-3EF22FBFFE0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11217" y="5183723"/>
            <a:ext cx="595730" cy="8382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04668" imgH="431613" progId="Equation.3">
                    <p:embed/>
                  </p:oleObj>
                </mc:Choice>
                <mc:Fallback>
                  <p:oleObj name="Equation" r:id="rId8" imgW="304668" imgH="431613" progId="Equation.3">
                    <p:embed/>
                    <p:pic>
                      <p:nvPicPr>
                        <p:cNvPr id="24586" name="Object 15">
                          <a:extLst>
                            <a:ext uri="{FF2B5EF4-FFF2-40B4-BE49-F238E27FC236}">
                              <a16:creationId xmlns:a16="http://schemas.microsoft.com/office/drawing/2014/main" id="{61060B4B-75FE-454C-A422-3EF22FBFFE0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1217" y="5183723"/>
                          <a:ext cx="595730" cy="8382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36CF1CE0-2F0E-42EA-B2B8-D337D0037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0" y="762001"/>
            <a:ext cx="755015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Apply substitution method:  assume E[T(k)] = O(k)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Then exist c &gt; 0 such that E[T(k)]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ck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E[T(n)]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(2c/n) {     k  -      k}  +  </a:t>
            </a:r>
            <a:r>
              <a:rPr lang="en-US" altLang="en-US" sz="2400" dirty="0" err="1"/>
              <a:t>dn</a:t>
            </a:r>
            <a:r>
              <a:rPr lang="en-US" altLang="en-US" sz="2400" dirty="0"/>
              <a:t>    d&gt;0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Now use arithmetic sum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After much algebra (text p219)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E[T(n)]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cn</a:t>
            </a:r>
            <a:r>
              <a:rPr lang="en-US" altLang="en-US" sz="2400" dirty="0"/>
              <a:t> – (</a:t>
            </a:r>
            <a:r>
              <a:rPr lang="en-US" altLang="en-US" sz="2400" dirty="0" err="1"/>
              <a:t>cn</a:t>
            </a:r>
            <a:r>
              <a:rPr lang="en-US" altLang="en-US" sz="2400" dirty="0"/>
              <a:t>/4 – c/2 – </a:t>
            </a:r>
            <a:r>
              <a:rPr lang="en-US" altLang="en-US" sz="2400" dirty="0" err="1"/>
              <a:t>dn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Find c and n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 	Do on board</a:t>
            </a:r>
          </a:p>
        </p:txBody>
      </p:sp>
      <p:graphicFrame>
        <p:nvGraphicFramePr>
          <p:cNvPr id="25603" name="Object 2">
            <a:extLst>
              <a:ext uri="{FF2B5EF4-FFF2-40B4-BE49-F238E27FC236}">
                <a16:creationId xmlns:a16="http://schemas.microsoft.com/office/drawing/2014/main" id="{871658D3-3602-49C0-818F-97E5D21BB5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1" y="2057400"/>
          <a:ext cx="519113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1973" imgH="431613" progId="Equation.3">
                  <p:embed/>
                </p:oleObj>
              </mc:Choice>
              <mc:Fallback>
                <p:oleObj name="Equation" r:id="rId2" imgW="291973" imgH="431613" progId="Equation.3">
                  <p:embed/>
                  <p:pic>
                    <p:nvPicPr>
                      <p:cNvPr id="25603" name="Object 2">
                        <a:extLst>
                          <a:ext uri="{FF2B5EF4-FFF2-40B4-BE49-F238E27FC236}">
                            <a16:creationId xmlns:a16="http://schemas.microsoft.com/office/drawing/2014/main" id="{871658D3-3602-49C0-818F-97E5D21BB5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1" y="2057400"/>
                        <a:ext cx="519113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3">
            <a:extLst>
              <a:ext uri="{FF2B5EF4-FFF2-40B4-BE49-F238E27FC236}">
                <a16:creationId xmlns:a16="http://schemas.microsoft.com/office/drawing/2014/main" id="{DFEC0A18-1D75-47C0-8F0B-49065262D4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83264" y="2057400"/>
          <a:ext cx="534987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4668" imgH="431613" progId="Equation.3">
                  <p:embed/>
                </p:oleObj>
              </mc:Choice>
              <mc:Fallback>
                <p:oleObj name="Equation" r:id="rId4" imgW="304668" imgH="431613" progId="Equation.3">
                  <p:embed/>
                  <p:pic>
                    <p:nvPicPr>
                      <p:cNvPr id="25604" name="Object 3">
                        <a:extLst>
                          <a:ext uri="{FF2B5EF4-FFF2-40B4-BE49-F238E27FC236}">
                            <a16:creationId xmlns:a16="http://schemas.microsoft.com/office/drawing/2014/main" id="{DFEC0A18-1D75-47C0-8F0B-49065262D4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3264" y="2057400"/>
                        <a:ext cx="534987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>
            <a:extLst>
              <a:ext uri="{FF2B5EF4-FFF2-40B4-BE49-F238E27FC236}">
                <a16:creationId xmlns:a16="http://schemas.microsoft.com/office/drawing/2014/main" id="{C9FC69AF-47E1-4884-9955-5F9B1EB64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1" y="1447800"/>
            <a:ext cx="84856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E[T(n)]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cn</a:t>
            </a:r>
            <a:r>
              <a:rPr lang="en-US" altLang="en-US" sz="2400" dirty="0"/>
              <a:t> – (</a:t>
            </a:r>
            <a:r>
              <a:rPr lang="en-US" altLang="en-US" sz="2400" dirty="0" err="1"/>
              <a:t>cn</a:t>
            </a:r>
            <a:r>
              <a:rPr lang="en-US" altLang="en-US" sz="2400" dirty="0"/>
              <a:t>/4 – c/2 – </a:t>
            </a:r>
            <a:r>
              <a:rPr lang="en-US" altLang="en-US" sz="2400" dirty="0" err="1"/>
              <a:t>dn</a:t>
            </a:r>
            <a:r>
              <a:rPr lang="en-US" altLang="en-US" sz="2400" dirty="0"/>
              <a:t>)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cn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-</a:t>
            </a:r>
            <a:r>
              <a:rPr lang="en-US" altLang="en-US" sz="2400" dirty="0" err="1"/>
              <a:t>cn</a:t>
            </a:r>
            <a:r>
              <a:rPr lang="en-US" altLang="en-US" sz="2400" dirty="0"/>
              <a:t>/4 + c/2 + </a:t>
            </a:r>
            <a:r>
              <a:rPr lang="en-US" altLang="en-US" sz="2400" dirty="0" err="1"/>
              <a:t>dn</a:t>
            </a:r>
            <a:r>
              <a:rPr lang="en-US" altLang="en-US" sz="2400" dirty="0"/>
              <a:t>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0	not homogeneous in 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n(d – c/4) + c/2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(d – c/4) must be less than zero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c &gt; 4d constraint on c	choose c = 8d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substitute into inequality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-</a:t>
            </a:r>
            <a:r>
              <a:rPr lang="en-US" altLang="en-US" sz="2400" dirty="0" err="1"/>
              <a:t>nd</a:t>
            </a:r>
            <a:r>
              <a:rPr lang="en-US" altLang="en-US" sz="2400" dirty="0"/>
              <a:t> + 4d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n </a:t>
            </a:r>
            <a:r>
              <a:rPr lang="en-US" altLang="en-US" sz="2400" u="sng" dirty="0"/>
              <a:t>&gt;</a:t>
            </a:r>
            <a:r>
              <a:rPr lang="en-US" altLang="en-US" sz="2400" dirty="0"/>
              <a:t> 4 constraint on n	choose n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=4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Conclusion:</a:t>
            </a:r>
            <a:br>
              <a:rPr lang="en-US" altLang="en-US" sz="2400" dirty="0"/>
            </a:br>
            <a:r>
              <a:rPr lang="en-US" altLang="en-US" sz="2400" dirty="0"/>
              <a:t>Exist c = 8d such that 0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E(T(n))</a:t>
            </a:r>
            <a:r>
              <a:rPr lang="en-US" altLang="en-US" sz="2400" u="sng" dirty="0"/>
              <a:t>&lt;</a:t>
            </a:r>
            <a:r>
              <a:rPr lang="en-US" altLang="en-US" sz="2400" dirty="0" err="1"/>
              <a:t>cn</a:t>
            </a:r>
            <a:r>
              <a:rPr lang="en-US" altLang="en-US" sz="2400" dirty="0"/>
              <a:t> all n </a:t>
            </a:r>
            <a:r>
              <a:rPr lang="en-US" altLang="en-US" sz="2400" u="sng" dirty="0"/>
              <a:t>&gt;</a:t>
            </a:r>
            <a:r>
              <a:rPr lang="en-US" altLang="en-US" sz="2400" dirty="0"/>
              <a:t> n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 </a:t>
            </a:r>
            <a:r>
              <a:rPr lang="en-US" altLang="en-US" sz="2400"/>
              <a:t>= 4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Therefore, E(T(n)) = O(n) by definition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901</Words>
  <Application>Microsoft Office PowerPoint</Application>
  <PresentationFormat>Widescreen</PresentationFormat>
  <Paragraphs>94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115</cp:revision>
  <cp:lastPrinted>2022-04-08T16:50:06Z</cp:lastPrinted>
  <dcterms:created xsi:type="dcterms:W3CDTF">2016-01-08T22:49:21Z</dcterms:created>
  <dcterms:modified xsi:type="dcterms:W3CDTF">2024-03-20T05:05:46Z</dcterms:modified>
</cp:coreProperties>
</file>