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0" r:id="rId3"/>
    <p:sldId id="258" r:id="rId4"/>
    <p:sldId id="259" r:id="rId5"/>
    <p:sldId id="283" r:id="rId6"/>
    <p:sldId id="261" r:id="rId7"/>
    <p:sldId id="262" r:id="rId8"/>
    <p:sldId id="284" r:id="rId9"/>
    <p:sldId id="293" r:id="rId10"/>
    <p:sldId id="294" r:id="rId11"/>
    <p:sldId id="290" r:id="rId12"/>
    <p:sldId id="280" r:id="rId13"/>
    <p:sldId id="316" r:id="rId14"/>
    <p:sldId id="295" r:id="rId15"/>
    <p:sldId id="315" r:id="rId16"/>
    <p:sldId id="299" r:id="rId17"/>
    <p:sldId id="317" r:id="rId18"/>
    <p:sldId id="291" r:id="rId19"/>
    <p:sldId id="292" r:id="rId20"/>
    <p:sldId id="318" r:id="rId21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03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16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07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65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5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63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01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57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0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9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02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28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5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3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4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>
            <a:extLst>
              <a:ext uri="{FF2B5EF4-FFF2-40B4-BE49-F238E27FC236}">
                <a16:creationId xmlns:a16="http://schemas.microsoft.com/office/drawing/2014/main" id="{CBE6F2DB-AAC4-42E3-B656-84DEA5626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72" y="914401"/>
            <a:ext cx="11338560" cy="3826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Chapter 9: Selection of Order Statistics: Given an array of n distinct elements, find the element that is larger than exact i-1 other elements.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Common order statistic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min (</a:t>
            </a:r>
            <a:r>
              <a:rPr lang="en-US" altLang="en-US" sz="2800" dirty="0" err="1"/>
              <a:t>i</a:t>
            </a:r>
            <a:r>
              <a:rPr lang="en-US" altLang="en-US" sz="2800" dirty="0"/>
              <a:t>=1), max (</a:t>
            </a:r>
            <a:r>
              <a:rPr lang="en-US" altLang="en-US" sz="2800" dirty="0" err="1"/>
              <a:t>i</a:t>
            </a:r>
            <a:r>
              <a:rPr lang="en-US" altLang="en-US" sz="2800" dirty="0"/>
              <a:t>=n), median (</a:t>
            </a:r>
            <a:r>
              <a:rPr lang="en-US" altLang="en-US" sz="2800" dirty="0" err="1"/>
              <a:t>i~n</a:t>
            </a:r>
            <a:r>
              <a:rPr lang="en-US" altLang="en-US" sz="2800" dirty="0"/>
              <a:t>/2)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Selection by sorting T(n) = </a:t>
            </a:r>
            <a:r>
              <a:rPr lang="en-US" altLang="en-US" sz="2800" dirty="0">
                <a:latin typeface="Symbol" panose="05050102010706020507" pitchFamily="18" charset="2"/>
              </a:rPr>
              <a:t>W</a:t>
            </a:r>
            <a:r>
              <a:rPr lang="en-US" altLang="en-US" sz="2800" dirty="0"/>
              <a:t>(</a:t>
            </a:r>
            <a:r>
              <a:rPr lang="en-US" altLang="en-US" sz="2800" dirty="0" err="1"/>
              <a:t>nlgn</a:t>
            </a:r>
            <a:r>
              <a:rPr lang="en-US" altLang="en-US" sz="2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Partition allows selection in linear time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>
            <a:extLst>
              <a:ext uri="{FF2B5EF4-FFF2-40B4-BE49-F238E27FC236}">
                <a16:creationId xmlns:a16="http://schemas.microsoft.com/office/drawing/2014/main" id="{3E885515-2C2A-4DEA-B6D3-68605BB75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706" y="2392681"/>
            <a:ext cx="984739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By similar argument,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Upper bound on upper sub array = (7n/10)+6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Worst case described by the recursion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T(n) &lt; T(ceiling(n/5)) + T(ceiling(7n/10+6)) + </a:t>
            </a:r>
            <a:r>
              <a:rPr lang="en-US" altLang="en-US" sz="240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(n)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step 3		     step 5	     	      steps 1,2,4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Get median of medians</a:t>
            </a:r>
            <a:r>
              <a:rPr lang="en-US" altLang="en-US" sz="1600" dirty="0"/>
              <a:t>	</a:t>
            </a:r>
            <a:r>
              <a:rPr lang="en-US" altLang="en-US" sz="1800" dirty="0"/>
              <a:t>recurse on larger subarray</a:t>
            </a:r>
            <a:r>
              <a:rPr lang="en-US" altLang="en-US" sz="1600" dirty="0"/>
              <a:t>	     </a:t>
            </a:r>
            <a:r>
              <a:rPr lang="en-US" altLang="en-US" sz="1800" dirty="0"/>
              <a:t>setup groups and call partition</a:t>
            </a:r>
            <a:r>
              <a:rPr lang="en-US" altLang="en-US" sz="2400" dirty="0"/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3A554FEF-5BF2-40C2-BE1C-B2C3F1FB7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457" y="2447544"/>
            <a:ext cx="688688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Show by substitution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T(n) = T(ceiling(n/5)) + T(ceiling(7n/10+6)) + </a:t>
            </a:r>
            <a:r>
              <a:rPr lang="en-US" altLang="en-US" sz="240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has asymptotic solution T(n) = O(n).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Do on board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3A554FEF-5BF2-40C2-BE1C-B2C3F1FB7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533400"/>
            <a:ext cx="7878763" cy="600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Show by substitution that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T(n) = T(ceiling(n/5)) + T(ceiling(7n/10+6)) +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has asymptotic solution T(n) = O(n).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Setup: T(n)=T(n/5)+T(7n/10+6)+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d&gt;0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I.H. assume T(n/5)=O(n/5), T(7n/10+6)=O(7n/10+6)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Exist c&gt;0 such that T(n/5)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/5, T(7n/10+6)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c(7n/10+6)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Application: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T(n)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/5+7cn/10+6c+dn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9cn/10+6c+dn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-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/10+6c+dn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0		not homogeneous in 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n(d-c/10)+6c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(d-c/10) must be negative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c &gt;10d	 constraint on c	choose c=20d</a:t>
            </a:r>
          </a:p>
        </p:txBody>
      </p:sp>
    </p:spTree>
    <p:extLst>
      <p:ext uri="{BB962C8B-B14F-4D97-AF65-F5344CB8AC3E}">
        <p14:creationId xmlns:p14="http://schemas.microsoft.com/office/powerpoint/2010/main" val="3459671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>
            <a:extLst>
              <a:ext uri="{FF2B5EF4-FFF2-40B4-BE49-F238E27FC236}">
                <a16:creationId xmlns:a16="http://schemas.microsoft.com/office/drawing/2014/main" id="{D693A2AE-3A39-494F-903D-64B0072AC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1371600"/>
            <a:ext cx="817086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Application continued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Substitute c = 20d into inequality to find constraint on 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-nd +120d </a:t>
            </a:r>
            <a:r>
              <a:rPr lang="en-US" altLang="en-US" sz="2400" u="sng"/>
              <a:t>&lt;</a:t>
            </a:r>
            <a:r>
              <a:rPr lang="en-US" altLang="en-US" sz="2400"/>
              <a:t>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n </a:t>
            </a:r>
            <a:r>
              <a:rPr lang="en-US" altLang="en-US" sz="2400" u="sng"/>
              <a:t>&gt;</a:t>
            </a:r>
            <a:r>
              <a:rPr lang="en-US" altLang="en-US" sz="2400"/>
              <a:t> 120 constraint on n  choose n</a:t>
            </a:r>
            <a:r>
              <a:rPr lang="en-US" altLang="en-US" sz="2400" baseline="-25000"/>
              <a:t>0</a:t>
            </a:r>
            <a:r>
              <a:rPr lang="en-US" altLang="en-US" sz="2400"/>
              <a:t> = 120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Conclusion: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Exist c = 20d such that 0</a:t>
            </a:r>
            <a:r>
              <a:rPr lang="en-US" altLang="en-US" sz="2400" u="sng"/>
              <a:t>&lt;</a:t>
            </a:r>
            <a:r>
              <a:rPr lang="en-US" altLang="en-US" sz="2400"/>
              <a:t>T(n)</a:t>
            </a:r>
            <a:r>
              <a:rPr lang="en-US" altLang="en-US" sz="2400" u="sng"/>
              <a:t>&lt;</a:t>
            </a:r>
            <a:r>
              <a:rPr lang="en-US" altLang="en-US" sz="2400"/>
              <a:t>cn all n</a:t>
            </a:r>
            <a:r>
              <a:rPr lang="en-US" altLang="en-US" sz="2400" u="sng"/>
              <a:t>&gt;</a:t>
            </a:r>
            <a:r>
              <a:rPr lang="en-US" altLang="en-US" sz="2400"/>
              <a:t>n</a:t>
            </a:r>
            <a:r>
              <a:rPr lang="en-US" altLang="en-US" sz="2400" baseline="-25000"/>
              <a:t>0</a:t>
            </a:r>
            <a:r>
              <a:rPr lang="en-US" altLang="en-US" sz="2400"/>
              <a:t>=120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Therefore T(n) = O(n) by definition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377952" y="1262063"/>
            <a:ext cx="111678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 9.3-1 p 223: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a) Show by structured substitution method that SELECT with groups of 7 has a linear worst-case runtime.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b) Show that substitution method fails to prove that SELECT with groups of 3 has a linear worst-case runtime.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Hint: model after result in slide 9 of L15 for the upper bound on the larger subarray with groups of 7 and 3.</a:t>
            </a:r>
          </a:p>
        </p:txBody>
      </p:sp>
    </p:spTree>
    <p:extLst>
      <p:ext uri="{BB962C8B-B14F-4D97-AF65-F5344CB8AC3E}">
        <p14:creationId xmlns:p14="http://schemas.microsoft.com/office/powerpoint/2010/main" val="302727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>
            <a:extLst>
              <a:ext uri="{FF2B5EF4-FFF2-40B4-BE49-F238E27FC236}">
                <a16:creationId xmlns:a16="http://schemas.microsoft.com/office/drawing/2014/main" id="{FFD6B5AF-5C92-45B4-BD4C-D0BC317E4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1676400"/>
            <a:ext cx="72929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1">
            <a:extLst>
              <a:ext uri="{FF2B5EF4-FFF2-40B4-BE49-F238E27FC236}">
                <a16:creationId xmlns:a16="http://schemas.microsoft.com/office/drawing/2014/main" id="{61FD7F13-1A84-47BD-8B59-D34170E75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3" y="762001"/>
            <a:ext cx="6724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Upper bound on larger sub-array for groups of 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>
            <a:extLst>
              <a:ext uri="{FF2B5EF4-FFF2-40B4-BE49-F238E27FC236}">
                <a16:creationId xmlns:a16="http://schemas.microsoft.com/office/drawing/2014/main" id="{2B7527FC-FACC-4A6D-8661-319C3E639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676400"/>
            <a:ext cx="7924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Basic conclusion of Chapter 9: Best runtime of Quicksort and Select using Partition occurs when subarrays are balanced.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a “black box” algorithm Median(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A,p,r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that will return the median of the elements of A between p and r to create a pseudo code for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Good_Partitian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Good_Quicksort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and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Good_Select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>
            <a:extLst>
              <a:ext uri="{FF2B5EF4-FFF2-40B4-BE49-F238E27FC236}">
                <a16:creationId xmlns:a16="http://schemas.microsoft.com/office/drawing/2014/main" id="{7DBECAAE-02CB-4A08-93F7-0718B5C05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1447800"/>
            <a:ext cx="4881563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Good-Partition(A,p,r)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m=Black-Box Median(A,p,r)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exchange A(r) with A(m)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return Partition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Good-Quicksort(A,p,r)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if p&lt;r then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q=Good-Partition(A,p,r)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Good-Quicksort(A,p,q-1)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Good-Quicksort(A,q+1,r)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89AB8E1F-5E31-42A0-B1E2-02D1C35D7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609601"/>
            <a:ext cx="817168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Good-Select(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A,p,r,i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p=r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then 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A[p]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	q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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Good-Partition(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A,p,r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	k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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q – p + 1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k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then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	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A[q] (pivot is the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1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smallest element)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	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else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7	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&lt; k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then 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Good-Select(A,p,q-1,i)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8		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else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		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Good-Select(A,q+1,r,i –k)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5"/>
          <p:cNvSpPr txBox="1">
            <a:spLocks noChangeArrowheads="1"/>
          </p:cNvSpPr>
          <p:nvPr/>
        </p:nvSpPr>
        <p:spPr bwMode="auto">
          <a:xfrm>
            <a:off x="547335" y="2228671"/>
            <a:ext cx="115335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15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a) Write a recurrence for the runtime of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Good_Quicksort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A,p,r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and solve it.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b) Write a recurrence for the runtime of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Good_Select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A,p,r,i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and solve it. </a:t>
            </a:r>
          </a:p>
        </p:txBody>
      </p:sp>
    </p:spTree>
    <p:extLst>
      <p:ext uri="{BB962C8B-B14F-4D97-AF65-F5344CB8AC3E}">
        <p14:creationId xmlns:p14="http://schemas.microsoft.com/office/powerpoint/2010/main" val="373617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BDDED807-945B-473D-828F-B9689AA54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04545"/>
            <a:ext cx="907694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parity</a:t>
            </a:r>
            <a:r>
              <a:rPr lang="en-US" altLang="en-US" sz="2400" dirty="0"/>
              <a:t> of a set of </a:t>
            </a:r>
            <a:r>
              <a:rPr lang="en-US" altLang="en-US" sz="2400" i="1" dirty="0"/>
              <a:t>n</a:t>
            </a:r>
            <a:r>
              <a:rPr lang="en-US" altLang="en-US" sz="2400" dirty="0"/>
              <a:t> elements is whether </a:t>
            </a:r>
            <a:r>
              <a:rPr lang="en-US" altLang="en-US" sz="2400" i="1" dirty="0"/>
              <a:t>n</a:t>
            </a:r>
            <a:r>
              <a:rPr lang="en-US" altLang="en-US" sz="2400" dirty="0"/>
              <a:t> is even or odd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median</a:t>
            </a:r>
            <a:r>
              <a:rPr lang="en-US" altLang="en-US" sz="2400" dirty="0"/>
              <a:t> is roughly halfway between min and 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	unique for an odd parity set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	</a:t>
            </a:r>
            <a:r>
              <a:rPr lang="en-US" altLang="en-US" sz="2400" dirty="0" err="1"/>
              <a:t>i</a:t>
            </a:r>
            <a:r>
              <a:rPr lang="en-US" altLang="en-US" sz="2400" b="1" baseline="30000" dirty="0" err="1"/>
              <a:t>th</a:t>
            </a:r>
            <a:r>
              <a:rPr lang="en-US" altLang="en-US" sz="2400" dirty="0"/>
              <a:t> smallest with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(</a:t>
            </a:r>
            <a:r>
              <a:rPr lang="en-US" altLang="en-US" sz="2400" i="1" dirty="0"/>
              <a:t>n</a:t>
            </a:r>
            <a:r>
              <a:rPr lang="en-US" altLang="en-US" sz="2400" dirty="0"/>
              <a:t>+1)/2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regardless of parity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lower median</a:t>
            </a:r>
            <a:r>
              <a:rPr lang="en-US" altLang="en-US" sz="2400" dirty="0"/>
              <a:t> means </a:t>
            </a:r>
            <a:r>
              <a:rPr lang="en-US" altLang="en-US" sz="2400" dirty="0" err="1"/>
              <a:t>i</a:t>
            </a:r>
            <a:r>
              <a:rPr lang="en-US" altLang="en-US" sz="2400" b="1" baseline="30000" dirty="0" err="1"/>
              <a:t>th</a:t>
            </a:r>
            <a:r>
              <a:rPr lang="en-US" altLang="en-US" sz="2400" dirty="0"/>
              <a:t> smallest with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</a:t>
            </a:r>
            <a:r>
              <a:rPr lang="en-US" altLang="en-US" sz="2400" dirty="0">
                <a:sym typeface="Symbol" panose="05050102010706020507" pitchFamily="18" charset="2"/>
              </a:rPr>
              <a:t>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+1)/2</a:t>
            </a:r>
            <a:r>
              <a:rPr lang="en-US" altLang="en-US" sz="2400" dirty="0">
                <a:sym typeface="Symbol" panose="05050102010706020507" pitchFamily="18" charset="2"/>
              </a:rPr>
              <a:t>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upper median</a:t>
            </a:r>
            <a:r>
              <a:rPr lang="en-US" altLang="en-US" sz="2400" dirty="0"/>
              <a:t> means </a:t>
            </a:r>
            <a:r>
              <a:rPr lang="en-US" altLang="en-US" sz="2400" dirty="0" err="1"/>
              <a:t>i</a:t>
            </a:r>
            <a:r>
              <a:rPr lang="en-US" altLang="en-US" sz="2400" b="1" baseline="30000" dirty="0" err="1"/>
              <a:t>th</a:t>
            </a:r>
            <a:r>
              <a:rPr lang="en-US" altLang="en-US" sz="2400" dirty="0"/>
              <a:t> smallest with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</a:t>
            </a:r>
            <a:r>
              <a:rPr lang="en-US" altLang="en-US" sz="2400" dirty="0">
                <a:sym typeface="Symbol" panose="05050102010706020507" pitchFamily="18" charset="2"/>
              </a:rPr>
              <a:t>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+1)/2</a:t>
            </a:r>
            <a:r>
              <a:rPr lang="en-US" altLang="en-US" sz="2400" dirty="0">
                <a:sym typeface="Symbol" panose="05050102010706020507" pitchFamily="18" charset="2"/>
              </a:rPr>
              <a:t></a:t>
            </a:r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B21A062D-FB7B-4CDC-8EF3-892B7A98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1" y="533401"/>
            <a:ext cx="3783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Median order statistics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0B7842B3-51A0-4642-80D6-C0F5CF131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073" y="1143001"/>
            <a:ext cx="998254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Find the </a:t>
            </a:r>
            <a:r>
              <a:rPr lang="en-US" altLang="en-US" sz="2400" dirty="0" err="1"/>
              <a:t>i</a:t>
            </a:r>
            <a:r>
              <a:rPr lang="en-US" altLang="en-US" sz="2400" b="1" baseline="30000" dirty="0" err="1"/>
              <a:t>th</a:t>
            </a:r>
            <a:r>
              <a:rPr lang="en-US" altLang="en-US" sz="2400" dirty="0"/>
              <a:t> order statistic in set of </a:t>
            </a:r>
            <a:r>
              <a:rPr lang="en-US" altLang="en-US" sz="2400" i="1" dirty="0"/>
              <a:t>n</a:t>
            </a:r>
            <a:r>
              <a:rPr lang="en-US" altLang="en-US" sz="2400" dirty="0"/>
              <a:t> (distinct) elements A=&lt;a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a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,...,a</a:t>
            </a:r>
            <a:r>
              <a:rPr lang="en-US" altLang="en-US" sz="2400" i="1" baseline="-25000" dirty="0"/>
              <a:t>n</a:t>
            </a:r>
            <a:r>
              <a:rPr lang="en-US" altLang="en-US" sz="2400" dirty="0"/>
              <a:t>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(i.e. find </a:t>
            </a:r>
            <a:r>
              <a:rPr lang="en-US" altLang="en-US" sz="2400" i="1" dirty="0"/>
              <a:t>x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A such that </a:t>
            </a:r>
            <a:r>
              <a:rPr lang="en-US" altLang="en-US" sz="2400" i="1" dirty="0"/>
              <a:t>x</a:t>
            </a:r>
            <a:r>
              <a:rPr lang="en-US" altLang="en-US" sz="2400" dirty="0"/>
              <a:t> is larger than exactly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–1 other elements of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Selection problem can be solved with T(n)=</a:t>
            </a:r>
            <a:r>
              <a:rPr lang="en-US" altLang="en-US" sz="2400" dirty="0">
                <a:latin typeface="Symbol" panose="05050102010706020507" pitchFamily="18" charset="2"/>
              </a:rPr>
              <a:t>W</a:t>
            </a:r>
            <a:r>
              <a:rPr lang="en-US" altLang="en-US" sz="2400" dirty="0"/>
              <a:t>(</a:t>
            </a:r>
            <a:r>
              <a:rPr lang="en-US" altLang="en-US" sz="2400" dirty="0" err="1"/>
              <a:t>nlgn</a:t>
            </a:r>
            <a:r>
              <a:rPr lang="en-US" altLang="en-US" sz="2400" dirty="0"/>
              <a:t>) by sorting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Since min and max can be found in linear time, expect that any order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statistic can be found in linear time.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 will analyze deterministic algorithm, SELECT, that finds the </a:t>
            </a:r>
            <a:r>
              <a:rPr lang="en-US" altLang="en-US" sz="2400" dirty="0" err="1"/>
              <a:t>i</a:t>
            </a:r>
            <a:r>
              <a:rPr lang="en-US" altLang="en-US" sz="2400" baseline="30000" dirty="0" err="1"/>
              <a:t>th</a:t>
            </a:r>
            <a:r>
              <a:rPr lang="en-US" altLang="en-US" sz="2400" dirty="0"/>
              <a:t> order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statistic with worst-case runtime that is linear.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 analyze RANDOMIZED-SELECT that finds the </a:t>
            </a:r>
            <a:r>
              <a:rPr lang="en-US" altLang="en-US" sz="2400" dirty="0" err="1"/>
              <a:t>i</a:t>
            </a:r>
            <a:r>
              <a:rPr lang="en-US" altLang="en-US" sz="2400" baseline="30000" dirty="0" err="1"/>
              <a:t>th</a:t>
            </a:r>
            <a:r>
              <a:rPr lang="en-US" altLang="en-US" sz="2400" dirty="0"/>
              <a:t> order statistic by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randomized partition that has a linear expected runtime.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96ABC83F-DFF3-41DD-BF0B-374E3EC41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6" y="293689"/>
            <a:ext cx="3725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 selection problem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E17C05C2-747A-4271-8F54-9B4E31125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143000"/>
            <a:ext cx="901945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Select-by-Partition(</a:t>
            </a:r>
            <a:r>
              <a:rPr lang="en-US" altLang="en-US" sz="2400" dirty="0" err="1"/>
              <a:t>A,p,r,i</a:t>
            </a:r>
            <a:r>
              <a:rPr lang="en-US" altLang="en-US" sz="2400" dirty="0"/>
              <a:t>)  </a:t>
            </a:r>
            <a:r>
              <a:rPr lang="en-US" altLang="en-US" sz="2000" dirty="0"/>
              <a:t>% argument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specifies which order statistic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</a:t>
            </a:r>
            <a:r>
              <a:rPr lang="en-US" altLang="en-US" sz="2400" b="1" dirty="0"/>
              <a:t>if</a:t>
            </a:r>
            <a:r>
              <a:rPr lang="en-US" altLang="en-US" sz="2400" dirty="0"/>
              <a:t> p=r </a:t>
            </a:r>
            <a:r>
              <a:rPr lang="en-US" altLang="en-US" sz="2400" b="1" dirty="0"/>
              <a:t>then return</a:t>
            </a:r>
            <a:r>
              <a:rPr lang="en-US" altLang="en-US" sz="2400" dirty="0"/>
              <a:t> A[p]  </a:t>
            </a:r>
            <a:r>
              <a:rPr lang="en-US" altLang="en-US" sz="2000" dirty="0"/>
              <a:t>% single element is </a:t>
            </a:r>
            <a:r>
              <a:rPr lang="en-US" altLang="en-US" sz="2000" dirty="0" err="1"/>
              <a:t>i</a:t>
            </a:r>
            <a:r>
              <a:rPr lang="en-US" altLang="en-US" sz="2000" b="1" baseline="30000" dirty="0" err="1"/>
              <a:t>th</a:t>
            </a:r>
            <a:r>
              <a:rPr lang="en-US" altLang="en-US" sz="2000" dirty="0"/>
              <a:t> smallest by default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2	q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Partition(</a:t>
            </a:r>
            <a:r>
              <a:rPr lang="en-US" altLang="en-US" sz="2400" dirty="0" err="1"/>
              <a:t>A,p,r</a:t>
            </a:r>
            <a:r>
              <a:rPr lang="en-US" altLang="en-US" sz="2400" dirty="0"/>
              <a:t>)  </a:t>
            </a:r>
            <a:r>
              <a:rPr lang="en-US" altLang="en-US" sz="2000" dirty="0"/>
              <a:t>% get upper and lower sub-arrays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3	k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q – p + 1  </a:t>
            </a:r>
            <a:r>
              <a:rPr lang="en-US" altLang="en-US" sz="2000" dirty="0"/>
              <a:t>% number of elements in lower including pivot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4	</a:t>
            </a: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k </a:t>
            </a:r>
            <a:r>
              <a:rPr lang="en-US" altLang="en-US" sz="2400" b="1" dirty="0"/>
              <a:t>then 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5	</a:t>
            </a:r>
            <a:r>
              <a:rPr lang="en-US" altLang="en-US" sz="2400" b="1" dirty="0"/>
              <a:t>return</a:t>
            </a:r>
            <a:r>
              <a:rPr lang="en-US" altLang="en-US" sz="2400" dirty="0"/>
              <a:t> A[q]  </a:t>
            </a:r>
            <a:r>
              <a:rPr lang="en-US" altLang="en-US" sz="2000" dirty="0"/>
              <a:t>% pivot is the </a:t>
            </a:r>
            <a:r>
              <a:rPr lang="en-US" altLang="en-US" sz="2000" dirty="0" err="1"/>
              <a:t>i</a:t>
            </a:r>
            <a:r>
              <a:rPr lang="en-US" altLang="en-US" sz="2000" b="1" baseline="30000" dirty="0" err="1"/>
              <a:t>th</a:t>
            </a:r>
            <a:r>
              <a:rPr lang="en-US" altLang="en-US" sz="2000" dirty="0"/>
              <a:t> smallest element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6		</a:t>
            </a:r>
            <a:r>
              <a:rPr lang="en-US" altLang="en-US" sz="2400" b="1" dirty="0"/>
              <a:t>else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7		</a:t>
            </a: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&lt; k </a:t>
            </a:r>
            <a:r>
              <a:rPr lang="en-US" altLang="en-US" sz="2400" b="1" dirty="0"/>
              <a:t>then return</a:t>
            </a:r>
            <a:r>
              <a:rPr lang="en-US" altLang="en-US" sz="2400" dirty="0"/>
              <a:t> Select-by-Partition(A,p,q-1,i)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8			</a:t>
            </a:r>
            <a:r>
              <a:rPr lang="en-US" altLang="en-US" sz="2400" b="1" dirty="0"/>
              <a:t>else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9			</a:t>
            </a:r>
            <a:r>
              <a:rPr lang="en-US" altLang="en-US" sz="2400" b="1" dirty="0"/>
              <a:t>return</a:t>
            </a:r>
            <a:r>
              <a:rPr lang="en-US" altLang="en-US" sz="2400" dirty="0"/>
              <a:t> Select-by-Partition(A,q+1,r,i - k)</a:t>
            </a:r>
          </a:p>
        </p:txBody>
      </p:sp>
      <p:sp>
        <p:nvSpPr>
          <p:cNvPr id="6147" name="Text Box 5">
            <a:extLst>
              <a:ext uri="{FF2B5EF4-FFF2-40B4-BE49-F238E27FC236}">
                <a16:creationId xmlns:a16="http://schemas.microsoft.com/office/drawing/2014/main" id="{DAC21B20-BC87-4019-AC31-6FF8ABC7D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6" y="344489"/>
            <a:ext cx="51459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Select-by-partition pseudocode</a:t>
            </a:r>
          </a:p>
        </p:txBody>
      </p:sp>
      <p:sp>
        <p:nvSpPr>
          <p:cNvPr id="6148" name="TextBox 1">
            <a:extLst>
              <a:ext uri="{FF2B5EF4-FFF2-40B4-BE49-F238E27FC236}">
                <a16:creationId xmlns:a16="http://schemas.microsoft.com/office/drawing/2014/main" id="{7F0E7F9A-2E13-410E-8470-ECA9858A9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168" y="5114925"/>
            <a:ext cx="8178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Note: index of </a:t>
            </a:r>
            <a:r>
              <a:rPr lang="en-US" altLang="en-US" sz="2400" dirty="0" err="1"/>
              <a:t>i</a:t>
            </a:r>
            <a:r>
              <a:rPr lang="en-US" altLang="en-US" sz="2400" baseline="30000" dirty="0" err="1"/>
              <a:t>th</a:t>
            </a:r>
            <a:r>
              <a:rPr lang="en-US" altLang="en-US" sz="2400" dirty="0"/>
              <a:t> order statistic changed in upper sub-array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With favorable splits, T(n) = O(n)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Why not O(</a:t>
            </a:r>
            <a:r>
              <a:rPr lang="en-US" altLang="en-US" sz="2400" dirty="0" err="1"/>
              <a:t>nlg</a:t>
            </a:r>
            <a:r>
              <a:rPr lang="en-US" altLang="en-US" sz="2400" dirty="0"/>
              <a:t>(n)) as in quicksort?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B1B1594D-3E5B-4C97-98EB-6CB573ED9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317" y="1140016"/>
            <a:ext cx="702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Selection algorithm with worst-case runtime = O(n)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6D696A0F-30CE-4923-9C3B-83C7E96E4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8669" y="2089943"/>
            <a:ext cx="8094662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Possible to design a deterministic selection algorithm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has a linear worst-case runtime.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Make the pivot an input parameter to partition.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Process before calling partition to determine a good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choice for pivot.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24F9F32-6DB9-4AEB-9C43-9EC07AA4F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57201"/>
            <a:ext cx="74009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SELECT by partition with preprocessing: T(n)=O(n) </a:t>
            </a: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id="{A33CD02B-94C7-46FD-9466-73824A456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328" y="919164"/>
            <a:ext cx="1108252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Step 1: Divide n-elements into groups of 5 elements each and at most 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with less than 5: cost = </a:t>
            </a:r>
            <a:r>
              <a:rPr lang="en-US" altLang="en-US" sz="240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Step 2: Use insertion sort to find median of each subgroup: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cost = constant (cost of sorting 5 elements) x number of subgroups = </a:t>
            </a:r>
            <a:r>
              <a:rPr lang="en-US" altLang="en-US" sz="240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Step 3: Use SELECT to find the median of the medians: cost = T(ceiling(n/5))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median of the group that may contain less than 5 is included.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Step 4: Partition the input array with pivot = median of medians. Calculate k,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number of elements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pivot: cost = </a:t>
            </a:r>
            <a:r>
              <a:rPr lang="en-US" altLang="en-US" sz="240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(n) + constant. If k=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return pivot.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Step 5: If pivot is not the </a:t>
            </a:r>
            <a:r>
              <a:rPr lang="en-US" altLang="en-US" sz="2400" dirty="0" err="1"/>
              <a:t>i</a:t>
            </a:r>
            <a:r>
              <a:rPr lang="en-US" altLang="en-US" sz="2400" b="1" baseline="30000" dirty="0" err="1"/>
              <a:t>th</a:t>
            </a:r>
            <a:r>
              <a:rPr lang="en-US" altLang="en-US" sz="2400" dirty="0"/>
              <a:t> smallest element, get upper bound on runtime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by assuming the </a:t>
            </a:r>
            <a:r>
              <a:rPr lang="en-US" altLang="en-US" sz="2400" dirty="0" err="1"/>
              <a:t>i</a:t>
            </a:r>
            <a:r>
              <a:rPr lang="en-US" altLang="en-US" sz="2400" b="1" baseline="30000" dirty="0" err="1"/>
              <a:t>th</a:t>
            </a:r>
            <a:r>
              <a:rPr lang="en-US" altLang="en-US" sz="2400" dirty="0"/>
              <a:t> smallest element is in larger sub-array: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cost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T(7n/10 + 6) (to be explained)</a:t>
            </a:r>
            <a:endParaRPr lang="en-US" altLang="en-US" sz="24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determinisstic selection groups of 5">
            <a:extLst>
              <a:ext uri="{FF2B5EF4-FFF2-40B4-BE49-F238E27FC236}">
                <a16:creationId xmlns:a16="http://schemas.microsoft.com/office/drawing/2014/main" id="{F40D8F52-212B-4750-A913-AA45FAEAA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371600"/>
            <a:ext cx="304800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6">
            <a:extLst>
              <a:ext uri="{FF2B5EF4-FFF2-40B4-BE49-F238E27FC236}">
                <a16:creationId xmlns:a16="http://schemas.microsoft.com/office/drawing/2014/main" id="{2E515ECE-070A-4E8D-9C89-857CA8930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416" y="4102608"/>
            <a:ext cx="1016336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Odd number of elements in full groups so that median is unique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Total number 28 so that partial group also has unique median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Choose lower median of medians so that we are sure that every element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shaded area is &gt;x</a:t>
            </a:r>
          </a:p>
        </p:txBody>
      </p:sp>
      <p:sp>
        <p:nvSpPr>
          <p:cNvPr id="10244" name="TextBox 2">
            <a:extLst>
              <a:ext uri="{FF2B5EF4-FFF2-40B4-BE49-F238E27FC236}">
                <a16:creationId xmlns:a16="http://schemas.microsoft.com/office/drawing/2014/main" id="{BEB5142C-D7F1-483F-AA18-995A47A3B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1" y="337912"/>
            <a:ext cx="11464856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Diagram to explain upper bound on lower sub-array if pivot is the lower median of medians of groups of 5. Arrows point from larger to smaller.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determinisstic selection groups of 5">
            <a:extLst>
              <a:ext uri="{FF2B5EF4-FFF2-40B4-BE49-F238E27FC236}">
                <a16:creationId xmlns:a16="http://schemas.microsoft.com/office/drawing/2014/main" id="{27401C91-12C2-4FF3-9DDD-DC5461BBC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371600"/>
            <a:ext cx="304800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6">
            <a:extLst>
              <a:ext uri="{FF2B5EF4-FFF2-40B4-BE49-F238E27FC236}">
                <a16:creationId xmlns:a16="http://schemas.microsoft.com/office/drawing/2014/main" id="{09D81CAA-CD9D-43B0-A00B-0F10A0C94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9" y="4108451"/>
            <a:ext cx="87153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Under count of elements &gt; x are elements in shaded area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are part of complete groups of 5 that do not contain x</a:t>
            </a:r>
          </a:p>
        </p:txBody>
      </p:sp>
      <p:sp>
        <p:nvSpPr>
          <p:cNvPr id="11268" name="TextBox 2">
            <a:extLst>
              <a:ext uri="{FF2B5EF4-FFF2-40B4-BE49-F238E27FC236}">
                <a16:creationId xmlns:a16="http://schemas.microsoft.com/office/drawing/2014/main" id="{7CC7421B-1943-458E-89EB-EE9863854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304801"/>
            <a:ext cx="80438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Upper bound on lower sub-array = Total – Under count of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elements of upper sub-array when pivot is x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determinisstic selection groups of 5">
            <a:extLst>
              <a:ext uri="{FF2B5EF4-FFF2-40B4-BE49-F238E27FC236}">
                <a16:creationId xmlns:a16="http://schemas.microsoft.com/office/drawing/2014/main" id="{7EF9427C-61DC-4654-A10E-68C17AFD7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063" y="1371600"/>
            <a:ext cx="304800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6">
            <a:extLst>
              <a:ext uri="{FF2B5EF4-FFF2-40B4-BE49-F238E27FC236}">
                <a16:creationId xmlns:a16="http://schemas.microsoft.com/office/drawing/2014/main" id="{FA24961A-DF76-487B-ACC4-445E14A92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1" y="249238"/>
            <a:ext cx="871537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Under count of elements &gt; x are elements in shaded area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are part of complete groups that do not contain x</a:t>
            </a:r>
          </a:p>
        </p:txBody>
      </p:sp>
      <p:sp>
        <p:nvSpPr>
          <p:cNvPr id="12292" name="Text Box 6">
            <a:extLst>
              <a:ext uri="{FF2B5EF4-FFF2-40B4-BE49-F238E27FC236}">
                <a16:creationId xmlns:a16="http://schemas.microsoft.com/office/drawing/2014/main" id="{CCB25F71-667E-41E9-B7CD-612435249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856039"/>
            <a:ext cx="90297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Neglecting floors and ceilings,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n/5 = number of groups of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(1/2) n/5 = number of groups of 5 with median &gt;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</a:t>
            </a:r>
            <a:r>
              <a:rPr lang="en-US" altLang="en-US" sz="2400" dirty="0">
                <a:solidFill>
                  <a:srgbClr val="000000"/>
                </a:solidFill>
              </a:rPr>
              <a:t>((1/2) n/5)-2 = number of complete groups of 5 with median &gt;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3 elements in each complete </a:t>
            </a:r>
            <a:r>
              <a:rPr lang="en-US" altLang="en-US" sz="2400" dirty="0" err="1">
                <a:solidFill>
                  <a:srgbClr val="000000"/>
                </a:solidFill>
              </a:rPr>
              <a:t>gourp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3((1/2) n/5)-2) = (3n/10)-6 under count of upper sub-array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 </a:t>
            </a:r>
            <a:r>
              <a:rPr lang="en-US" altLang="en-US" sz="2400"/>
              <a:t> n-[</a:t>
            </a:r>
            <a:r>
              <a:rPr lang="en-US" altLang="en-US" sz="2400">
                <a:solidFill>
                  <a:srgbClr val="000000"/>
                </a:solidFill>
              </a:rPr>
              <a:t>(</a:t>
            </a:r>
            <a:r>
              <a:rPr lang="en-US" altLang="en-US" sz="2400" dirty="0">
                <a:solidFill>
                  <a:srgbClr val="000000"/>
                </a:solidFill>
              </a:rPr>
              <a:t>3n/10</a:t>
            </a:r>
            <a:r>
              <a:rPr lang="en-US" altLang="en-US" sz="2400">
                <a:solidFill>
                  <a:srgbClr val="000000"/>
                </a:solidFill>
              </a:rPr>
              <a:t>)-6] </a:t>
            </a:r>
            <a:r>
              <a:rPr lang="en-US" altLang="en-US" sz="2400" dirty="0">
                <a:solidFill>
                  <a:srgbClr val="000000"/>
                </a:solidFill>
              </a:rPr>
              <a:t>= (7n/10)+6</a:t>
            </a:r>
            <a:r>
              <a:rPr lang="en-US" altLang="en-US" sz="2400" dirty="0"/>
              <a:t> upper bound on lower sub-array </a:t>
            </a:r>
          </a:p>
        </p:txBody>
      </p:sp>
      <p:pic>
        <p:nvPicPr>
          <p:cNvPr id="12293" name="Picture 2">
            <a:extLst>
              <a:ext uri="{FF2B5EF4-FFF2-40B4-BE49-F238E27FC236}">
                <a16:creationId xmlns:a16="http://schemas.microsoft.com/office/drawing/2014/main" id="{EE196EA1-F6E5-41DD-A899-15C197812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2359026"/>
            <a:ext cx="560388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1710</Words>
  <Application>Microsoft Office PowerPoint</Application>
  <PresentationFormat>Widescreen</PresentationFormat>
  <Paragraphs>159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124</cp:revision>
  <cp:lastPrinted>2022-04-04T17:59:27Z</cp:lastPrinted>
  <dcterms:created xsi:type="dcterms:W3CDTF">2016-01-08T22:49:21Z</dcterms:created>
  <dcterms:modified xsi:type="dcterms:W3CDTF">2025-01-06T05:48:13Z</dcterms:modified>
</cp:coreProperties>
</file>