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0" r:id="rId2"/>
  </p:sldMasterIdLst>
  <p:sldIdLst>
    <p:sldId id="278" r:id="rId3"/>
    <p:sldId id="267" r:id="rId4"/>
    <p:sldId id="268" r:id="rId5"/>
    <p:sldId id="269" r:id="rId6"/>
    <p:sldId id="270" r:id="rId7"/>
    <p:sldId id="271" r:id="rId8"/>
    <p:sldId id="272" r:id="rId9"/>
    <p:sldId id="313" r:id="rId10"/>
    <p:sldId id="273" r:id="rId11"/>
    <p:sldId id="274" r:id="rId12"/>
    <p:sldId id="314" r:id="rId13"/>
    <p:sldId id="276" r:id="rId14"/>
    <p:sldId id="312" r:id="rId15"/>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73" autoAdjust="0"/>
    <p:restoredTop sz="94660"/>
  </p:normalViewPr>
  <p:slideViewPr>
    <p:cSldViewPr snapToGrid="0">
      <p:cViewPr varScale="1">
        <p:scale>
          <a:sx n="59" d="100"/>
          <a:sy n="59" d="100"/>
        </p:scale>
        <p:origin x="102"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0B9216-8FA2-489E-9B18-3B434D201888}"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3851006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0B9216-8FA2-489E-9B18-3B434D201888}"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1485934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0B9216-8FA2-489E-9B18-3B434D201888}"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1211861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692768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3607895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939688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E61EF-CA08-4224-9A99-D438003F92A7}"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0371660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0E61EF-CA08-4224-9A99-D438003F92A7}" type="datetimeFigureOut">
              <a:rPr lang="en-US" smtClean="0"/>
              <a:t>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597319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E61EF-CA08-4224-9A99-D438003F92A7}" type="datetimeFigureOut">
              <a:rPr lang="en-US" smtClean="0"/>
              <a:t>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7228636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E61EF-CA08-4224-9A99-D438003F92A7}" type="datetimeFigureOut">
              <a:rPr lang="en-US" smtClean="0"/>
              <a:t>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524311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0E61EF-CA08-4224-9A99-D438003F92A7}"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95802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0B9216-8FA2-489E-9B18-3B434D201888}"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1699318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0E61EF-CA08-4224-9A99-D438003F92A7}"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8203525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931445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31953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0B9216-8FA2-489E-9B18-3B434D201888}"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1595075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0B9216-8FA2-489E-9B18-3B434D201888}"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384789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0B9216-8FA2-489E-9B18-3B434D201888}" type="datetimeFigureOut">
              <a:rPr lang="en-US" smtClean="0"/>
              <a:t>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138929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0B9216-8FA2-489E-9B18-3B434D201888}" type="datetimeFigureOut">
              <a:rPr lang="en-US" smtClean="0"/>
              <a:t>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294805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B9216-8FA2-489E-9B18-3B434D201888}" type="datetimeFigureOut">
              <a:rPr lang="en-US" smtClean="0"/>
              <a:t>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227244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0B9216-8FA2-489E-9B18-3B434D201888}"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4050019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0B9216-8FA2-489E-9B18-3B434D201888}"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8627E-D2F9-4D54-9B41-86C782B8D2D4}" type="slidenum">
              <a:rPr lang="en-US" smtClean="0"/>
              <a:t>‹#›</a:t>
            </a:fld>
            <a:endParaRPr lang="en-US"/>
          </a:p>
        </p:txBody>
      </p:sp>
    </p:spTree>
    <p:extLst>
      <p:ext uri="{BB962C8B-B14F-4D97-AF65-F5344CB8AC3E}">
        <p14:creationId xmlns:p14="http://schemas.microsoft.com/office/powerpoint/2010/main" val="82944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B9216-8FA2-489E-9B18-3B434D201888}" type="datetimeFigureOut">
              <a:rPr lang="en-US" smtClean="0"/>
              <a:t>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8627E-D2F9-4D54-9B41-86C782B8D2D4}" type="slidenum">
              <a:rPr lang="en-US" smtClean="0"/>
              <a:t>‹#›</a:t>
            </a:fld>
            <a:endParaRPr lang="en-US"/>
          </a:p>
        </p:txBody>
      </p:sp>
    </p:spTree>
    <p:extLst>
      <p:ext uri="{BB962C8B-B14F-4D97-AF65-F5344CB8AC3E}">
        <p14:creationId xmlns:p14="http://schemas.microsoft.com/office/powerpoint/2010/main" val="404251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E61EF-CA08-4224-9A99-D438003F92A7}" type="datetimeFigureOut">
              <a:rPr lang="en-US" smtClean="0"/>
              <a:t>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C44DC-5EA7-42CB-A7B2-CC49389691EE}" type="slidenum">
              <a:rPr lang="en-US" smtClean="0"/>
              <a:t>‹#›</a:t>
            </a:fld>
            <a:endParaRPr lang="en-US"/>
          </a:p>
        </p:txBody>
      </p:sp>
    </p:spTree>
    <p:extLst>
      <p:ext uri="{BB962C8B-B14F-4D97-AF65-F5344CB8AC3E}">
        <p14:creationId xmlns:p14="http://schemas.microsoft.com/office/powerpoint/2010/main" val="3789664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2895600" y="623888"/>
            <a:ext cx="63939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Appendix C.2: Theory of discrete probabilities</a:t>
            </a:r>
          </a:p>
        </p:txBody>
      </p:sp>
      <p:sp>
        <p:nvSpPr>
          <p:cNvPr id="21507" name="Text Box 5"/>
          <p:cNvSpPr txBox="1">
            <a:spLocks noChangeArrowheads="1"/>
          </p:cNvSpPr>
          <p:nvPr/>
        </p:nvSpPr>
        <p:spPr bwMode="auto">
          <a:xfrm>
            <a:off x="1905001" y="1371601"/>
            <a:ext cx="8272463"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dirty="0"/>
              <a:t>Discrete probabilities are defined in terms of a </a:t>
            </a:r>
            <a:r>
              <a:rPr lang="en-US" altLang="en-US" sz="2000" b="1" dirty="0"/>
              <a:t>sample space</a:t>
            </a:r>
            <a:r>
              <a:rPr lang="en-US" altLang="en-US" sz="2000" dirty="0"/>
              <a:t> S.</a:t>
            </a:r>
          </a:p>
          <a:p>
            <a:pPr eaLnBrk="1" hangingPunct="1"/>
            <a:endParaRPr lang="en-US" altLang="en-US" sz="2000" dirty="0"/>
          </a:p>
          <a:p>
            <a:pPr eaLnBrk="1" hangingPunct="1"/>
            <a:r>
              <a:rPr lang="en-US" altLang="en-US" sz="2000" dirty="0"/>
              <a:t>Usually, S is a collection of </a:t>
            </a:r>
            <a:r>
              <a:rPr lang="en-US" altLang="en-US" sz="2000" b="1" dirty="0"/>
              <a:t>elementary </a:t>
            </a:r>
            <a:r>
              <a:rPr lang="en-US" altLang="en-US" sz="2000" dirty="0"/>
              <a:t>events that are outcomes of independent experiments, such as flipping coins, throwing dice, pulling cards, etc.</a:t>
            </a:r>
          </a:p>
          <a:p>
            <a:pPr eaLnBrk="1" hangingPunct="1"/>
            <a:endParaRPr lang="en-US" altLang="en-US" sz="2000" dirty="0"/>
          </a:p>
          <a:p>
            <a:pPr eaLnBrk="1" hangingPunct="1"/>
            <a:r>
              <a:rPr lang="en-US" altLang="en-US" sz="2000" dirty="0"/>
              <a:t>|S| = size of S (also called “cardinality” of S)</a:t>
            </a:r>
          </a:p>
          <a:p>
            <a:pPr eaLnBrk="1" hangingPunct="1"/>
            <a:endParaRPr lang="en-US" altLang="en-US" sz="2000" dirty="0"/>
          </a:p>
          <a:p>
            <a:pPr eaLnBrk="1" hangingPunct="1"/>
            <a:r>
              <a:rPr lang="en-US" altLang="en-US" sz="2000" dirty="0"/>
              <a:t>Example: S = set of outcomes from flipping 2 coins = {HH, HT, TH, TT}</a:t>
            </a:r>
          </a:p>
          <a:p>
            <a:pPr eaLnBrk="1" hangingPunct="1"/>
            <a:endParaRPr lang="en-US" altLang="en-US" sz="2000" dirty="0"/>
          </a:p>
          <a:p>
            <a:pPr eaLnBrk="1" hangingPunct="1"/>
            <a:r>
              <a:rPr lang="en-US" altLang="en-US" sz="2000" dirty="0"/>
              <a:t>Events are subsets of S. (S itself is called the “certain” set.)</a:t>
            </a:r>
          </a:p>
          <a:p>
            <a:pPr eaLnBrk="1" hangingPunct="1"/>
            <a:endParaRPr lang="en-US" altLang="en-US" sz="2000" dirty="0"/>
          </a:p>
          <a:p>
            <a:pPr eaLnBrk="1" hangingPunct="1"/>
            <a:r>
              <a:rPr lang="en-US" altLang="en-US" sz="2000" dirty="0"/>
              <a:t>The event of getting 1 head and 1 trail = {HT, TH}</a:t>
            </a:r>
          </a:p>
          <a:p>
            <a:pPr eaLnBrk="1" hangingPunct="1"/>
            <a:endParaRPr lang="en-US" altLang="en-US" sz="2000" dirty="0"/>
          </a:p>
          <a:p>
            <a:pPr eaLnBrk="1" hangingPunct="1"/>
            <a:r>
              <a:rPr lang="en-US" altLang="en-US" sz="2000" dirty="0"/>
              <a:t>The empty subset, </a:t>
            </a:r>
            <a:r>
              <a:rPr lang="en-US" altLang="en-US" sz="2000" dirty="0">
                <a:sym typeface="Symbol" panose="05050102010706020507" pitchFamily="18" charset="2"/>
              </a:rPr>
              <a:t></a:t>
            </a:r>
            <a:r>
              <a:rPr lang="en-US" altLang="en-US" sz="2000" dirty="0"/>
              <a:t>, called the “null event”</a:t>
            </a:r>
          </a:p>
        </p:txBody>
      </p:sp>
    </p:spTree>
    <p:extLst>
      <p:ext uri="{BB962C8B-B14F-4D97-AF65-F5344CB8AC3E}">
        <p14:creationId xmlns:p14="http://schemas.microsoft.com/office/powerpoint/2010/main" val="3545454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1905001" y="762001"/>
            <a:ext cx="8730275"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dirty="0"/>
              <a:t>Another example:</a:t>
            </a:r>
          </a:p>
          <a:p>
            <a:pPr eaLnBrk="1" hangingPunct="1"/>
            <a:r>
              <a:rPr lang="en-US" altLang="en-US" sz="2000" dirty="0"/>
              <a:t>Randomized Hire-Assistant</a:t>
            </a:r>
            <a:r>
              <a:rPr lang="en-US" altLang="en-US" sz="2000" b="1" dirty="0"/>
              <a:t> </a:t>
            </a:r>
            <a:r>
              <a:rPr lang="en-US" altLang="en-US" sz="2000" dirty="0"/>
              <a:t>procedure</a:t>
            </a:r>
          </a:p>
          <a:p>
            <a:pPr eaLnBrk="1" hangingPunct="1"/>
            <a:r>
              <a:rPr lang="en-US" altLang="en-US" sz="2000" dirty="0"/>
              <a:t>	Randomize interview schedule</a:t>
            </a:r>
          </a:p>
          <a:p>
            <a:pPr eaLnBrk="1" hangingPunct="1"/>
            <a:r>
              <a:rPr lang="en-US" altLang="en-US" sz="2000" dirty="0"/>
              <a:t>	</a:t>
            </a:r>
            <a:r>
              <a:rPr lang="en-US" altLang="en-US" sz="2000" i="1" dirty="0"/>
              <a:t>best</a:t>
            </a:r>
            <a:r>
              <a:rPr lang="en-US" altLang="en-US" sz="2000" dirty="0"/>
              <a:t> </a:t>
            </a:r>
            <a:r>
              <a:rPr lang="en-US" altLang="en-US" sz="2000" dirty="0">
                <a:sym typeface="Symbol" panose="05050102010706020507" pitchFamily="18" charset="2"/>
              </a:rPr>
              <a:t></a:t>
            </a:r>
            <a:r>
              <a:rPr lang="en-US" altLang="en-US" sz="2000" dirty="0"/>
              <a:t> 0  initialization</a:t>
            </a:r>
          </a:p>
          <a:p>
            <a:pPr eaLnBrk="1" hangingPunct="1"/>
            <a:r>
              <a:rPr lang="en-US" altLang="en-US" sz="2000" dirty="0"/>
              <a:t>	</a:t>
            </a:r>
            <a:r>
              <a:rPr lang="en-US" altLang="en-US" sz="2000" b="1" dirty="0"/>
              <a:t>for</a:t>
            </a:r>
            <a:r>
              <a:rPr lang="en-US" altLang="en-US" sz="2000" dirty="0"/>
              <a:t> </a:t>
            </a:r>
            <a:r>
              <a:rPr lang="en-US" altLang="en-US" sz="2000" i="1" dirty="0" err="1"/>
              <a:t>i</a:t>
            </a:r>
            <a:r>
              <a:rPr lang="en-US" altLang="en-US" sz="2000" dirty="0"/>
              <a:t> </a:t>
            </a:r>
            <a:r>
              <a:rPr lang="en-US" altLang="en-US" sz="2000" dirty="0">
                <a:sym typeface="Symbol" panose="05050102010706020507" pitchFamily="18" charset="2"/>
              </a:rPr>
              <a:t></a:t>
            </a:r>
            <a:r>
              <a:rPr lang="en-US" altLang="en-US" sz="2000" dirty="0"/>
              <a:t> 1 to n</a:t>
            </a:r>
          </a:p>
          <a:p>
            <a:pPr eaLnBrk="1" hangingPunct="1"/>
            <a:r>
              <a:rPr lang="en-US" altLang="en-US" sz="2000" dirty="0"/>
              <a:t>		</a:t>
            </a:r>
            <a:r>
              <a:rPr lang="en-US" altLang="en-US" sz="2000" b="1" dirty="0"/>
              <a:t>do </a:t>
            </a:r>
            <a:r>
              <a:rPr lang="en-US" altLang="en-US" sz="2000" dirty="0"/>
              <a:t>interview candidate </a:t>
            </a:r>
            <a:r>
              <a:rPr lang="en-US" altLang="en-US" sz="2000" i="1" dirty="0" err="1"/>
              <a:t>i</a:t>
            </a:r>
            <a:endParaRPr lang="en-US" altLang="en-US" sz="2000" dirty="0"/>
          </a:p>
          <a:p>
            <a:pPr eaLnBrk="1" hangingPunct="1"/>
            <a:r>
              <a:rPr lang="en-US" altLang="en-US" sz="2000" dirty="0"/>
              <a:t>			</a:t>
            </a:r>
            <a:r>
              <a:rPr lang="en-US" altLang="en-US" sz="2000" b="1" dirty="0"/>
              <a:t>if</a:t>
            </a:r>
            <a:r>
              <a:rPr lang="en-US" altLang="en-US" sz="2000" dirty="0"/>
              <a:t> candidate </a:t>
            </a:r>
            <a:r>
              <a:rPr lang="en-US" altLang="en-US" sz="2000" dirty="0" err="1"/>
              <a:t>i</a:t>
            </a:r>
            <a:r>
              <a:rPr lang="en-US" altLang="en-US" sz="2000" dirty="0"/>
              <a:t> is better than </a:t>
            </a:r>
            <a:r>
              <a:rPr lang="en-US" altLang="en-US" sz="2000" i="1" dirty="0"/>
              <a:t>best</a:t>
            </a:r>
            <a:endParaRPr lang="en-US" altLang="en-US" sz="2000" dirty="0"/>
          </a:p>
          <a:p>
            <a:pPr eaLnBrk="1" hangingPunct="1"/>
            <a:r>
              <a:rPr lang="en-US" altLang="en-US" sz="2000" dirty="0"/>
              <a:t>				</a:t>
            </a:r>
            <a:r>
              <a:rPr lang="en-US" altLang="en-US" sz="2000" b="1" dirty="0"/>
              <a:t>then</a:t>
            </a:r>
            <a:r>
              <a:rPr lang="en-US" altLang="en-US" sz="2000" dirty="0"/>
              <a:t> </a:t>
            </a:r>
            <a:r>
              <a:rPr lang="en-US" altLang="en-US" sz="2000" i="1" dirty="0"/>
              <a:t>best</a:t>
            </a:r>
            <a:r>
              <a:rPr lang="en-US" altLang="en-US" sz="2000" dirty="0"/>
              <a:t> </a:t>
            </a:r>
            <a:r>
              <a:rPr lang="en-US" altLang="en-US" sz="2000" dirty="0">
                <a:sym typeface="Symbol" panose="05050102010706020507" pitchFamily="18" charset="2"/>
              </a:rPr>
              <a:t></a:t>
            </a:r>
            <a:r>
              <a:rPr lang="en-US" altLang="en-US" sz="2000" dirty="0"/>
              <a:t> </a:t>
            </a:r>
            <a:r>
              <a:rPr lang="en-US" altLang="en-US" sz="2000" i="1" dirty="0" err="1"/>
              <a:t>i</a:t>
            </a:r>
            <a:endParaRPr lang="en-US" altLang="en-US" sz="2000" dirty="0"/>
          </a:p>
          <a:p>
            <a:pPr eaLnBrk="1" hangingPunct="1"/>
            <a:r>
              <a:rPr lang="en-US" altLang="en-US" sz="2000" dirty="0"/>
              <a:t>					hire candidate </a:t>
            </a:r>
            <a:r>
              <a:rPr lang="en-US" altLang="en-US" sz="2000" i="1" dirty="0" err="1"/>
              <a:t>i</a:t>
            </a:r>
            <a:endParaRPr lang="en-US" altLang="en-US" sz="2000" i="1" dirty="0"/>
          </a:p>
          <a:p>
            <a:pPr eaLnBrk="1" hangingPunct="1"/>
            <a:r>
              <a:rPr lang="en-US" altLang="en-US" sz="2000" dirty="0"/>
              <a:t>How does the expected total cost of finding the best assistant depend on </a:t>
            </a:r>
          </a:p>
          <a:p>
            <a:pPr eaLnBrk="1" hangingPunct="1"/>
            <a:r>
              <a:rPr lang="en-US" altLang="en-US" sz="2000" dirty="0"/>
              <a:t>c</a:t>
            </a:r>
            <a:r>
              <a:rPr lang="en-US" altLang="en-US" sz="2000" baseline="-25000" dirty="0"/>
              <a:t>i</a:t>
            </a:r>
            <a:r>
              <a:rPr lang="en-US" altLang="en-US" sz="2000" dirty="0"/>
              <a:t>, the cost of interviewing, and c</a:t>
            </a:r>
            <a:r>
              <a:rPr lang="en-US" altLang="en-US" sz="2000" baseline="-25000" dirty="0"/>
              <a:t>h</a:t>
            </a:r>
            <a:r>
              <a:rPr lang="en-US" altLang="en-US" sz="2000" dirty="0"/>
              <a:t>, the cost of hiring, individual applicants?</a:t>
            </a:r>
          </a:p>
          <a:p>
            <a:pPr eaLnBrk="1" hangingPunct="1"/>
            <a:endParaRPr lang="en-US" altLang="en-US" sz="2000" dirty="0"/>
          </a:p>
          <a:p>
            <a:pPr eaLnBrk="1" hangingPunct="1"/>
            <a:r>
              <a:rPr lang="en-US" altLang="en-US" sz="2000" dirty="0"/>
              <a:t>total cost = </a:t>
            </a:r>
            <a:r>
              <a:rPr lang="en-US" altLang="en-US" sz="2000" dirty="0" err="1"/>
              <a:t>c</a:t>
            </a:r>
            <a:r>
              <a:rPr lang="en-US" altLang="en-US" sz="2000" baseline="-25000" dirty="0" err="1"/>
              <a:t>i</a:t>
            </a:r>
            <a:r>
              <a:rPr lang="en-US" altLang="en-US" sz="2000" dirty="0" err="1"/>
              <a:t>n</a:t>
            </a:r>
            <a:r>
              <a:rPr lang="en-US" altLang="en-US" sz="2000" dirty="0"/>
              <a:t> + c</a:t>
            </a:r>
            <a:r>
              <a:rPr lang="en-US" altLang="en-US" sz="2000" baseline="-25000" dirty="0"/>
              <a:t>h</a:t>
            </a:r>
            <a:r>
              <a:rPr lang="en-US" altLang="en-US" sz="2000" dirty="0"/>
              <a:t>(number hired) is a random variable because number </a:t>
            </a:r>
          </a:p>
          <a:p>
            <a:pPr eaLnBrk="1" hangingPunct="1"/>
            <a:r>
              <a:rPr lang="en-US" altLang="en-US" sz="2000" dirty="0"/>
              <a:t>hired depends on the order of candidates are interviewed, which is random.</a:t>
            </a:r>
          </a:p>
          <a:p>
            <a:pPr eaLnBrk="1" hangingPunct="1"/>
            <a:endParaRPr lang="en-US" altLang="en-US" sz="2000" dirty="0"/>
          </a:p>
          <a:p>
            <a:pPr eaLnBrk="1" hangingPunct="1"/>
            <a:r>
              <a:rPr lang="en-US" altLang="en-US" sz="2000" dirty="0"/>
              <a:t>Least total cost when best candidate is first.</a:t>
            </a:r>
          </a:p>
          <a:p>
            <a:pPr eaLnBrk="1" hangingPunct="1"/>
            <a:r>
              <a:rPr lang="en-US" altLang="en-US" sz="2000" dirty="0"/>
              <a:t>Max total cost when interviewed in increasing order of quality</a:t>
            </a:r>
          </a:p>
          <a:p>
            <a:pPr eaLnBrk="1" hangingPunct="1"/>
            <a:endParaRPr lang="en-US" altLang="en-US" sz="2000" dirty="0"/>
          </a:p>
          <a:p>
            <a:pPr eaLnBrk="1" hangingPunct="1"/>
            <a:r>
              <a:rPr lang="en-US" altLang="en-US" sz="2000" dirty="0"/>
              <a:t>Do on board</a:t>
            </a:r>
          </a:p>
        </p:txBody>
      </p:sp>
    </p:spTree>
    <p:extLst>
      <p:ext uri="{BB962C8B-B14F-4D97-AF65-F5344CB8AC3E}">
        <p14:creationId xmlns:p14="http://schemas.microsoft.com/office/powerpoint/2010/main" val="352881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2133601" y="685801"/>
            <a:ext cx="8969122"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Structured solution to problems using indicator random variables</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457200" marR="0" lvl="0" indent="-457200" algn="l" defTabSz="914400" rtl="0" eaLnBrk="1" fontAlgn="auto" latinLnBrk="0" hangingPunct="1">
              <a:lnSpc>
                <a:spcPct val="100000"/>
              </a:lnSpc>
              <a:spcBef>
                <a:spcPct val="0"/>
              </a:spcBef>
              <a:spcAft>
                <a:spcPts val="0"/>
              </a:spcAft>
              <a:buClrTx/>
              <a:buSzTx/>
              <a:buFontTx/>
              <a:buAutoNum type="arabicPeriod"/>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What is the random variable whose expectation value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we want to calculate?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2. What event defines the indicator random variable?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3. What is the probability that A</a:t>
            </a:r>
            <a:r>
              <a:rPr kumimoji="0" lang="en-US" alt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occurs? </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4. How is random variable whose expectation we are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calculating related to the indicator random variable?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5. What is the expectation value of this random variable?</a:t>
            </a:r>
          </a:p>
        </p:txBody>
      </p:sp>
    </p:spTree>
    <p:extLst>
      <p:ext uri="{BB962C8B-B14F-4D97-AF65-F5344CB8AC3E}">
        <p14:creationId xmlns:p14="http://schemas.microsoft.com/office/powerpoint/2010/main" val="2994900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2374900" y="508000"/>
            <a:ext cx="7848600" cy="603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dirty="0"/>
              <a:t>Structured solution:</a:t>
            </a:r>
          </a:p>
          <a:p>
            <a:endParaRPr lang="en-US" altLang="en-US" dirty="0"/>
          </a:p>
          <a:p>
            <a:pPr eaLnBrk="1" hangingPunct="1"/>
            <a:r>
              <a:rPr lang="en-US" altLang="en-US" dirty="0"/>
              <a:t>1. What is the random variable whose expectation value we want </a:t>
            </a:r>
          </a:p>
          <a:p>
            <a:pPr eaLnBrk="1" hangingPunct="1"/>
            <a:r>
              <a:rPr lang="en-US" altLang="en-US" dirty="0"/>
              <a:t>to calculate? Number of assistants hired</a:t>
            </a:r>
          </a:p>
          <a:p>
            <a:endParaRPr lang="en-US" altLang="en-US" dirty="0"/>
          </a:p>
          <a:p>
            <a:r>
              <a:rPr lang="en-US" altLang="en-US" dirty="0"/>
              <a:t>2. What event defines the indicator random variable?</a:t>
            </a:r>
          </a:p>
          <a:p>
            <a:r>
              <a:rPr lang="en-US" altLang="en-US" dirty="0"/>
              <a:t>A</a:t>
            </a:r>
            <a:r>
              <a:rPr lang="en-US" altLang="en-US" baseline="-25000" dirty="0"/>
              <a:t>k</a:t>
            </a:r>
            <a:r>
              <a:rPr lang="en-US" altLang="en-US" dirty="0"/>
              <a:t> = k</a:t>
            </a:r>
            <a:r>
              <a:rPr lang="en-US" altLang="en-US" b="1" baseline="30000" dirty="0"/>
              <a:t>th</a:t>
            </a:r>
            <a:r>
              <a:rPr lang="en-US" altLang="en-US" dirty="0"/>
              <a:t> candidate is hired.  Let </a:t>
            </a:r>
            <a:r>
              <a:rPr lang="en-US" altLang="en-US" dirty="0" err="1"/>
              <a:t>X</a:t>
            </a:r>
            <a:r>
              <a:rPr lang="en-US" altLang="en-US" baseline="-25000" dirty="0" err="1"/>
              <a:t>k</a:t>
            </a:r>
            <a:r>
              <a:rPr lang="en-US" altLang="en-US" dirty="0"/>
              <a:t> = I{A</a:t>
            </a:r>
            <a:r>
              <a:rPr lang="en-US" altLang="en-US" baseline="-25000" dirty="0"/>
              <a:t>k</a:t>
            </a:r>
            <a:r>
              <a:rPr lang="en-US" altLang="en-US" dirty="0"/>
              <a:t>}</a:t>
            </a:r>
          </a:p>
          <a:p>
            <a:endParaRPr lang="en-US" altLang="en-US" dirty="0"/>
          </a:p>
          <a:p>
            <a:pPr eaLnBrk="1" hangingPunct="1"/>
            <a:r>
              <a:rPr lang="en-US" altLang="en-US" dirty="0"/>
              <a:t>3. What is the probability that this event occurs?</a:t>
            </a:r>
            <a:r>
              <a:rPr lang="en-US" altLang="en-US" dirty="0">
                <a:sym typeface="Symbol" panose="05050102010706020507" pitchFamily="18" charset="2"/>
              </a:rPr>
              <a:t> </a:t>
            </a:r>
          </a:p>
          <a:p>
            <a:pPr eaLnBrk="1" hangingPunct="1"/>
            <a:r>
              <a:rPr lang="en-US" altLang="en-US" dirty="0">
                <a:sym typeface="Symbol" panose="05050102010706020507" pitchFamily="18" charset="2"/>
              </a:rPr>
              <a:t>Since interview schedule randomized, </a:t>
            </a:r>
            <a:r>
              <a:rPr lang="en-US" altLang="en-US" dirty="0"/>
              <a:t>k</a:t>
            </a:r>
            <a:r>
              <a:rPr lang="en-US" altLang="en-US" b="1" baseline="30000" dirty="0"/>
              <a:t>th</a:t>
            </a:r>
            <a:r>
              <a:rPr lang="en-US" altLang="en-US" dirty="0"/>
              <a:t> candidate has probability 1/k of being better than all previous candidates. E[</a:t>
            </a:r>
            <a:r>
              <a:rPr lang="en-US" altLang="en-US" dirty="0" err="1"/>
              <a:t>X</a:t>
            </a:r>
            <a:r>
              <a:rPr lang="en-US" altLang="en-US" b="1" baseline="-25000" dirty="0" err="1"/>
              <a:t>k</a:t>
            </a:r>
            <a:r>
              <a:rPr lang="en-US" altLang="en-US" dirty="0"/>
              <a:t>]</a:t>
            </a:r>
            <a:r>
              <a:rPr lang="pt-BR" altLang="en-US" dirty="0"/>
              <a:t> = 1/k</a:t>
            </a:r>
            <a:endParaRPr lang="en-US" altLang="en-US" dirty="0">
              <a:sym typeface="Symbol" panose="05050102010706020507" pitchFamily="18" charset="2"/>
            </a:endParaRPr>
          </a:p>
          <a:p>
            <a:endParaRPr lang="en-US" altLang="en-US" dirty="0"/>
          </a:p>
          <a:p>
            <a:pPr eaLnBrk="1" hangingPunct="1"/>
            <a:r>
              <a:rPr lang="en-US" altLang="en-US" dirty="0"/>
              <a:t>4. How is random variable whose expectation we are calculating related to the indicator random variable? X = </a:t>
            </a:r>
            <a:r>
              <a:rPr lang="en-US" altLang="en-US" dirty="0">
                <a:sym typeface="Symbol" panose="05050102010706020507" pitchFamily="18" charset="2"/>
              </a:rPr>
              <a:t></a:t>
            </a:r>
            <a:r>
              <a:rPr lang="en-US" altLang="en-US" b="1" baseline="-25000" dirty="0"/>
              <a:t>k=1 to n</a:t>
            </a:r>
            <a:r>
              <a:rPr lang="en-US" altLang="en-US" dirty="0"/>
              <a:t> </a:t>
            </a:r>
            <a:r>
              <a:rPr lang="en-US" altLang="en-US" dirty="0" err="1"/>
              <a:t>X</a:t>
            </a:r>
            <a:r>
              <a:rPr lang="en-US" altLang="en-US" b="1" baseline="-25000" dirty="0" err="1"/>
              <a:t>k</a:t>
            </a:r>
            <a:endParaRPr lang="en-US" altLang="en-US" b="1" baseline="-25000" dirty="0"/>
          </a:p>
          <a:p>
            <a:pPr eaLnBrk="1" hangingPunct="1"/>
            <a:endParaRPr lang="en-US" altLang="en-US" dirty="0"/>
          </a:p>
          <a:p>
            <a:r>
              <a:rPr lang="en-US" altLang="en-US" dirty="0"/>
              <a:t>5.What is the expectation value of this random variable?</a:t>
            </a:r>
          </a:p>
          <a:p>
            <a:pPr eaLnBrk="1" hangingPunct="1"/>
            <a:r>
              <a:rPr lang="en-US" altLang="en-US" sz="2000" dirty="0"/>
              <a:t>E[X] = </a:t>
            </a:r>
            <a:r>
              <a:rPr lang="en-US" altLang="en-US" sz="2000" dirty="0">
                <a:sym typeface="Symbol" panose="05050102010706020507" pitchFamily="18" charset="2"/>
              </a:rPr>
              <a:t></a:t>
            </a:r>
            <a:r>
              <a:rPr lang="en-US" altLang="en-US" sz="2000" b="1" baseline="-25000" dirty="0"/>
              <a:t>k=1 to n</a:t>
            </a:r>
            <a:r>
              <a:rPr lang="en-US" altLang="en-US" sz="2000" dirty="0"/>
              <a:t> E[</a:t>
            </a:r>
            <a:r>
              <a:rPr lang="en-US" altLang="en-US" sz="2000" dirty="0" err="1"/>
              <a:t>X</a:t>
            </a:r>
            <a:r>
              <a:rPr lang="en-US" altLang="en-US" sz="2000" b="1" baseline="-25000" dirty="0" err="1"/>
              <a:t>k</a:t>
            </a:r>
            <a:r>
              <a:rPr lang="en-US" altLang="en-US" sz="2000" dirty="0"/>
              <a:t>]</a:t>
            </a:r>
            <a:r>
              <a:rPr lang="pt-BR" altLang="en-US" sz="2000" dirty="0"/>
              <a:t> = </a:t>
            </a:r>
            <a:r>
              <a:rPr lang="en-US" altLang="en-US" sz="2000" dirty="0">
                <a:sym typeface="Symbol" panose="05050102010706020507" pitchFamily="18" charset="2"/>
              </a:rPr>
              <a:t></a:t>
            </a:r>
            <a:r>
              <a:rPr lang="pt-BR" altLang="en-US" sz="2000" b="1" baseline="-25000" dirty="0"/>
              <a:t>k=1 to n</a:t>
            </a:r>
            <a:r>
              <a:rPr lang="pt-BR" altLang="en-US" sz="2000" dirty="0"/>
              <a:t> (1/k) = ln(n) + O(1) (text p1147)</a:t>
            </a:r>
          </a:p>
          <a:p>
            <a:pPr eaLnBrk="1" hangingPunct="1"/>
            <a:r>
              <a:rPr lang="pt-BR" altLang="en-US" dirty="0"/>
              <a:t> 	</a:t>
            </a:r>
            <a:endParaRPr lang="en-US" altLang="en-US" sz="1400" dirty="0"/>
          </a:p>
          <a:p>
            <a:pPr eaLnBrk="1" hangingPunct="1"/>
            <a:r>
              <a:rPr lang="en-US" altLang="en-US" sz="2000" dirty="0"/>
              <a:t>&lt;total cost&gt; = </a:t>
            </a:r>
            <a:r>
              <a:rPr lang="en-US" altLang="en-US" sz="2000" dirty="0" err="1"/>
              <a:t>nc</a:t>
            </a:r>
            <a:r>
              <a:rPr lang="en-US" altLang="en-US" sz="2000" b="1" baseline="-25000" dirty="0" err="1"/>
              <a:t>i</a:t>
            </a:r>
            <a:r>
              <a:rPr lang="en-US" altLang="en-US" sz="2000" dirty="0"/>
              <a:t> + ln(n)c</a:t>
            </a:r>
            <a:r>
              <a:rPr lang="en-US" altLang="en-US" sz="2000" b="1" baseline="-25000" dirty="0"/>
              <a:t>h</a:t>
            </a:r>
            <a:r>
              <a:rPr lang="en-US" altLang="en-US" sz="2000" dirty="0"/>
              <a:t> + O(1) -&gt; </a:t>
            </a:r>
            <a:r>
              <a:rPr lang="en-US" altLang="en-US" sz="2000"/>
              <a:t>c</a:t>
            </a:r>
            <a:r>
              <a:rPr lang="en-US" altLang="en-US" sz="2000" baseline="-25000"/>
              <a:t>i</a:t>
            </a:r>
            <a:r>
              <a:rPr lang="en-US" altLang="en-US" sz="2000"/>
              <a:t> + O</a:t>
            </a:r>
            <a:r>
              <a:rPr lang="en-US" altLang="en-US" sz="2000" dirty="0"/>
              <a:t>(1) for n=1, </a:t>
            </a:r>
            <a:r>
              <a:rPr kumimoji="0" lang="en-US" altLang="en-US" sz="2000" b="0" i="0" u="none" strike="noStrike" kern="1200" cap="none" spc="0" normalizeH="0" baseline="0" noProof="0" dirty="0">
                <a:ln>
                  <a:noFill/>
                </a:ln>
                <a:solidFill>
                  <a:prstClr val="black"/>
                </a:solidFill>
                <a:effectLst/>
                <a:uLnTx/>
                <a:uFillTx/>
                <a:cs typeface="Arial" panose="020B0604020202020204" pitchFamily="34" charset="0"/>
              </a:rPr>
              <a:t>O(1) = c</a:t>
            </a:r>
            <a:r>
              <a:rPr kumimoji="0" lang="en-US" altLang="en-US" sz="2000" b="1" i="0" u="none" strike="noStrike" kern="1200" cap="none" spc="0" normalizeH="0" baseline="-25000" noProof="0" dirty="0">
                <a:ln>
                  <a:noFill/>
                </a:ln>
                <a:solidFill>
                  <a:prstClr val="black"/>
                </a:solidFill>
                <a:effectLst/>
                <a:uLnTx/>
                <a:uFillTx/>
                <a:cs typeface="Arial" panose="020B0604020202020204" pitchFamily="34" charset="0"/>
              </a:rPr>
              <a:t>h</a:t>
            </a:r>
            <a:endParaRPr lang="en-US" altLang="en-US" sz="2000" dirty="0">
              <a:cs typeface="Arial" panose="020B0604020202020204" pitchFamily="34" charset="0"/>
            </a:endParaRPr>
          </a:p>
          <a:p>
            <a:pPr eaLnBrk="1" hangingPunct="1"/>
            <a:endParaRPr lang="en-US" altLang="en-US" dirty="0"/>
          </a:p>
          <a:p>
            <a:pPr eaLnBrk="1" hangingPunct="1"/>
            <a:r>
              <a:rPr kumimoji="0" lang="en-US" altLang="en-US" sz="2000" b="0" i="0" u="none" strike="noStrike" kern="1200" cap="none" spc="0" normalizeH="0" baseline="0" noProof="0" dirty="0">
                <a:ln>
                  <a:noFill/>
                </a:ln>
                <a:solidFill>
                  <a:prstClr val="black"/>
                </a:solidFill>
                <a:effectLst/>
                <a:uLnTx/>
                <a:uFillTx/>
                <a:cs typeface="Arial" panose="020B0604020202020204" pitchFamily="34" charset="0"/>
              </a:rPr>
              <a:t>&lt;total cost&gt; = </a:t>
            </a:r>
            <a:r>
              <a:rPr kumimoji="0" lang="en-US" altLang="en-US" sz="2000" b="0" i="0" u="none" strike="noStrike" kern="1200" cap="none" spc="0" normalizeH="0" baseline="0" noProof="0" dirty="0" err="1">
                <a:ln>
                  <a:noFill/>
                </a:ln>
                <a:solidFill>
                  <a:prstClr val="black"/>
                </a:solidFill>
                <a:effectLst/>
                <a:uLnTx/>
                <a:uFillTx/>
                <a:cs typeface="Arial" panose="020B0604020202020204" pitchFamily="34" charset="0"/>
              </a:rPr>
              <a:t>nc</a:t>
            </a:r>
            <a:r>
              <a:rPr kumimoji="0" lang="en-US" altLang="en-US" sz="2000" b="1" i="0" u="none" strike="noStrike" kern="1200" cap="none" spc="0" normalizeH="0" baseline="-25000" noProof="0" dirty="0" err="1">
                <a:ln>
                  <a:noFill/>
                </a:ln>
                <a:solidFill>
                  <a:prstClr val="black"/>
                </a:solidFill>
                <a:effectLst/>
                <a:uLnTx/>
                <a:uFillTx/>
                <a:cs typeface="Arial" panose="020B0604020202020204" pitchFamily="34" charset="0"/>
              </a:rPr>
              <a:t>i</a:t>
            </a:r>
            <a:r>
              <a:rPr kumimoji="0" lang="en-US" altLang="en-US" sz="2000" b="0" i="0" u="none" strike="noStrike" kern="1200" cap="none" spc="0" normalizeH="0" baseline="0" noProof="0" dirty="0">
                <a:ln>
                  <a:noFill/>
                </a:ln>
                <a:solidFill>
                  <a:prstClr val="black"/>
                </a:solidFill>
                <a:effectLst/>
                <a:uLnTx/>
                <a:uFillTx/>
                <a:cs typeface="Arial" panose="020B0604020202020204" pitchFamily="34" charset="0"/>
              </a:rPr>
              <a:t> + (ln(n)+1)c</a:t>
            </a:r>
            <a:r>
              <a:rPr kumimoji="0" lang="en-US" altLang="en-US" sz="2000" b="1" i="0" u="none" strike="noStrike" kern="1200" cap="none" spc="0" normalizeH="0" baseline="-25000" noProof="0" dirty="0">
                <a:ln>
                  <a:noFill/>
                </a:ln>
                <a:solidFill>
                  <a:prstClr val="black"/>
                </a:solidFill>
                <a:effectLst/>
                <a:uLnTx/>
                <a:uFillTx/>
                <a:cs typeface="Arial" panose="020B0604020202020204" pitchFamily="34" charset="0"/>
              </a:rPr>
              <a:t>h</a:t>
            </a:r>
            <a:endParaRPr lang="en-US" altLang="en-US" sz="2000" dirty="0">
              <a:cs typeface="Arial" panose="020B0604020202020204" pitchFamily="34" charset="0"/>
            </a:endParaRPr>
          </a:p>
        </p:txBody>
      </p:sp>
    </p:spTree>
    <p:extLst>
      <p:ext uri="{BB962C8B-B14F-4D97-AF65-F5344CB8AC3E}">
        <p14:creationId xmlns:p14="http://schemas.microsoft.com/office/powerpoint/2010/main" val="194889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526473" y="419649"/>
            <a:ext cx="11139054" cy="509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Assignment 13</a:t>
            </a:r>
            <a:r>
              <a:rPr kumimoji="0" lang="en-US" alt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Use indicator random variables to compute the expected value of the sum of faces showing when n fair dice are tossed.</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Give a structured solution.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3200" dirty="0">
              <a:solidFill>
                <a:srgbClr val="000000"/>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3200" dirty="0">
                <a:solidFill>
                  <a:srgbClr val="000000"/>
                </a:solidFill>
                <a:cs typeface="Arial" panose="020B0604020202020204" pitchFamily="34" charset="0"/>
              </a:rPr>
              <a:t>Hint: one way to find the sum of faces showing is to count number of dice showing 1, 2, …6. Multiply the number in each group by the face showing of the group and add. This introduces 6 new random numbers, the size of each group, which can be related to the event dice </a:t>
            </a:r>
            <a:r>
              <a:rPr lang="en-US" altLang="en-US" sz="3200" dirty="0" err="1">
                <a:solidFill>
                  <a:srgbClr val="000000"/>
                </a:solidFill>
                <a:cs typeface="Arial" panose="020B0604020202020204" pitchFamily="34" charset="0"/>
              </a:rPr>
              <a:t>i</a:t>
            </a:r>
            <a:r>
              <a:rPr lang="en-US" altLang="en-US" sz="3200" dirty="0">
                <a:solidFill>
                  <a:srgbClr val="000000"/>
                </a:solidFill>
                <a:cs typeface="Arial" panose="020B0604020202020204" pitchFamily="34" charset="0"/>
              </a:rPr>
              <a:t> show face k.</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2252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1781350" y="656573"/>
            <a:ext cx="8761413"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u="sng" dirty="0"/>
              <a:t>Discrete random variables</a:t>
            </a:r>
            <a:r>
              <a:rPr lang="en-US" altLang="en-US" sz="2000" b="1" dirty="0"/>
              <a:t>:</a:t>
            </a:r>
            <a:r>
              <a:rPr lang="en-US" altLang="en-US" sz="2000" dirty="0"/>
              <a:t> </a:t>
            </a:r>
          </a:p>
          <a:p>
            <a:pPr eaLnBrk="1" hangingPunct="1"/>
            <a:r>
              <a:rPr lang="en-US" altLang="en-US" sz="2000" dirty="0"/>
              <a:t>Mappings of finite or countable infinite sets of events onto the real numbers</a:t>
            </a:r>
          </a:p>
          <a:p>
            <a:pPr eaLnBrk="1" hangingPunct="1"/>
            <a:endParaRPr lang="en-US" altLang="en-US" sz="2000" dirty="0"/>
          </a:p>
          <a:p>
            <a:pPr eaLnBrk="1" hangingPunct="1"/>
            <a:r>
              <a:rPr lang="en-US" altLang="en-US" sz="2000" dirty="0"/>
              <a:t>For random variable X and real number x, the event X = x  is the </a:t>
            </a:r>
          </a:p>
          <a:p>
            <a:pPr eaLnBrk="1" hangingPunct="1"/>
            <a:r>
              <a:rPr lang="en-US" altLang="en-US" sz="2000" dirty="0"/>
              <a:t>collection of all elementary events {</a:t>
            </a:r>
            <a:r>
              <a:rPr lang="en-US" altLang="en-US" sz="2000" dirty="0" err="1"/>
              <a:t>s</a:t>
            </a:r>
            <a:r>
              <a:rPr lang="en-US" altLang="en-US" sz="2000" dirty="0" err="1">
                <a:sym typeface="Symbol" panose="05050102010706020507" pitchFamily="18" charset="2"/>
              </a:rPr>
              <a:t></a:t>
            </a:r>
            <a:r>
              <a:rPr lang="en-US" altLang="en-US" sz="2000" dirty="0" err="1"/>
              <a:t>S</a:t>
            </a:r>
            <a:r>
              <a:rPr lang="en-US" altLang="en-US" sz="2000" dirty="0"/>
              <a:t>: X(s) = x}.</a:t>
            </a:r>
          </a:p>
          <a:p>
            <a:pPr eaLnBrk="1" hangingPunct="1"/>
            <a:endParaRPr lang="en-US" altLang="en-US" sz="2000" dirty="0">
              <a:sym typeface="Symbol" panose="05050102010706020507" pitchFamily="18" charset="2"/>
            </a:endParaRPr>
          </a:p>
          <a:p>
            <a:pPr eaLnBrk="1" hangingPunct="1">
              <a:buFont typeface="Symbol" panose="05050102010706020507" pitchFamily="18" charset="2"/>
              <a:buChar char="\"/>
            </a:pPr>
            <a:r>
              <a:rPr lang="pt-BR" altLang="en-US" sz="2000" dirty="0"/>
              <a:t>Pr{X = x} = </a:t>
            </a:r>
            <a:r>
              <a:rPr lang="en-US" altLang="en-US" sz="2000" dirty="0">
                <a:sym typeface="Symbol" panose="05050102010706020507" pitchFamily="18" charset="2"/>
              </a:rPr>
              <a:t></a:t>
            </a:r>
            <a:r>
              <a:rPr lang="pt-BR" altLang="en-US" sz="2000" b="1" baseline="-25000" dirty="0"/>
              <a:t>{s</a:t>
            </a:r>
            <a:r>
              <a:rPr lang="en-US" altLang="en-US" sz="2000" b="1" baseline="-25000" dirty="0">
                <a:sym typeface="Symbol" panose="05050102010706020507" pitchFamily="18" charset="2"/>
              </a:rPr>
              <a:t></a:t>
            </a:r>
            <a:r>
              <a:rPr lang="pt-BR" altLang="en-US" sz="2000" b="1" baseline="-25000" dirty="0"/>
              <a:t>S: X(s) = x}</a:t>
            </a:r>
            <a:r>
              <a:rPr lang="pt-BR" altLang="en-US" sz="2000" dirty="0"/>
              <a:t> Pr{s}</a:t>
            </a:r>
          </a:p>
          <a:p>
            <a:pPr eaLnBrk="1" hangingPunct="1">
              <a:buFont typeface="Symbol" panose="05050102010706020507" pitchFamily="18" charset="2"/>
              <a:buNone/>
            </a:pPr>
            <a:endParaRPr lang="en-US" altLang="en-US" sz="2000" dirty="0"/>
          </a:p>
          <a:p>
            <a:pPr eaLnBrk="1" hangingPunct="1"/>
            <a:r>
              <a:rPr lang="en-US" altLang="en-US" sz="2000" dirty="0"/>
              <a:t>f(x) = </a:t>
            </a:r>
            <a:r>
              <a:rPr lang="en-US" altLang="en-US" sz="2000" dirty="0" err="1"/>
              <a:t>Pr</a:t>
            </a:r>
            <a:r>
              <a:rPr lang="en-US" altLang="en-US" sz="2000" dirty="0"/>
              <a:t>{X = x} is the “probability density function” of random variable X</a:t>
            </a:r>
          </a:p>
          <a:p>
            <a:pPr eaLnBrk="1" hangingPunct="1"/>
            <a:r>
              <a:rPr lang="en-US" altLang="en-US" sz="2000" dirty="0"/>
              <a:t>By axioms of probability f(x) </a:t>
            </a:r>
            <a:r>
              <a:rPr lang="en-US" altLang="en-US" sz="2000" u="sng" dirty="0"/>
              <a:t>&gt;</a:t>
            </a:r>
            <a:r>
              <a:rPr lang="en-US" altLang="en-US" sz="2000" dirty="0"/>
              <a:t> 0 and </a:t>
            </a:r>
            <a:r>
              <a:rPr lang="en-US" altLang="en-US" sz="2000" dirty="0">
                <a:sym typeface="Symbol" panose="05050102010706020507" pitchFamily="18" charset="2"/>
              </a:rPr>
              <a:t></a:t>
            </a:r>
            <a:r>
              <a:rPr lang="en-US" altLang="en-US" sz="2000" b="1" baseline="-25000" dirty="0"/>
              <a:t>x</a:t>
            </a:r>
            <a:r>
              <a:rPr lang="en-US" altLang="en-US" sz="2000" dirty="0"/>
              <a:t> f(x) = 1</a:t>
            </a:r>
          </a:p>
          <a:p>
            <a:pPr eaLnBrk="1" hangingPunct="1"/>
            <a:endParaRPr lang="en-US" altLang="en-US" sz="2000" dirty="0"/>
          </a:p>
          <a:p>
            <a:pPr eaLnBrk="1" hangingPunct="1"/>
            <a:r>
              <a:rPr lang="en-US" altLang="en-US" sz="2000" dirty="0"/>
              <a:t>In physical sciences more likely to encounter “continuous” random variables </a:t>
            </a:r>
          </a:p>
          <a:p>
            <a:pPr eaLnBrk="1" hangingPunct="1"/>
            <a:r>
              <a:rPr lang="en-US" altLang="en-US" sz="2000" dirty="0"/>
              <a:t>defined for uncountable infinite sample spaces</a:t>
            </a:r>
          </a:p>
          <a:p>
            <a:pPr eaLnBrk="1" hangingPunct="1"/>
            <a:r>
              <a:rPr lang="en-US" altLang="en-US" sz="2000" dirty="0"/>
              <a:t> </a:t>
            </a:r>
          </a:p>
          <a:p>
            <a:pPr eaLnBrk="1" hangingPunct="1"/>
            <a:r>
              <a:rPr lang="en-US" altLang="en-US" sz="2000" dirty="0"/>
              <a:t>In the continuous case, probability density function f(x) is defined such that </a:t>
            </a:r>
          </a:p>
          <a:p>
            <a:pPr eaLnBrk="1" hangingPunct="1"/>
            <a:r>
              <a:rPr lang="en-US" altLang="en-US" sz="2000" dirty="0"/>
              <a:t>f(x)dx is probability that random variable X has a value between </a:t>
            </a:r>
          </a:p>
          <a:p>
            <a:pPr eaLnBrk="1" hangingPunct="1"/>
            <a:r>
              <a:rPr lang="en-US" altLang="en-US" sz="2000" dirty="0"/>
              <a:t>x and x + dx.</a:t>
            </a:r>
          </a:p>
        </p:txBody>
      </p:sp>
    </p:spTree>
    <p:extLst>
      <p:ext uri="{BB962C8B-B14F-4D97-AF65-F5344CB8AC3E}">
        <p14:creationId xmlns:p14="http://schemas.microsoft.com/office/powerpoint/2010/main" val="1753294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5"/>
          <p:cNvSpPr txBox="1">
            <a:spLocks noChangeArrowheads="1"/>
          </p:cNvSpPr>
          <p:nvPr/>
        </p:nvSpPr>
        <p:spPr bwMode="auto">
          <a:xfrm>
            <a:off x="1927225" y="762001"/>
            <a:ext cx="8356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Example of discrete random variable:</a:t>
            </a:r>
            <a:endParaRPr lang="en-US" altLang="en-US" sz="2400"/>
          </a:p>
          <a:p>
            <a:pPr eaLnBrk="1" hangingPunct="1"/>
            <a:r>
              <a:rPr lang="en-US" altLang="en-US" sz="2400"/>
              <a:t>A pair of 6-sided dice is rolled.</a:t>
            </a:r>
          </a:p>
          <a:p>
            <a:pPr eaLnBrk="1" hangingPunct="1"/>
            <a:endParaRPr lang="en-US" altLang="en-US" sz="2400"/>
          </a:p>
          <a:p>
            <a:pPr eaLnBrk="1" hangingPunct="1"/>
            <a:r>
              <a:rPr lang="en-US" altLang="en-US" sz="2400"/>
              <a:t>Random variable X is the max of the 2 numbers showing.</a:t>
            </a:r>
          </a:p>
          <a:p>
            <a:pPr eaLnBrk="1" hangingPunct="1"/>
            <a:endParaRPr lang="en-US" altLang="en-US" sz="2400"/>
          </a:p>
          <a:p>
            <a:pPr eaLnBrk="1" hangingPunct="1"/>
            <a:r>
              <a:rPr lang="en-US" altLang="en-US" sz="2400"/>
              <a:t>What is Pr{X = 3}?	 Use exhaustive enumeration </a:t>
            </a:r>
          </a:p>
          <a:p>
            <a:pPr eaLnBrk="1" hangingPunct="1"/>
            <a:endParaRPr lang="en-US" altLang="en-US" sz="2400"/>
          </a:p>
          <a:p>
            <a:pPr eaLnBrk="1" hangingPunct="1"/>
            <a:r>
              <a:rPr lang="en-US" altLang="en-US" sz="2400"/>
              <a:t>Elementary events with 3 as max of the 2 numbers showing</a:t>
            </a:r>
          </a:p>
          <a:p>
            <a:pPr eaLnBrk="1" hangingPunct="1"/>
            <a:r>
              <a:rPr lang="en-US" altLang="en-US" sz="2400"/>
              <a:t>	(1,3), (2,3), (3,3), (3,2), and (3,1).</a:t>
            </a:r>
          </a:p>
          <a:p>
            <a:pPr eaLnBrk="1" hangingPunct="1"/>
            <a:endParaRPr lang="en-US" altLang="en-US" sz="2400"/>
          </a:p>
          <a:p>
            <a:pPr eaLnBrk="1" hangingPunct="1"/>
            <a:r>
              <a:rPr lang="en-US" altLang="en-US" sz="2400"/>
              <a:t>The probability of each elementary event is (1/6)(1/6) = 1/36</a:t>
            </a:r>
          </a:p>
          <a:p>
            <a:pPr eaLnBrk="1" hangingPunct="1"/>
            <a:r>
              <a:rPr lang="en-US" altLang="en-US" sz="2400"/>
              <a:t>	</a:t>
            </a:r>
            <a:r>
              <a:rPr lang="en-US" altLang="en-US" sz="2400">
                <a:sym typeface="Symbol" panose="05050102010706020507" pitchFamily="18" charset="2"/>
              </a:rPr>
              <a:t></a:t>
            </a:r>
            <a:r>
              <a:rPr lang="en-US" altLang="en-US" sz="2400"/>
              <a:t> Pr{X = 3} = 5/36</a:t>
            </a:r>
          </a:p>
        </p:txBody>
      </p:sp>
    </p:spTree>
    <p:extLst>
      <p:ext uri="{BB962C8B-B14F-4D97-AF65-F5344CB8AC3E}">
        <p14:creationId xmlns:p14="http://schemas.microsoft.com/office/powerpoint/2010/main" val="133995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5"/>
          <p:cNvSpPr txBox="1">
            <a:spLocks noChangeArrowheads="1"/>
          </p:cNvSpPr>
          <p:nvPr/>
        </p:nvSpPr>
        <p:spPr bwMode="auto">
          <a:xfrm>
            <a:off x="2438401" y="685801"/>
            <a:ext cx="6530975"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dirty="0"/>
              <a:t>Expected value of a random variable </a:t>
            </a:r>
            <a:endParaRPr lang="en-US" altLang="en-US" sz="2400" dirty="0"/>
          </a:p>
          <a:p>
            <a:pPr eaLnBrk="1" hangingPunct="1"/>
            <a:r>
              <a:rPr lang="en-US" altLang="en-US" sz="2400" dirty="0"/>
              <a:t>	</a:t>
            </a:r>
            <a:r>
              <a:rPr lang="pt-BR" altLang="en-US" sz="2400" dirty="0"/>
              <a:t>discrete: E[X] = </a:t>
            </a:r>
            <a:r>
              <a:rPr lang="en-US" altLang="en-US" sz="2400" dirty="0">
                <a:sym typeface="Symbol" panose="05050102010706020507" pitchFamily="18" charset="2"/>
              </a:rPr>
              <a:t></a:t>
            </a:r>
            <a:r>
              <a:rPr lang="pt-BR" altLang="en-US" sz="2400" b="1" baseline="-25000" dirty="0"/>
              <a:t>x</a:t>
            </a:r>
            <a:r>
              <a:rPr lang="pt-BR" altLang="en-US" sz="2400" dirty="0"/>
              <a:t> xPr{X=x}</a:t>
            </a:r>
          </a:p>
          <a:p>
            <a:pPr eaLnBrk="1" hangingPunct="1"/>
            <a:endParaRPr lang="pt-BR" altLang="en-US" sz="2400" dirty="0"/>
          </a:p>
          <a:p>
            <a:pPr eaLnBrk="1" hangingPunct="1"/>
            <a:r>
              <a:rPr lang="pt-BR" altLang="en-US" sz="2400" dirty="0"/>
              <a:t>	continuous: E[X] = </a:t>
            </a:r>
            <a:r>
              <a:rPr lang="en-US" altLang="en-US" sz="2400" dirty="0">
                <a:sym typeface="Symbol" panose="05050102010706020507" pitchFamily="18" charset="2"/>
              </a:rPr>
              <a:t></a:t>
            </a:r>
            <a:r>
              <a:rPr lang="pt-BR" altLang="en-US" sz="2400" b="1" baseline="-25000" dirty="0"/>
              <a:t>x</a:t>
            </a:r>
            <a:r>
              <a:rPr lang="pt-BR" altLang="en-US" sz="2400" dirty="0"/>
              <a:t> f(x)xdx</a:t>
            </a:r>
          </a:p>
          <a:p>
            <a:pPr eaLnBrk="1" hangingPunct="1"/>
            <a:r>
              <a:rPr lang="pt-BR" altLang="en-US" sz="2400" dirty="0"/>
              <a:t>	f(x) is probability density of X</a:t>
            </a:r>
          </a:p>
          <a:p>
            <a:pPr eaLnBrk="1" hangingPunct="1"/>
            <a:r>
              <a:rPr lang="pt-BR" altLang="en-US" sz="2400" dirty="0"/>
              <a:t>		</a:t>
            </a:r>
            <a:endParaRPr lang="en-US" altLang="en-US" sz="2400" dirty="0"/>
          </a:p>
          <a:p>
            <a:pPr eaLnBrk="1" hangingPunct="1"/>
            <a:r>
              <a:rPr lang="en-US" altLang="en-US" sz="2400" dirty="0"/>
              <a:t>If g(X) defines a function of random variable X </a:t>
            </a:r>
          </a:p>
          <a:p>
            <a:pPr eaLnBrk="1" hangingPunct="1"/>
            <a:r>
              <a:rPr lang="en-US" altLang="en-US" sz="2400" dirty="0"/>
              <a:t>then E[g(X)] = </a:t>
            </a:r>
            <a:r>
              <a:rPr lang="en-US" altLang="en-US" sz="2400" dirty="0">
                <a:sym typeface="Symbol" panose="05050102010706020507" pitchFamily="18" charset="2"/>
              </a:rPr>
              <a:t></a:t>
            </a:r>
            <a:r>
              <a:rPr lang="en-US" altLang="en-US" sz="2400" b="1" baseline="-25000" dirty="0"/>
              <a:t>x</a:t>
            </a:r>
            <a:r>
              <a:rPr lang="en-US" altLang="en-US" sz="2400" dirty="0"/>
              <a:t> g(x)</a:t>
            </a:r>
            <a:r>
              <a:rPr lang="en-US" altLang="en-US" sz="2400" dirty="0" err="1"/>
              <a:t>Pr</a:t>
            </a:r>
            <a:r>
              <a:rPr lang="en-US" altLang="en-US" sz="2400" dirty="0"/>
              <a:t>{X=x}</a:t>
            </a:r>
          </a:p>
          <a:p>
            <a:pPr eaLnBrk="1" hangingPunct="1"/>
            <a:endParaRPr lang="en-US" altLang="en-US" sz="2400" dirty="0"/>
          </a:p>
          <a:p>
            <a:pPr eaLnBrk="1" hangingPunct="1"/>
            <a:r>
              <a:rPr lang="en-US" altLang="en-US" sz="2400" dirty="0"/>
              <a:t>Special case: Given random variables X and Y</a:t>
            </a:r>
          </a:p>
          <a:p>
            <a:pPr eaLnBrk="1" hangingPunct="1"/>
            <a:r>
              <a:rPr lang="en-US" altLang="en-US" sz="2400" dirty="0"/>
              <a:t>	E[</a:t>
            </a:r>
            <a:r>
              <a:rPr lang="en-US" altLang="en-US" sz="2400" dirty="0" err="1"/>
              <a:t>aX</a:t>
            </a:r>
            <a:r>
              <a:rPr lang="en-US" altLang="en-US" sz="2400" dirty="0"/>
              <a:t> + </a:t>
            </a:r>
            <a:r>
              <a:rPr lang="en-US" altLang="en-US" sz="2400" dirty="0" err="1"/>
              <a:t>bY</a:t>
            </a:r>
            <a:r>
              <a:rPr lang="en-US" altLang="en-US" sz="2400" dirty="0"/>
              <a:t>] = </a:t>
            </a:r>
            <a:r>
              <a:rPr lang="en-US" altLang="en-US" sz="2400" dirty="0" err="1"/>
              <a:t>aE</a:t>
            </a:r>
            <a:r>
              <a:rPr lang="en-US" altLang="en-US" sz="2400" dirty="0"/>
              <a:t>[X] + </a:t>
            </a:r>
            <a:r>
              <a:rPr lang="en-US" altLang="en-US" sz="2400" dirty="0" err="1"/>
              <a:t>bE</a:t>
            </a:r>
            <a:r>
              <a:rPr lang="en-US" altLang="en-US" sz="2400" dirty="0"/>
              <a:t>[Y] </a:t>
            </a:r>
          </a:p>
          <a:p>
            <a:pPr eaLnBrk="1" hangingPunct="1"/>
            <a:r>
              <a:rPr lang="en-US" altLang="en-US" sz="2400" dirty="0"/>
              <a:t>	by property of sums and integrals</a:t>
            </a:r>
          </a:p>
          <a:p>
            <a:pPr eaLnBrk="1" hangingPunct="1"/>
            <a:r>
              <a:rPr lang="en-US" altLang="en-US" sz="2400" dirty="0"/>
              <a:t>Called “linearity” of expectation values</a:t>
            </a:r>
          </a:p>
        </p:txBody>
      </p:sp>
    </p:spTree>
    <p:extLst>
      <p:ext uri="{BB962C8B-B14F-4D97-AF65-F5344CB8AC3E}">
        <p14:creationId xmlns:p14="http://schemas.microsoft.com/office/powerpoint/2010/main" val="83514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2428876" y="773113"/>
            <a:ext cx="7400925" cy="526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For any two random variables X and Y</a:t>
            </a:r>
            <a:endParaRPr lang="en-US" altLang="en-US" sz="2400"/>
          </a:p>
          <a:p>
            <a:pPr eaLnBrk="1" hangingPunct="1"/>
            <a:r>
              <a:rPr lang="en-US" altLang="en-US" sz="2400"/>
              <a:t>joint probability density function is Pr{X=x and Y=y}</a:t>
            </a:r>
          </a:p>
          <a:p>
            <a:pPr eaLnBrk="1" hangingPunct="1"/>
            <a:endParaRPr lang="en-US" altLang="en-US" sz="2400"/>
          </a:p>
          <a:p>
            <a:pPr eaLnBrk="1" hangingPunct="1"/>
            <a:r>
              <a:rPr lang="en-US" altLang="en-US" sz="2400"/>
              <a:t>for any fixed value of y Pr{Y=y} = </a:t>
            </a:r>
            <a:r>
              <a:rPr lang="en-US" altLang="en-US" sz="2400">
                <a:sym typeface="Symbol" panose="05050102010706020507" pitchFamily="18" charset="2"/>
              </a:rPr>
              <a:t></a:t>
            </a:r>
            <a:r>
              <a:rPr lang="en-US" altLang="en-US" sz="2400" b="1" baseline="-25000"/>
              <a:t>x</a:t>
            </a:r>
            <a:r>
              <a:rPr lang="en-US" altLang="en-US" sz="2400"/>
              <a:t> Pr{X=x and Y=y}</a:t>
            </a:r>
          </a:p>
          <a:p>
            <a:pPr eaLnBrk="1" hangingPunct="1"/>
            <a:r>
              <a:rPr lang="en-US" altLang="en-US" sz="2400"/>
              <a:t>called “marginal” probability</a:t>
            </a:r>
          </a:p>
          <a:p>
            <a:pPr eaLnBrk="1" hangingPunct="1"/>
            <a:endParaRPr lang="en-US" altLang="en-US" sz="2400"/>
          </a:p>
          <a:p>
            <a:pPr eaLnBrk="1" hangingPunct="1"/>
            <a:r>
              <a:rPr lang="en-US" altLang="en-US" sz="2400"/>
              <a:t>Pr{X=x | Y=y} = Pr{X=x and Y=y}/Pr{Y=y}</a:t>
            </a:r>
          </a:p>
          <a:p>
            <a:pPr eaLnBrk="1" hangingPunct="1"/>
            <a:r>
              <a:rPr lang="en-US" altLang="en-US" sz="2400"/>
              <a:t>called “conditional” probability</a:t>
            </a:r>
          </a:p>
          <a:p>
            <a:pPr eaLnBrk="1" hangingPunct="1"/>
            <a:endParaRPr lang="en-US" altLang="en-US" sz="2400"/>
          </a:p>
          <a:p>
            <a:pPr eaLnBrk="1" hangingPunct="1"/>
            <a:r>
              <a:rPr lang="en-US" altLang="en-US" sz="2400"/>
              <a:t>X and Y are </a:t>
            </a:r>
            <a:r>
              <a:rPr lang="en-US" altLang="en-US" sz="2400" b="1"/>
              <a:t>independent</a:t>
            </a:r>
            <a:r>
              <a:rPr lang="en-US" altLang="en-US" sz="2400"/>
              <a:t> if for </a:t>
            </a:r>
            <a:r>
              <a:rPr lang="en-US" altLang="en-US" sz="2400" b="1"/>
              <a:t>all x and y</a:t>
            </a:r>
            <a:r>
              <a:rPr lang="en-US" altLang="en-US" sz="2400"/>
              <a:t> </a:t>
            </a:r>
          </a:p>
          <a:p>
            <a:pPr eaLnBrk="1" hangingPunct="1"/>
            <a:r>
              <a:rPr lang="en-US" altLang="en-US" sz="2400"/>
              <a:t>Pr{X = x and Y = y} = Pr{X = x}Pr{Y = y}</a:t>
            </a:r>
          </a:p>
          <a:p>
            <a:pPr eaLnBrk="1" hangingPunct="1"/>
            <a:r>
              <a:rPr lang="en-US" altLang="en-US" sz="2400"/>
              <a:t> </a:t>
            </a:r>
          </a:p>
          <a:p>
            <a:pPr eaLnBrk="1" hangingPunct="1"/>
            <a:r>
              <a:rPr lang="en-US" altLang="en-US" sz="2400"/>
              <a:t>If X and Y are independent, then E[XY] = E[X]E[Y]</a:t>
            </a:r>
          </a:p>
          <a:p>
            <a:pPr eaLnBrk="1" hangingPunct="1"/>
            <a:r>
              <a:rPr lang="en-US" altLang="en-US" sz="2400"/>
              <a:t>proof on p1198 of text</a:t>
            </a:r>
          </a:p>
        </p:txBody>
      </p:sp>
    </p:spTree>
    <p:extLst>
      <p:ext uri="{BB962C8B-B14F-4D97-AF65-F5344CB8AC3E}">
        <p14:creationId xmlns:p14="http://schemas.microsoft.com/office/powerpoint/2010/main" val="47067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2133600" y="228600"/>
            <a:ext cx="7867650" cy="581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u="sng"/>
              <a:t>Indicator Random Variables</a:t>
            </a:r>
            <a:endParaRPr lang="en-US" altLang="en-US" sz="2400"/>
          </a:p>
          <a:p>
            <a:pPr eaLnBrk="1" hangingPunct="1"/>
            <a:r>
              <a:rPr lang="en-US" altLang="en-US" sz="2400"/>
              <a:t>For any event A, </a:t>
            </a:r>
          </a:p>
          <a:p>
            <a:pPr eaLnBrk="1" hangingPunct="1"/>
            <a:r>
              <a:rPr lang="en-US" altLang="en-US" sz="2400"/>
              <a:t>Indicator Random Variable I{A} = 1 if A occurs</a:t>
            </a:r>
          </a:p>
          <a:p>
            <a:pPr eaLnBrk="1" hangingPunct="1"/>
            <a:r>
              <a:rPr lang="en-US" altLang="en-US" sz="2400"/>
              <a:t>			       	       = 0 if A does not occur</a:t>
            </a:r>
          </a:p>
          <a:p>
            <a:pPr eaLnBrk="1" hangingPunct="1"/>
            <a:r>
              <a:rPr lang="en-US" altLang="en-US" sz="2400"/>
              <a:t>Zero and one are the only values an indicator random </a:t>
            </a:r>
          </a:p>
          <a:p>
            <a:pPr eaLnBrk="1" hangingPunct="1"/>
            <a:r>
              <a:rPr lang="en-US" altLang="en-US" sz="2400"/>
              <a:t>variables can have</a:t>
            </a:r>
          </a:p>
          <a:p>
            <a:pPr eaLnBrk="1" hangingPunct="1"/>
            <a:endParaRPr lang="en-US" altLang="en-US"/>
          </a:p>
          <a:p>
            <a:pPr eaLnBrk="1" hangingPunct="1"/>
            <a:r>
              <a:rPr lang="en-US" altLang="en-US" sz="2400" b="1"/>
              <a:t>Lemma 5.1:</a:t>
            </a:r>
            <a:r>
              <a:rPr lang="en-US" altLang="en-US" sz="2400"/>
              <a:t> </a:t>
            </a:r>
          </a:p>
          <a:p>
            <a:pPr eaLnBrk="1" hangingPunct="1"/>
            <a:r>
              <a:rPr lang="en-US" altLang="en-US" sz="2400"/>
              <a:t>Let A be an event in sample space S, then the expected </a:t>
            </a:r>
          </a:p>
          <a:p>
            <a:pPr eaLnBrk="1" hangingPunct="1"/>
            <a:r>
              <a:rPr lang="en-US" altLang="en-US" sz="2400"/>
              <a:t>value of I{A} = probability of event A.</a:t>
            </a:r>
          </a:p>
          <a:p>
            <a:pPr eaLnBrk="1" hangingPunct="1"/>
            <a:r>
              <a:rPr lang="en-US" altLang="en-US" sz="2400"/>
              <a:t>Proof:</a:t>
            </a:r>
          </a:p>
          <a:p>
            <a:pPr eaLnBrk="1" hangingPunct="1"/>
            <a:r>
              <a:rPr lang="en-US" altLang="en-US" sz="2400"/>
              <a:t>For any random variable X, E[X] = </a:t>
            </a:r>
            <a:r>
              <a:rPr lang="en-US" altLang="en-US" sz="2400">
                <a:sym typeface="Symbol" panose="05050102010706020507" pitchFamily="18" charset="2"/>
              </a:rPr>
              <a:t></a:t>
            </a:r>
            <a:r>
              <a:rPr lang="en-US" altLang="en-US" sz="2400" b="1" baseline="-25000"/>
              <a:t>x</a:t>
            </a:r>
            <a:r>
              <a:rPr lang="en-US" altLang="en-US" sz="2400"/>
              <a:t> x Pr{X = x}</a:t>
            </a:r>
          </a:p>
          <a:p>
            <a:pPr eaLnBrk="1" hangingPunct="1"/>
            <a:r>
              <a:rPr lang="en-US" altLang="en-US" sz="2400"/>
              <a:t>For indicator random variables x = 0 or 1, only</a:t>
            </a:r>
          </a:p>
          <a:p>
            <a:pPr eaLnBrk="1" hangingPunct="1"/>
            <a:endParaRPr lang="en-US" altLang="en-US"/>
          </a:p>
          <a:p>
            <a:pPr eaLnBrk="1" hangingPunct="1"/>
            <a:r>
              <a:rPr lang="en-US" altLang="en-US" sz="2400"/>
              <a:t>The complement of event A in sample space S is S-A</a:t>
            </a:r>
          </a:p>
          <a:p>
            <a:pPr eaLnBrk="1" hangingPunct="1"/>
            <a:r>
              <a:rPr lang="pt-BR" altLang="en-US" sz="2400"/>
              <a:t>E[</a:t>
            </a:r>
            <a:r>
              <a:rPr lang="en-US" altLang="en-US" sz="2400"/>
              <a:t>I{A}</a:t>
            </a:r>
            <a:r>
              <a:rPr lang="pt-BR" altLang="en-US" sz="2400"/>
              <a:t>] = (1)Pr(A) + (0)Pr(S - A) = Pr(A)</a:t>
            </a:r>
          </a:p>
        </p:txBody>
      </p:sp>
    </p:spTree>
    <p:extLst>
      <p:ext uri="{BB962C8B-B14F-4D97-AF65-F5344CB8AC3E}">
        <p14:creationId xmlns:p14="http://schemas.microsoft.com/office/powerpoint/2010/main" val="263979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2133601" y="685801"/>
            <a:ext cx="8969122"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altLang="en-US" sz="2400" dirty="0"/>
              <a:t>Structured solution to problems using indicator random variables</a:t>
            </a:r>
          </a:p>
          <a:p>
            <a:pPr eaLnBrk="1" hangingPunct="1">
              <a:spcBef>
                <a:spcPct val="0"/>
              </a:spcBef>
              <a:buFontTx/>
              <a:buNone/>
              <a:defRPr/>
            </a:pPr>
            <a:endParaRPr lang="en-US" altLang="en-US" sz="1800" dirty="0"/>
          </a:p>
          <a:p>
            <a:pPr marL="457200" indent="-457200">
              <a:spcBef>
                <a:spcPct val="0"/>
              </a:spcBef>
              <a:buFontTx/>
              <a:buAutoNum type="arabicPeriod"/>
              <a:defRPr/>
            </a:pPr>
            <a:r>
              <a:rPr lang="en-US" altLang="en-US" sz="2400" dirty="0"/>
              <a:t>What is the random variable whose expectation value </a:t>
            </a:r>
          </a:p>
          <a:p>
            <a:pPr eaLnBrk="1" hangingPunct="1">
              <a:spcBef>
                <a:spcPct val="0"/>
              </a:spcBef>
              <a:buFontTx/>
              <a:buNone/>
              <a:defRPr/>
            </a:pPr>
            <a:r>
              <a:rPr lang="en-US" altLang="en-US" sz="2400" dirty="0"/>
              <a:t>we want to calculate?</a:t>
            </a:r>
          </a:p>
          <a:p>
            <a:pPr eaLnBrk="1" hangingPunct="1">
              <a:spcBef>
                <a:spcPct val="0"/>
              </a:spcBef>
              <a:buFontTx/>
              <a:buNone/>
              <a:defRPr/>
            </a:pPr>
            <a:endParaRPr lang="en-US" altLang="en-US" sz="2000" dirty="0"/>
          </a:p>
          <a:p>
            <a:pPr eaLnBrk="1" hangingPunct="1">
              <a:spcBef>
                <a:spcPct val="0"/>
              </a:spcBef>
              <a:buFontTx/>
              <a:buNone/>
              <a:defRPr/>
            </a:pPr>
            <a:r>
              <a:rPr lang="en-US" altLang="en-US" sz="2400" dirty="0"/>
              <a:t>2. What event defines the indicator random variable?</a:t>
            </a:r>
          </a:p>
          <a:p>
            <a:pPr eaLnBrk="1" hangingPunct="1">
              <a:spcBef>
                <a:spcPct val="0"/>
              </a:spcBef>
              <a:buFontTx/>
              <a:buNone/>
              <a:defRPr/>
            </a:pPr>
            <a:endParaRPr lang="en-US" altLang="en-US" sz="2000" dirty="0"/>
          </a:p>
          <a:p>
            <a:pPr eaLnBrk="1" hangingPunct="1">
              <a:spcBef>
                <a:spcPct val="0"/>
              </a:spcBef>
              <a:buFontTx/>
              <a:buNone/>
              <a:defRPr/>
            </a:pPr>
            <a:r>
              <a:rPr lang="en-US" altLang="en-US" sz="2400" dirty="0"/>
              <a:t>3. What is the probability that the event occurs? </a:t>
            </a:r>
          </a:p>
          <a:p>
            <a:pPr eaLnBrk="1" hangingPunct="1">
              <a:spcBef>
                <a:spcPct val="0"/>
              </a:spcBef>
              <a:buFontTx/>
              <a:buNone/>
              <a:defRPr/>
            </a:pPr>
            <a:endParaRPr lang="en-US" altLang="en-US" sz="2000" dirty="0"/>
          </a:p>
          <a:p>
            <a:pPr eaLnBrk="1" hangingPunct="1">
              <a:spcBef>
                <a:spcPct val="0"/>
              </a:spcBef>
              <a:buFontTx/>
              <a:buNone/>
              <a:defRPr/>
            </a:pPr>
            <a:r>
              <a:rPr lang="en-US" altLang="en-US" sz="2400" dirty="0"/>
              <a:t>4. How is random variable whose expectation we are </a:t>
            </a:r>
          </a:p>
          <a:p>
            <a:pPr eaLnBrk="1" hangingPunct="1">
              <a:spcBef>
                <a:spcPct val="0"/>
              </a:spcBef>
              <a:buFontTx/>
              <a:buNone/>
              <a:defRPr/>
            </a:pPr>
            <a:r>
              <a:rPr lang="en-US" altLang="en-US" sz="2400" dirty="0"/>
              <a:t>calculating related to the indicator random variable?</a:t>
            </a:r>
          </a:p>
          <a:p>
            <a:pPr eaLnBrk="1" hangingPunct="1">
              <a:spcBef>
                <a:spcPct val="0"/>
              </a:spcBef>
              <a:buFontTx/>
              <a:buNone/>
              <a:defRPr/>
            </a:pPr>
            <a:endParaRPr lang="en-US" altLang="en-US" sz="2000" dirty="0"/>
          </a:p>
          <a:p>
            <a:pPr eaLnBrk="1" hangingPunct="1">
              <a:spcBef>
                <a:spcPct val="0"/>
              </a:spcBef>
              <a:buFontTx/>
              <a:buNone/>
              <a:defRPr/>
            </a:pPr>
            <a:r>
              <a:rPr lang="en-US" altLang="en-US" sz="2400" dirty="0"/>
              <a:t>5. What is the expectation value of the random variable?</a:t>
            </a:r>
          </a:p>
        </p:txBody>
      </p:sp>
    </p:spTree>
    <p:extLst>
      <p:ext uri="{BB962C8B-B14F-4D97-AF65-F5344CB8AC3E}">
        <p14:creationId xmlns:p14="http://schemas.microsoft.com/office/powerpoint/2010/main" val="3924699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AE732F-A50B-41C0-A56D-54900D6D06BB}"/>
              </a:ext>
            </a:extLst>
          </p:cNvPr>
          <p:cNvSpPr txBox="1"/>
          <p:nvPr/>
        </p:nvSpPr>
        <p:spPr>
          <a:xfrm>
            <a:off x="1765300" y="2248069"/>
            <a:ext cx="10985500" cy="224676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Structured solution to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is the expected number of </a:t>
            </a:r>
            <a:r>
              <a:rPr kumimoji="0" lang="en-US" altLang="en-US" sz="2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heads</a:t>
            </a: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for n coin flips?”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solved by indicator random variables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on board</a:t>
            </a:r>
          </a:p>
        </p:txBody>
      </p:sp>
    </p:spTree>
    <p:extLst>
      <p:ext uri="{BB962C8B-B14F-4D97-AF65-F5344CB8AC3E}">
        <p14:creationId xmlns:p14="http://schemas.microsoft.com/office/powerpoint/2010/main" val="240914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p:cNvSpPr txBox="1">
            <a:spLocks noChangeArrowheads="1"/>
          </p:cNvSpPr>
          <p:nvPr/>
        </p:nvSpPr>
        <p:spPr bwMode="auto">
          <a:xfrm>
            <a:off x="2133600" y="457200"/>
            <a:ext cx="7816850"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dirty="0"/>
              <a:t>Structured solution to </a:t>
            </a:r>
          </a:p>
          <a:p>
            <a:pPr eaLnBrk="1" hangingPunct="1"/>
            <a:r>
              <a:rPr lang="en-US" altLang="en-US" sz="2000" dirty="0"/>
              <a:t>“What is the expected number of </a:t>
            </a:r>
            <a:r>
              <a:rPr lang="en-US" altLang="en-US" sz="2000" i="1" dirty="0"/>
              <a:t>heads</a:t>
            </a:r>
            <a:r>
              <a:rPr lang="en-US" altLang="en-US" sz="2000" dirty="0"/>
              <a:t> for n coin flips?”</a:t>
            </a:r>
          </a:p>
          <a:p>
            <a:pPr eaLnBrk="1" hangingPunct="1"/>
            <a:r>
              <a:rPr lang="en-US" altLang="en-US" sz="2000" dirty="0"/>
              <a:t>solved by indicator random variables</a:t>
            </a:r>
          </a:p>
          <a:p>
            <a:pPr eaLnBrk="1" hangingPunct="1"/>
            <a:endParaRPr lang="en-US" altLang="en-US" sz="1600" dirty="0"/>
          </a:p>
          <a:p>
            <a:pPr eaLnBrk="1" hangingPunct="1"/>
            <a:r>
              <a:rPr lang="en-US" altLang="en-US" sz="2000" dirty="0"/>
              <a:t>1. What is the random variable whose expectation value we want </a:t>
            </a:r>
          </a:p>
          <a:p>
            <a:pPr eaLnBrk="1" hangingPunct="1"/>
            <a:r>
              <a:rPr lang="en-US" altLang="en-US" sz="2000" dirty="0"/>
              <a:t>to calculate? X = number of heads showing in n coins flips </a:t>
            </a:r>
          </a:p>
          <a:p>
            <a:pPr eaLnBrk="1" hangingPunct="1"/>
            <a:endParaRPr lang="en-US" altLang="en-US" dirty="0"/>
          </a:p>
          <a:p>
            <a:pPr eaLnBrk="1" hangingPunct="1"/>
            <a:r>
              <a:rPr lang="en-US" altLang="en-US" sz="2000" dirty="0"/>
              <a:t>2. What event defines the indicator random variable?</a:t>
            </a:r>
          </a:p>
          <a:p>
            <a:pPr eaLnBrk="1" hangingPunct="1"/>
            <a:r>
              <a:rPr lang="en-US" altLang="en-US" sz="2000" dirty="0"/>
              <a:t>A</a:t>
            </a:r>
            <a:r>
              <a:rPr lang="en-US" altLang="en-US" sz="2000" baseline="-25000" dirty="0"/>
              <a:t>i</a:t>
            </a:r>
            <a:r>
              <a:rPr lang="en-US" altLang="en-US" sz="2000" dirty="0"/>
              <a:t> = </a:t>
            </a:r>
            <a:r>
              <a:rPr lang="en-US" altLang="en-US" sz="2000" dirty="0" err="1"/>
              <a:t>i</a:t>
            </a:r>
            <a:r>
              <a:rPr lang="en-US" altLang="en-US" sz="2000" b="1" baseline="30000" dirty="0" err="1"/>
              <a:t>th</a:t>
            </a:r>
            <a:r>
              <a:rPr lang="en-US" altLang="en-US" sz="2000" dirty="0"/>
              <a:t> coin flip shows heads. Let I{A</a:t>
            </a:r>
            <a:r>
              <a:rPr lang="en-US" altLang="en-US" sz="2000" baseline="-25000" dirty="0"/>
              <a:t>i</a:t>
            </a:r>
            <a:r>
              <a:rPr lang="en-US" altLang="en-US" sz="2000" dirty="0"/>
              <a:t>} = X</a:t>
            </a:r>
            <a:r>
              <a:rPr lang="en-US" altLang="en-US" sz="2000" baseline="-25000" dirty="0"/>
              <a:t>i</a:t>
            </a:r>
            <a:r>
              <a:rPr lang="en-US" altLang="en-US" sz="2000" dirty="0"/>
              <a:t> </a:t>
            </a:r>
          </a:p>
          <a:p>
            <a:pPr eaLnBrk="1" hangingPunct="1"/>
            <a:endParaRPr lang="en-US" altLang="en-US" dirty="0"/>
          </a:p>
          <a:p>
            <a:pPr eaLnBrk="1" hangingPunct="1"/>
            <a:r>
              <a:rPr lang="en-US" altLang="en-US" sz="2000" dirty="0"/>
              <a:t>3. What is the probability that A</a:t>
            </a:r>
            <a:r>
              <a:rPr lang="en-US" altLang="en-US" sz="2000" baseline="-25000" dirty="0"/>
              <a:t>i</a:t>
            </a:r>
            <a:r>
              <a:rPr lang="en-US" altLang="en-US" sz="2000" dirty="0"/>
              <a:t> occurs?  E(X</a:t>
            </a:r>
            <a:r>
              <a:rPr lang="en-US" altLang="en-US" sz="2000" baseline="-25000" dirty="0"/>
              <a:t>i</a:t>
            </a:r>
            <a:r>
              <a:rPr lang="en-US" altLang="en-US" sz="2000" dirty="0"/>
              <a:t>) = ½</a:t>
            </a:r>
          </a:p>
          <a:p>
            <a:pPr eaLnBrk="1" hangingPunct="1"/>
            <a:endParaRPr lang="en-US" altLang="en-US" dirty="0"/>
          </a:p>
          <a:p>
            <a:pPr eaLnBrk="1" hangingPunct="1"/>
            <a:r>
              <a:rPr lang="en-US" altLang="en-US" sz="2000" dirty="0"/>
              <a:t>4. How is random variable whose expectation we are </a:t>
            </a:r>
          </a:p>
          <a:p>
            <a:pPr eaLnBrk="1" hangingPunct="1"/>
            <a:r>
              <a:rPr lang="en-US" altLang="en-US" sz="2000" dirty="0"/>
              <a:t>calculating related to the indicator random variable?</a:t>
            </a:r>
          </a:p>
          <a:p>
            <a:pPr eaLnBrk="1" hangingPunct="1"/>
            <a:r>
              <a:rPr lang="en-US" altLang="en-US" sz="2000" dirty="0"/>
              <a:t>X = </a:t>
            </a:r>
            <a:r>
              <a:rPr lang="en-US" altLang="en-US" sz="2000" dirty="0">
                <a:sym typeface="Symbol" panose="05050102010706020507" pitchFamily="18" charset="2"/>
              </a:rPr>
              <a:t></a:t>
            </a:r>
            <a:r>
              <a:rPr lang="en-US" altLang="en-US" sz="2000" b="1" baseline="-25000" dirty="0" err="1"/>
              <a:t>i</a:t>
            </a:r>
            <a:r>
              <a:rPr lang="en-US" altLang="en-US" sz="2000" b="1" baseline="-25000" dirty="0"/>
              <a:t>=1 to n</a:t>
            </a:r>
            <a:r>
              <a:rPr lang="en-US" altLang="en-US" sz="2000" dirty="0"/>
              <a:t> (X</a:t>
            </a:r>
            <a:r>
              <a:rPr lang="en-US" altLang="en-US" sz="2000" b="1" baseline="-25000" dirty="0"/>
              <a:t>i</a:t>
            </a:r>
            <a:r>
              <a:rPr lang="en-US" altLang="en-US" sz="2000" dirty="0"/>
              <a:t>)</a:t>
            </a:r>
          </a:p>
          <a:p>
            <a:pPr eaLnBrk="1" hangingPunct="1"/>
            <a:endParaRPr lang="en-US" altLang="en-US" dirty="0"/>
          </a:p>
          <a:p>
            <a:pPr eaLnBrk="1" hangingPunct="1"/>
            <a:r>
              <a:rPr lang="en-US" altLang="en-US" sz="2000" dirty="0"/>
              <a:t>5. What is the expectation value of this random variable?</a:t>
            </a:r>
          </a:p>
          <a:p>
            <a:pPr eaLnBrk="1" hangingPunct="1"/>
            <a:r>
              <a:rPr lang="pt-BR" altLang="en-US" sz="2000" dirty="0"/>
              <a:t>E[X] = E[</a:t>
            </a:r>
            <a:r>
              <a:rPr lang="en-US" altLang="en-US" sz="2000" dirty="0">
                <a:sym typeface="Symbol" panose="05050102010706020507" pitchFamily="18" charset="2"/>
              </a:rPr>
              <a:t></a:t>
            </a:r>
            <a:r>
              <a:rPr lang="pt-BR" altLang="en-US" sz="2000" b="1" baseline="-25000" dirty="0"/>
              <a:t>i=1 to n</a:t>
            </a:r>
            <a:r>
              <a:rPr lang="pt-BR" altLang="en-US" sz="2000" dirty="0"/>
              <a:t> (X</a:t>
            </a:r>
            <a:r>
              <a:rPr lang="pt-BR" altLang="en-US" sz="2000" b="1" baseline="-25000" dirty="0"/>
              <a:t>i</a:t>
            </a:r>
            <a:r>
              <a:rPr lang="pt-BR" altLang="en-US" sz="2000" dirty="0"/>
              <a:t>)] = </a:t>
            </a:r>
            <a:r>
              <a:rPr lang="en-US" altLang="en-US" sz="2000" dirty="0">
                <a:sym typeface="Symbol" panose="05050102010706020507" pitchFamily="18" charset="2"/>
              </a:rPr>
              <a:t></a:t>
            </a:r>
            <a:r>
              <a:rPr lang="pt-BR" altLang="en-US" sz="2000" b="1" baseline="-25000" dirty="0"/>
              <a:t>i=1 to n</a:t>
            </a:r>
            <a:r>
              <a:rPr lang="pt-BR" altLang="en-US" sz="2000" dirty="0"/>
              <a:t> E[X</a:t>
            </a:r>
            <a:r>
              <a:rPr lang="pt-BR" altLang="en-US" sz="2000" b="1" baseline="-25000" dirty="0"/>
              <a:t>i</a:t>
            </a:r>
            <a:r>
              <a:rPr lang="pt-BR" altLang="en-US" sz="2000" dirty="0"/>
              <a:t>] = </a:t>
            </a:r>
            <a:r>
              <a:rPr lang="en-US" altLang="en-US" sz="2000" dirty="0">
                <a:sym typeface="Symbol" panose="05050102010706020507" pitchFamily="18" charset="2"/>
              </a:rPr>
              <a:t></a:t>
            </a:r>
            <a:r>
              <a:rPr lang="pt-BR" altLang="en-US" sz="2000" b="1" baseline="-25000" dirty="0"/>
              <a:t>i=1 to n</a:t>
            </a:r>
            <a:r>
              <a:rPr lang="pt-BR" altLang="en-US" sz="2000" dirty="0"/>
              <a:t> (1/2) = n/2</a:t>
            </a:r>
          </a:p>
        </p:txBody>
      </p:sp>
    </p:spTree>
    <p:extLst>
      <p:ext uri="{BB962C8B-B14F-4D97-AF65-F5344CB8AC3E}">
        <p14:creationId xmlns:p14="http://schemas.microsoft.com/office/powerpoint/2010/main" val="3535173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1594</Words>
  <Application>Microsoft Office PowerPoint</Application>
  <PresentationFormat>Widescreen</PresentationFormat>
  <Paragraphs>177</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Symbol</vt:lpstr>
      <vt:lpstr>Calibri Light</vt:lpstr>
      <vt:lpstr>Arial</vt:lpstr>
      <vt:lpstr>Calibri</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Washington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18</cp:revision>
  <cp:lastPrinted>2023-03-29T03:45:20Z</cp:lastPrinted>
  <dcterms:created xsi:type="dcterms:W3CDTF">2020-03-05T20:15:09Z</dcterms:created>
  <dcterms:modified xsi:type="dcterms:W3CDTF">2025-01-06T05:42:10Z</dcterms:modified>
</cp:coreProperties>
</file>