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  <p:sldMasterId id="2147483708" r:id="rId5"/>
  </p:sldMasterIdLst>
  <p:notesMasterIdLst>
    <p:notesMasterId r:id="rId21"/>
  </p:notesMasterIdLst>
  <p:sldIdLst>
    <p:sldId id="257" r:id="rId6"/>
    <p:sldId id="274" r:id="rId7"/>
    <p:sldId id="376" r:id="rId8"/>
    <p:sldId id="413" r:id="rId9"/>
    <p:sldId id="386" r:id="rId10"/>
    <p:sldId id="291" r:id="rId11"/>
    <p:sldId id="292" r:id="rId12"/>
    <p:sldId id="293" r:id="rId13"/>
    <p:sldId id="294" r:id="rId14"/>
    <p:sldId id="428" r:id="rId15"/>
    <p:sldId id="303" r:id="rId16"/>
    <p:sldId id="296" r:id="rId17"/>
    <p:sldId id="302" r:id="rId18"/>
    <p:sldId id="315" r:id="rId19"/>
    <p:sldId id="300" r:id="rId20"/>
  </p:sldIdLst>
  <p:sldSz cx="12192000" cy="6858000"/>
  <p:notesSz cx="7086600" cy="9372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81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1502" cy="470551"/>
          </a:xfrm>
          <a:prstGeom prst="rect">
            <a:avLst/>
          </a:prstGeom>
        </p:spPr>
        <p:txBody>
          <a:bodyPr vert="horz" lIns="92290" tIns="46145" rIns="92290" bIns="4614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13494" y="0"/>
            <a:ext cx="3071502" cy="470551"/>
          </a:xfrm>
          <a:prstGeom prst="rect">
            <a:avLst/>
          </a:prstGeom>
        </p:spPr>
        <p:txBody>
          <a:bodyPr vert="horz" lIns="92290" tIns="46145" rIns="92290" bIns="46145" rtlCol="0"/>
          <a:lstStyle>
            <a:lvl1pPr algn="r">
              <a:defRPr sz="1200"/>
            </a:lvl1pPr>
          </a:lstStyle>
          <a:p>
            <a:fld id="{D18F82E4-F352-4140-B600-A69E8F4367EC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1838" y="1171575"/>
            <a:ext cx="5622925" cy="3162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90" tIns="46145" rIns="92290" bIns="4614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302" y="4510244"/>
            <a:ext cx="5667996" cy="3690781"/>
          </a:xfrm>
          <a:prstGeom prst="rect">
            <a:avLst/>
          </a:prstGeom>
        </p:spPr>
        <p:txBody>
          <a:bodyPr vert="horz" lIns="92290" tIns="46145" rIns="92290" bIns="4614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02050"/>
            <a:ext cx="3071502" cy="470551"/>
          </a:xfrm>
          <a:prstGeom prst="rect">
            <a:avLst/>
          </a:prstGeom>
        </p:spPr>
        <p:txBody>
          <a:bodyPr vert="horz" lIns="92290" tIns="46145" rIns="92290" bIns="4614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13494" y="8902050"/>
            <a:ext cx="3071502" cy="470551"/>
          </a:xfrm>
          <a:prstGeom prst="rect">
            <a:avLst/>
          </a:prstGeom>
        </p:spPr>
        <p:txBody>
          <a:bodyPr vert="horz" lIns="92290" tIns="46145" rIns="92290" bIns="46145" rtlCol="0" anchor="b"/>
          <a:lstStyle>
            <a:lvl1pPr algn="r">
              <a:defRPr sz="1200"/>
            </a:lvl1pPr>
          </a:lstStyle>
          <a:p>
            <a:fld id="{BC1B1108-04E8-40B5-AB36-86709955D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039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>
            <a:extLst>
              <a:ext uri="{FF2B5EF4-FFF2-40B4-BE49-F238E27FC236}">
                <a16:creationId xmlns:a16="http://schemas.microsoft.com/office/drawing/2014/main" id="{8C686911-CB85-4CA3-A50D-581958BBB59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Notes Placeholder 2">
            <a:extLst>
              <a:ext uri="{FF2B5EF4-FFF2-40B4-BE49-F238E27FC236}">
                <a16:creationId xmlns:a16="http://schemas.microsoft.com/office/drawing/2014/main" id="{FFFDCCC7-97F8-4301-A72E-F51D66BB4C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97284" name="Slide Number Placeholder 3">
            <a:extLst>
              <a:ext uri="{FF2B5EF4-FFF2-40B4-BE49-F238E27FC236}">
                <a16:creationId xmlns:a16="http://schemas.microsoft.com/office/drawing/2014/main" id="{59A7A7D3-9A35-4254-8D7D-763829520C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56268" indent="-29001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63243" indent="-232329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29503" indent="-232329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95761" indent="-232329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57213" indent="-23232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018665" indent="-23232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80117" indent="-23232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941569" indent="-23232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marR="0" lvl="0" indent="0" algn="r" defTabSz="922904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9C96D39-1292-47E8-9E5C-E0D69B69D4FC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22904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>
            <a:extLst>
              <a:ext uri="{FF2B5EF4-FFF2-40B4-BE49-F238E27FC236}">
                <a16:creationId xmlns:a16="http://schemas.microsoft.com/office/drawing/2014/main" id="{37C4A71B-0945-57EF-8343-6FB453BAAF2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Notes Placeholder 2">
            <a:extLst>
              <a:ext uri="{FF2B5EF4-FFF2-40B4-BE49-F238E27FC236}">
                <a16:creationId xmlns:a16="http://schemas.microsoft.com/office/drawing/2014/main" id="{411F4C85-05CD-ED2A-D6C0-DA5B9C5871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64516" name="Slide Number Placeholder 3">
            <a:extLst>
              <a:ext uri="{FF2B5EF4-FFF2-40B4-BE49-F238E27FC236}">
                <a16:creationId xmlns:a16="http://schemas.microsoft.com/office/drawing/2014/main" id="{126D758F-BAD1-7B62-904A-ED665AEFBFB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9300" indent="-28733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52525" indent="-2301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14488" indent="-2301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76450" indent="-2301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33650" indent="-230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90850" indent="-230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48050" indent="-230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905250" indent="-230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60CADEB-A7FB-4DB2-B44F-925210259297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CE8FE-2C1D-4FC2-A566-E93DFD5B0A0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202C0-9168-4A29-A3BF-9044B7DF59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221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CE8FE-2C1D-4FC2-A566-E93DFD5B0A0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202C0-9168-4A29-A3BF-9044B7DF59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851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CE8FE-2C1D-4FC2-A566-E93DFD5B0A0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202C0-9168-4A29-A3BF-9044B7DF59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7529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1B932AB-922C-48AA-910B-57AB99BFEBA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63511E4-EA0B-4F8C-ACEC-19920F55A3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ADD5222-BA60-4425-B97E-A14D8D6AB2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DE8199-95D9-4D6D-B8D2-1AA6380B4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92413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BF51674-CF8A-46EC-BC61-A9994A82D1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3A444A3-EBF4-4BB2-9895-40DE0AE709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B20CD12-BBAC-4DE4-AFAE-630A559024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7C30C9-2C4A-4F4A-B34D-45032C7979D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14411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26B513D-64DA-470C-9ED9-8FF1A4C4A9F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E20104F-6A0E-4E3C-9774-04C0673FA7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4C13897-FB46-4455-948A-1BEA9D6444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3B9690-B444-408F-B49F-95DB64AD73E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32675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AA11E60-FAB2-4476-A837-59CE5C3BFA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5AA019-E179-4560-A2AC-68E00D396CB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A7C5772-26BF-43B1-A3A7-3AD1864FF0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887520-1738-4D76-AFD6-DE1A6BF1C4E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38063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87039A11-2F33-4ACF-9154-3DA8F28366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57D1DC8-C340-4BE4-9935-C7CE25B76B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0550168-D929-4826-9DE3-373DC2AE24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E233FD-A30D-46FC-AF67-168D00E4510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71121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08CDD6E-C77B-40E4-AE25-AE57089E68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0FE1372-4976-4296-B267-7F74944C54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C47397E-9765-4DEA-BBAE-73B887C3CF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B56529-DCE9-4335-AF4F-4B28E4350E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89056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475F1B5-DAED-4417-9FE9-49EA68A1CC7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8828C95-ED27-49AB-8F0B-443F62FCAE5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56522DB-049E-4133-9832-3917B9CE51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70B617-E124-4E1F-8235-DAAADDD4DF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74031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DA4C461-2BA1-4FD2-9A6F-74864C7A31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70C6D27-4A44-4619-B447-0FF158C204B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C863B7D-27F7-4483-AB47-FD0FCA90E13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35DB40-92EB-4F07-8287-E7D68186DA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5040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CE8FE-2C1D-4FC2-A566-E93DFD5B0A0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202C0-9168-4A29-A3BF-9044B7DF59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5742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13E255F-76BD-4758-A549-FBE8463EBC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4BCF611-3B37-4C72-BC66-B0250924D48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DAE8566-CF03-4EC7-9913-051FDD6175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1218F6-6356-4A80-AF48-DF06D85CC6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33098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400C070-D627-48DE-AC80-01DFE483EF1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905F8E3-8DAE-4122-B83F-4B488FDFE91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D528765-8350-4CED-8433-2113D81DF3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A95DC8-B8A4-46DB-9075-90F8BD7EB8D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64960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FAEA48B-0DA3-4D7A-9822-DA60BD2EC09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39FC4BF-ED50-4010-8296-32E8AF414E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AAFC8B7-53FD-4E5F-977C-338A549744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C3C0B9-E92F-4B55-BDA6-B235551471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821567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3C693AC-E20C-4FB8-B0C2-BCA666A2493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E1400B6-1F7B-43BA-99C9-5528A0D2B3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4D79D09-823E-4229-9CF8-7709C86D52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8480F7-3951-4124-85E0-AAD8B4D089F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131546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1C55A56-C0E5-41BD-B552-1704E7672A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1DE727F-5509-4982-A24E-94C70F5BD4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FD43938-FE22-4626-8C66-B4A53304DD1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A6F512-E2FB-497B-9700-109530F9F8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892681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3DEDD03-4406-4125-B384-1448196DAFD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6A9D384-A4C4-42F2-84A6-4027678B6E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7F959E9-FD69-469C-BC80-E1D7856298E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D89D82-8670-45BC-A8B4-05BCA89EEED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667762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D498862-CAC0-4A49-965E-45D9DEF13D1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73D1C93-A91C-46D9-8C81-2F6B6509DB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4E3E784-8630-4957-90E5-F7E816A769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D6E3F9-3DF1-4DA1-8D5B-3CF90363F6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86907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A8E6596C-8800-4556-A64D-905C3E725C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F7CDE99-9A59-4137-AC70-1647E0A4DD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4600F8FC-38FF-42DF-B9D3-E52EC71399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2984EE-7550-464F-9D97-04522BE7D4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974676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C290B01-480E-4ED3-9581-4CCC62ECEF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1AA4B15-B807-4BCD-A646-A6D17A60DD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F2D1960-5A07-4E10-BA8D-32A08595BC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9A5751-9461-4695-ADA8-B583D03120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695616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AF052F71-32C6-40C6-8D7A-3889B16E09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AD78107-787B-423A-93F4-4D6C0C3DD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E91446C-755F-4396-91C9-B63B8BFAD4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8B7023-584B-4649-919A-D7FA3F53C0F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3178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CE8FE-2C1D-4FC2-A566-E93DFD5B0A0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202C0-9168-4A29-A3BF-9044B7DF59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61950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A72FDB1-DE70-474D-AB43-15D3054C27B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CDB1B65-1EBA-4135-84B9-8E061F14FE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B773C46-0B3F-4E72-963B-6C8BEE4FD07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D345DD-4C4E-4209-9F03-9CB0EFECB9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518022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B7339E1-EE9E-42E9-A59C-CB33EE17F67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53DE8EA-578C-4B6E-A463-D3C831176A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E73A4FA-7144-48DD-AFBD-5E1C9D3636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05C765-8404-4DEB-AA95-29960E31C5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27668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BD52E10-8240-43D8-AE3D-3D63AFF259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7940E2D-94FC-42C7-8A3E-B1CC669D49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93850AE-AC8B-4245-B021-F49F1289144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44AF2F-4F26-41BD-9FB6-C6F6D887F7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408287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3D01E19-EAF1-4ACA-88E9-28D23E6E21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6E327D7-36E6-462E-BD88-015B881E68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DD77400-0117-4D50-877B-A8629295321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ACF2B2-BC07-4CE5-BEE6-2ABC39E703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715120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29DD7C1-A097-49DA-AC0B-740BCEEA26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AF32A8F-3215-4AAC-B03B-9719C2C05B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33F0E4B-3BBC-4F53-9ED7-CF2F6D6C41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E613D6-BE3C-437E-B01F-8108CD7A4E5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858502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F07997-A317-4D81-A725-9F0E98073E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DD08D58-74E6-4AD4-9FC0-3D1A0B166C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66E7382-239C-40B4-BA89-402421E50C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C59F50-ADB1-45CB-82F2-C4BE6ECEDC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70426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D94ACE3-46DD-43C3-9586-2F015EF242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50D5F99-0DF6-444D-AC14-DFB48CED19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ED15E3F-DD60-488C-9FDF-A0C3C6186C4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4BB4FE-C702-4417-8678-9125FFE6FC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634911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EC81CC1-9696-4409-A225-3E6CC919B8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904746A-6739-410A-803A-D676082CCF0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D5876B1-4C4C-4246-BDFC-A0624F9E83C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D18582-0305-4FDB-8C6E-9F48E3C5627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978465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1A82E21-0643-4AF9-8660-42E85A855F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D40AD70-631F-4D68-8F9F-CA04E70230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9034647-D950-4B87-9FD2-D659FFB025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1548CC-0FCF-4119-9B56-864924214B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267304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EBBDEFB-C600-4A8A-B62F-AB1D1AD832D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A0AF45A-7849-424F-A06F-38BF663A4E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9BA810B-43B6-4428-867F-EE5F988A1E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D419ED-CBE3-4A56-A77C-46D8B741F29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1540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CE8FE-2C1D-4FC2-A566-E93DFD5B0A0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202C0-9168-4A29-A3BF-9044B7DF59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93312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2C33BC1-6A81-4DC7-B977-4E3EF365FF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55D0C44-0F64-41ED-8728-1BF0F16FEDB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62F171A-7A32-4D63-A68D-44D8169022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1F6F38-8B4A-459E-9D52-0170152958A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722539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943D61C-B2EA-4179-8B91-76D06F4D3E6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93352A8-582A-4BF8-9A7C-1BA0F92578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BCE267D-8B30-4DD7-AF59-24E7EACBE1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0F4B0C-EEE7-48C7-B7D6-A6AF4628B06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805709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3446D09-E2F2-48E2-84C5-2794C6932C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BBF88EB-C9E5-4D43-BDF3-50BD7E59B4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70C881-D92F-4A38-BD36-E41F4C5FF4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C4DA27-F76C-4264-B553-488816A3593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496730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D662512-F35E-4D63-B89C-0B2F3C4A6D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AFE62E3-0CD6-4109-BE83-DD3D9336022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06C7547-7ECC-4D54-9A55-94ACF339AE6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339454-6A84-4DD6-AE4F-C71CFB73C5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844449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D32E955-0193-4D1D-B191-020B9BEFF7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DF07802-FBBF-49F2-8AA9-9BA09CE29B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56F3940-6833-4FB4-AB5C-23751733F6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16ADC8-1E33-4A4B-83F3-B7178071EF2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882722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351DD90-670E-144F-15D2-D6204BD46E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57D5811-D8DA-185E-0F4B-AD19A9F177B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40A4EE1-93DB-644C-1F96-0D02C6952F9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1DD939-39D7-4418-AAC1-D17CFE22B16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450518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DB2F30D-F234-3389-23B4-84682995891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B3704CE-C8C4-F825-6EF6-77910DB82D6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BC62F13-A2E7-D9A5-E68E-BFA4861A3E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57298A-DC28-455C-9C8E-BBB2CA9B714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308066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FA5E51B-3A48-5862-1B7D-7065220EDA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DF16E4C-0C09-E0E4-C89A-8E374DAE5D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9FBC7B2-419F-9791-BC9E-FC2ACB313B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3372F5-D56A-42D6-8D69-B5C29EDB29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165482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05B4076-C446-246B-5628-4048EFC6E8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4EE0DC5-AEE1-6146-91D8-57B0E5E9A8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3CBED34-42D0-C4F6-F8CB-150E7A11A5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D0243D-F3AC-41F6-AD1A-BF777D4CA3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194839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A87063A-7DAC-3A1C-A999-8764BA10A2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DE65DDF-CF78-5934-4752-3D10FB9AA5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4853F3A2-74C8-17CC-F6A2-B6BAE11041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F2C88C-5ACD-4343-86A3-AC8BACF7692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7891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CE8FE-2C1D-4FC2-A566-E93DFD5B0A0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202C0-9168-4A29-A3BF-9044B7DF59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98829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3704A67-1953-4BAE-7616-983922F8307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4A111C8-ABAA-C499-13BC-AA1E79CB8B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31E7F3A-4448-D80C-BB83-BD057A6CCE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8DD237-A927-4988-93D5-EB03240B43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585004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CB4884B-B904-AA01-15A7-DD3E0B81258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A210720-6F36-B1F2-7B77-EF22A17BB5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760D21D-84BA-B2EB-01B8-EEE753C3284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E2FC4-FB42-445C-BD4C-6532C0CA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897875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C56A8B-C8F1-6EF3-A5A8-B6467E0277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7036600-6FA5-01BD-A64F-42FB2A8B84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A07F8AC-C575-0345-1D86-8AFFCC422F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C377B8-DA9F-4242-8776-A29047183B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449805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C1806DF-B916-3978-D575-4ABEE183F8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70FB9B0-1FA4-B0D1-84A2-29D398A0B5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E5FF3CB-14E1-2821-5925-52D4887FD0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6BCC32-E968-4CA2-9772-C7AB6E011E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024629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6130CCF-639B-918E-D796-4D9E17E234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857F5E8-8AFA-0AB8-C991-DF4A7409A2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A3E255E-B497-1A79-30BE-777F9D6FCE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C96581-869A-4C6F-AB3D-A628BC745B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363294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59B6E2C-CC6D-313E-11E8-18D8A4503E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62693DA-BA7D-8DDB-0C48-966F4E15DC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33C0C56-725E-6566-0BE1-5F8E2FEE37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C4B49A-D4D7-44DA-A38E-1BF9CADD21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6437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CE8FE-2C1D-4FC2-A566-E93DFD5B0A0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202C0-9168-4A29-A3BF-9044B7DF59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231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CE8FE-2C1D-4FC2-A566-E93DFD5B0A0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202C0-9168-4A29-A3BF-9044B7DF59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064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CE8FE-2C1D-4FC2-A566-E93DFD5B0A0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202C0-9168-4A29-A3BF-9044B7DF59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814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CE8FE-2C1D-4FC2-A566-E93DFD5B0A0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202C0-9168-4A29-A3BF-9044B7DF59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84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8CE8FE-2C1D-4FC2-A566-E93DFD5B0A0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A202C0-9168-4A29-A3BF-9044B7DF59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378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99CC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4B2DEAAF-CDF8-4E74-876C-3E8ABD1A2C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739DB880-4EDA-4F02-8DEE-05742612EA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0185F48-68D6-4AAD-8F67-AB9E6C1B0C9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ED86EEA7-8622-4436-90FB-D1AD0B1671B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7D314E37-80A7-4B79-B948-273F4E3BFFA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CB6E2CCB-BA00-46FC-A92F-4538FB2250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9298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00CC"/>
        </a:buClr>
        <a:buFont typeface="Monotype Sorts" pitchFamily="2" charset="2"/>
        <a:buChar char="u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00CC"/>
        </a:buClr>
        <a:buFont typeface="Monotype Sorts" pitchFamily="2" charset="2"/>
        <a:buChar char="w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00CC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99CC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08F4CF2-8E80-4771-A703-C77EDAAF25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F287C30-0B4F-4D86-81CD-D381259679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21F0A1B-4866-4320-915E-D6E4A529C2F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3A5F0D3-AFC5-471F-815D-C367272DCB8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A0670B2-502F-495A-BC5A-32EDAB8F50F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F08E4505-D287-40A7-A913-291DBDE068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8597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00CC"/>
        </a:buClr>
        <a:buFont typeface="Monotype Sorts" pitchFamily="2" charset="2"/>
        <a:buChar char="u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00CC"/>
        </a:buClr>
        <a:buFont typeface="Monotype Sorts" pitchFamily="2" charset="2"/>
        <a:buChar char="w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00CC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99CC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59A8F9A-F15D-4FD8-BD7D-1FC3EB8664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0C811AD-8ABD-44AE-858F-BF07A8211B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8B63BCDA-2E69-45B5-BE31-7E8C398D128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BCE245D-7344-404C-B0FA-757DB6CD21A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4101723-BA58-4A1F-B523-9EF14FC0FB7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A70BC1E-FA9C-454F-9729-A87F2CF010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3083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00CC"/>
        </a:buClr>
        <a:buFont typeface="Monotype Sorts" pitchFamily="2" charset="2"/>
        <a:buChar char="u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00CC"/>
        </a:buClr>
        <a:buFont typeface="Monotype Sorts" pitchFamily="2" charset="2"/>
        <a:buChar char="w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00CC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99CC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DDDE778-3BA4-4897-CCC8-89A5837D95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BC77DA0-BAD9-B471-473F-65F9962183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3FAC80-B743-E42C-43B2-0B62E056D0E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EFCD9C9-9E75-9F2F-6740-17B4A458096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473D477-4EFF-3541-2E68-5C7ADE0B4CA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483C415-4855-4431-A1D6-F07D51981A7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8390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00CC"/>
        </a:buClr>
        <a:buFont typeface="Monotype Sorts" pitchFamily="2" charset="2"/>
        <a:buChar char="u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00CC"/>
        </a:buClr>
        <a:buFont typeface="Monotype Sorts" pitchFamily="2" charset="2"/>
        <a:buChar char="w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00CC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83536" y="1405861"/>
            <a:ext cx="742492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/>
            <a:r>
              <a:rPr lang="en-US" altLang="en-US" sz="1800" dirty="0">
                <a:solidFill>
                  <a:srgbClr val="000000"/>
                </a:solidFill>
                <a:cs typeface="Times New Roman" panose="02020603050405020304" pitchFamily="18" charset="0"/>
              </a:rPr>
              <a:t>CptS 317 Fall 2025</a:t>
            </a:r>
            <a:r>
              <a:rPr lang="en-US" altLang="en-US" sz="1800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Assignment 1: </a:t>
            </a:r>
          </a:p>
          <a:p>
            <a:pPr defTabSz="685800"/>
            <a:r>
              <a:rPr lang="en-US" dirty="0">
                <a:solidFill>
                  <a:prstClr val="black"/>
                </a:solidFill>
                <a:latin typeface="Calibri"/>
              </a:rPr>
              <a:t>Geometric sum: Prove by induction on integers that</a:t>
            </a:r>
          </a:p>
          <a:p>
            <a:pPr defTabSz="685800"/>
            <a:r>
              <a:rPr lang="en-US" dirty="0">
                <a:solidFill>
                  <a:prstClr val="black"/>
                </a:solidFill>
                <a:latin typeface="Calibri"/>
              </a:rPr>
              <a:t>when x is not equal to 1</a:t>
            </a:r>
          </a:p>
          <a:p>
            <a:pPr defTabSz="685800"/>
            <a:endParaRPr lang="en-US" dirty="0">
              <a:solidFill>
                <a:prstClr val="black"/>
              </a:solidFill>
              <a:latin typeface="Calibri"/>
            </a:endParaRPr>
          </a:p>
          <a:p>
            <a:pPr defTabSz="685800"/>
            <a:r>
              <a:rPr lang="en-US" dirty="0">
                <a:solidFill>
                  <a:prstClr val="black"/>
                </a:solidFill>
                <a:latin typeface="Calibri"/>
              </a:rPr>
              <a:t>Give a structured proof using the technique if S(n-1) then S(n).</a:t>
            </a:r>
          </a:p>
          <a:p>
            <a:pPr defTabSz="685800"/>
            <a:r>
              <a:rPr lang="en-US" dirty="0">
                <a:solidFill>
                  <a:prstClr val="black"/>
                </a:solidFill>
                <a:latin typeface="Calibri"/>
              </a:rPr>
              <a:t>Include the following: </a:t>
            </a:r>
          </a:p>
          <a:p>
            <a:pPr defTabSz="685800"/>
            <a:r>
              <a:rPr lang="en-US" dirty="0">
                <a:solidFill>
                  <a:prstClr val="black"/>
                </a:solidFill>
                <a:latin typeface="Calibri"/>
              </a:rPr>
              <a:t>	base case</a:t>
            </a:r>
          </a:p>
          <a:p>
            <a:pPr defTabSz="685800"/>
            <a:r>
              <a:rPr lang="en-US" dirty="0">
                <a:solidFill>
                  <a:prstClr val="black"/>
                </a:solidFill>
                <a:latin typeface="Calibri"/>
              </a:rPr>
              <a:t>	setup</a:t>
            </a:r>
          </a:p>
          <a:p>
            <a:pPr defTabSz="685800"/>
            <a:r>
              <a:rPr lang="en-US" dirty="0">
                <a:solidFill>
                  <a:prstClr val="black"/>
                </a:solidFill>
                <a:latin typeface="Calibri"/>
              </a:rPr>
              <a:t>	inductive hypothesis</a:t>
            </a:r>
          </a:p>
          <a:p>
            <a:pPr defTabSz="685800"/>
            <a:r>
              <a:rPr lang="en-US" dirty="0">
                <a:solidFill>
                  <a:prstClr val="black"/>
                </a:solidFill>
                <a:latin typeface="Calibri"/>
              </a:rPr>
              <a:t>	application of inductive hypothesis with all algebra on RHS of equals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724401" y="2062920"/>
            <a:ext cx="13856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defTabSz="685800"/>
            <a:endParaRPr lang="en-US" sz="1350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7394448" y="1405861"/>
          <a:ext cx="1901952" cy="8769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77476" imgH="444307" progId="Equation.3">
                  <p:embed/>
                </p:oleObj>
              </mc:Choice>
              <mc:Fallback>
                <p:oleObj name="Equation" r:id="rId2" imgW="977476" imgH="444307" progId="Equation.3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4448" y="1405861"/>
                        <a:ext cx="1901952" cy="87694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644379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3">
            <a:extLst>
              <a:ext uri="{FF2B5EF4-FFF2-40B4-BE49-F238E27FC236}">
                <a16:creationId xmlns:a16="http://schemas.microsoft.com/office/drawing/2014/main" id="{FABB98EF-5166-4CAE-AEA8-5282A03F4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A1864D35-0CE5-4BAD-BB01-E030CA4F9202}" type="slidenum">
              <a:rPr lang="en-US" altLang="en-US" sz="1400">
                <a:latin typeface="Times New Roman" panose="02020603050405020304" pitchFamily="18" charset="0"/>
              </a:rPr>
              <a:pPr/>
              <a:t>10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8675" name="TextBox 1">
            <a:extLst>
              <a:ext uri="{FF2B5EF4-FFF2-40B4-BE49-F238E27FC236}">
                <a16:creationId xmlns:a16="http://schemas.microsoft.com/office/drawing/2014/main" id="{C0A1B927-7858-43C3-84AC-06D72C2BB2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4085" y="645379"/>
            <a:ext cx="10559716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dirty="0" err="1"/>
              <a:t>CptS</a:t>
            </a:r>
            <a:r>
              <a:rPr lang="en-US" altLang="en-US" dirty="0"/>
              <a:t> 317 Fall 2025 Assignment 10: Exercise 4.4.1 (b) Text pp165-166. Construct the transition table of the </a:t>
            </a:r>
            <a:r>
              <a:rPr lang="en-US" altLang="en-US" dirty="0" err="1"/>
              <a:t>ms</a:t>
            </a:r>
            <a:r>
              <a:rPr lang="en-US" altLang="en-US" dirty="0"/>
              <a:t>-DFA of the DFA with transition table shown below.</a:t>
            </a:r>
          </a:p>
        </p:txBody>
      </p:sp>
      <p:grpSp>
        <p:nvGrpSpPr>
          <p:cNvPr id="28676" name="Group 31">
            <a:extLst>
              <a:ext uri="{FF2B5EF4-FFF2-40B4-BE49-F238E27FC236}">
                <a16:creationId xmlns:a16="http://schemas.microsoft.com/office/drawing/2014/main" id="{1305C23B-19A9-4EC9-AACD-AD179B2D09C7}"/>
              </a:ext>
            </a:extLst>
          </p:cNvPr>
          <p:cNvGrpSpPr>
            <a:grpSpLocks/>
          </p:cNvGrpSpPr>
          <p:nvPr/>
        </p:nvGrpSpPr>
        <p:grpSpPr bwMode="auto">
          <a:xfrm>
            <a:off x="3505200" y="1981200"/>
            <a:ext cx="1479550" cy="3416300"/>
            <a:chOff x="3552" y="1104"/>
            <a:chExt cx="932" cy="2152"/>
          </a:xfrm>
        </p:grpSpPr>
        <p:sp>
          <p:nvSpPr>
            <p:cNvPr id="28678" name="Text Box 24">
              <a:extLst>
                <a:ext uri="{FF2B5EF4-FFF2-40B4-BE49-F238E27FC236}">
                  <a16:creationId xmlns:a16="http://schemas.microsoft.com/office/drawing/2014/main" id="{20A40DDB-60DD-4929-BE58-3DAE8807AB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92" y="1104"/>
              <a:ext cx="692" cy="21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en-US"/>
                <a:t>   0   1</a:t>
              </a:r>
            </a:p>
            <a:p>
              <a:r>
                <a:rPr lang="en-US" altLang="en-US"/>
                <a:t>A B  A</a:t>
              </a:r>
            </a:p>
            <a:p>
              <a:r>
                <a:rPr lang="en-US" altLang="en-US"/>
                <a:t>B A  C</a:t>
              </a:r>
            </a:p>
            <a:p>
              <a:r>
                <a:rPr lang="en-US" altLang="en-US"/>
                <a:t>C D  B</a:t>
              </a:r>
            </a:p>
            <a:p>
              <a:r>
                <a:rPr lang="en-US" altLang="en-US"/>
                <a:t>D D  A</a:t>
              </a:r>
            </a:p>
            <a:p>
              <a:r>
                <a:rPr lang="en-US" altLang="en-US"/>
                <a:t>E D  F</a:t>
              </a:r>
            </a:p>
            <a:p>
              <a:r>
                <a:rPr lang="en-US" altLang="en-US"/>
                <a:t>F G  E</a:t>
              </a:r>
            </a:p>
            <a:p>
              <a:r>
                <a:rPr lang="en-US" altLang="en-US"/>
                <a:t>G F  G</a:t>
              </a:r>
            </a:p>
            <a:p>
              <a:r>
                <a:rPr lang="en-US" altLang="en-US"/>
                <a:t>H G D</a:t>
              </a:r>
            </a:p>
          </p:txBody>
        </p:sp>
        <p:sp>
          <p:nvSpPr>
            <p:cNvPr id="28679" name="Line 25">
              <a:extLst>
                <a:ext uri="{FF2B5EF4-FFF2-40B4-BE49-F238E27FC236}">
                  <a16:creationId xmlns:a16="http://schemas.microsoft.com/office/drawing/2014/main" id="{7620CFF4-3B1B-45D3-BCC3-62F56707CE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84" y="1104"/>
              <a:ext cx="29" cy="20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0" name="Line 26">
              <a:extLst>
                <a:ext uri="{FF2B5EF4-FFF2-40B4-BE49-F238E27FC236}">
                  <a16:creationId xmlns:a16="http://schemas.microsoft.com/office/drawing/2014/main" id="{EC37AAC0-F8A9-4B24-85BD-B54BC8A842B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05" y="1104"/>
              <a:ext cx="19" cy="20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1" name="Line 27">
              <a:extLst>
                <a:ext uri="{FF2B5EF4-FFF2-40B4-BE49-F238E27FC236}">
                  <a16:creationId xmlns:a16="http://schemas.microsoft.com/office/drawing/2014/main" id="{770BC120-4B67-403B-8059-CF60385FEC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2" y="1392"/>
              <a:ext cx="672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2" name="Line 28">
              <a:extLst>
                <a:ext uri="{FF2B5EF4-FFF2-40B4-BE49-F238E27FC236}">
                  <a16:creationId xmlns:a16="http://schemas.microsoft.com/office/drawing/2014/main" id="{1157C8E5-C74E-4089-90F0-A61F7C498B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52" y="1488"/>
              <a:ext cx="192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3" name="Text Box 29">
              <a:extLst>
                <a:ext uri="{FF2B5EF4-FFF2-40B4-BE49-F238E27FC236}">
                  <a16:creationId xmlns:a16="http://schemas.microsoft.com/office/drawing/2014/main" id="{A7226847-6002-4BCE-8222-0854D2231C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53" y="2029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en-US"/>
                <a:t>*</a:t>
              </a:r>
            </a:p>
          </p:txBody>
        </p:sp>
      </p:grpSp>
      <p:sp>
        <p:nvSpPr>
          <p:cNvPr id="28677" name="TextBox 13">
            <a:extLst>
              <a:ext uri="{FF2B5EF4-FFF2-40B4-BE49-F238E27FC236}">
                <a16:creationId xmlns:a16="http://schemas.microsoft.com/office/drawing/2014/main" id="{27221D37-8388-48F5-AB52-1BFCDB5971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9550" y="2219279"/>
            <a:ext cx="4554452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dirty="0"/>
              <a:t>n(n-1)/2=(8)(7)/2=28</a:t>
            </a:r>
          </a:p>
          <a:p>
            <a:endParaRPr lang="en-US" altLang="en-US" dirty="0"/>
          </a:p>
          <a:p>
            <a:r>
              <a:rPr lang="en-US" altLang="en-US" dirty="0"/>
              <a:t>Test each of 28 distinct ordered </a:t>
            </a:r>
          </a:p>
          <a:p>
            <a:r>
              <a:rPr lang="en-US" altLang="en-US" dirty="0"/>
              <a:t>pair for distinguishability.</a:t>
            </a:r>
          </a:p>
          <a:p>
            <a:endParaRPr lang="en-US" altLang="en-US" dirty="0"/>
          </a:p>
          <a:p>
            <a:r>
              <a:rPr lang="en-US" altLang="en-US" dirty="0"/>
              <a:t>Combine indistinguishable pairs.</a:t>
            </a:r>
          </a:p>
          <a:p>
            <a:endParaRPr lang="en-US" altLang="en-US" dirty="0"/>
          </a:p>
          <a:p>
            <a:r>
              <a:rPr lang="en-US" altLang="en-US" dirty="0"/>
              <a:t>Eliminate unreachable states.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Number Placeholder 2">
            <a:extLst>
              <a:ext uri="{FF2B5EF4-FFF2-40B4-BE49-F238E27FC236}">
                <a16:creationId xmlns:a16="http://schemas.microsoft.com/office/drawing/2014/main" id="{300C5FF6-5A45-42D3-932A-53D8DBC1D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fld id="{0E49B93E-EC25-49A2-926D-EB829ED1D4CC}" type="slidenum">
              <a:rPr lang="en-US" altLang="en-US" sz="1400">
                <a:solidFill>
                  <a:srgbClr val="000000"/>
                </a:solidFill>
                <a:latin typeface="Times New Roman" panose="020206030504050203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</a:pPr>
              <a:t>11</a:t>
            </a:fld>
            <a:endParaRPr lang="en-US" altLang="en-US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22FE404F-A4F6-401E-AD69-60AEFA2C49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1074739"/>
            <a:ext cx="8305800" cy="47085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000" dirty="0" err="1">
                <a:solidFill>
                  <a:srgbClr val="000000"/>
                </a:solidFill>
              </a:rPr>
              <a:t>CptS</a:t>
            </a:r>
            <a:r>
              <a:rPr lang="en-US" altLang="en-US" sz="2000" dirty="0">
                <a:solidFill>
                  <a:srgbClr val="000000"/>
                </a:solidFill>
              </a:rPr>
              <a:t> 317 Fall 2025 Assignment 11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2000" dirty="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000" dirty="0">
                <a:solidFill>
                  <a:srgbClr val="000000"/>
                </a:solidFill>
              </a:rPr>
              <a:t>Exercises 4.2.1 (a), (c) and (e) text p 147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2000" dirty="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000" dirty="0">
                <a:solidFill>
                  <a:srgbClr val="000000"/>
                </a:solidFill>
              </a:rPr>
              <a:t>h is homomorphism defined on </a:t>
            </a:r>
            <a:r>
              <a:rPr lang="en-US" altLang="en-US" sz="2000" dirty="0">
                <a:solidFill>
                  <a:srgbClr val="000000"/>
                </a:solidFill>
                <a:latin typeface="Symbol" panose="05050102010706020507" pitchFamily="18" charset="2"/>
              </a:rPr>
              <a:t>S</a:t>
            </a:r>
            <a:r>
              <a:rPr lang="en-US" altLang="en-US" sz="2000" dirty="0">
                <a:solidFill>
                  <a:srgbClr val="000000"/>
                </a:solidFill>
              </a:rPr>
              <a:t> = {0,1,2} with h(0)=a, h(1)=ab, and h(2)=</a:t>
            </a:r>
            <a:r>
              <a:rPr lang="en-US" altLang="en-US" sz="2000" dirty="0" err="1">
                <a:solidFill>
                  <a:srgbClr val="000000"/>
                </a:solidFill>
              </a:rPr>
              <a:t>ba</a:t>
            </a:r>
            <a:r>
              <a:rPr lang="en-US" altLang="en-US" sz="2000" dirty="0">
                <a:solidFill>
                  <a:srgbClr val="000000"/>
                </a:solidFill>
              </a:rPr>
              <a:t>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2000" dirty="0">
              <a:solidFill>
                <a:srgbClr val="000000"/>
              </a:solidFill>
            </a:endParaRPr>
          </a:p>
          <a:p>
            <a:pPr marL="457200" indent="-457200" eaLnBrk="0" fontAlgn="base" hangingPunct="0">
              <a:spcBef>
                <a:spcPct val="0"/>
              </a:spcBef>
              <a:spcAft>
                <a:spcPct val="0"/>
              </a:spcAft>
              <a:buFont typeface="Monotype Sorts" pitchFamily="2" charset="2"/>
              <a:buAutoNum type="alphaLcParenR"/>
              <a:defRPr/>
            </a:pPr>
            <a:r>
              <a:rPr lang="en-US" altLang="en-US" sz="2000" dirty="0">
                <a:solidFill>
                  <a:srgbClr val="000000"/>
                </a:solidFill>
              </a:rPr>
              <a:t>Homomorphism of a string: What is h(0120)?</a:t>
            </a:r>
          </a:p>
          <a:p>
            <a:pPr marL="457200" indent="-457200" eaLnBrk="0" fontAlgn="base" hangingPunct="0">
              <a:spcBef>
                <a:spcPct val="0"/>
              </a:spcBef>
              <a:spcAft>
                <a:spcPct val="0"/>
              </a:spcAft>
              <a:buFont typeface="Monotype Sorts" pitchFamily="2" charset="2"/>
              <a:buAutoNum type="alphaLcParenR"/>
              <a:defRPr/>
            </a:pPr>
            <a:endParaRPr lang="en-US" altLang="en-US" sz="2000" dirty="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000" dirty="0">
                <a:solidFill>
                  <a:srgbClr val="000000"/>
                </a:solidFill>
              </a:rPr>
              <a:t>c) Homomorphism of a language defined by RE: If L is language L(01*2), what is h(L)?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2000" dirty="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000" dirty="0">
                <a:solidFill>
                  <a:srgbClr val="000000"/>
                </a:solidFill>
              </a:rPr>
              <a:t>e) Inverse homomorphism of a language: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000" dirty="0">
                <a:solidFill>
                  <a:srgbClr val="000000"/>
                </a:solidFill>
              </a:rPr>
              <a:t>	h(L) has a single string: </a:t>
            </a:r>
            <a:r>
              <a:rPr lang="en-US" altLang="en-US" sz="2000" dirty="0" err="1">
                <a:solidFill>
                  <a:srgbClr val="000000"/>
                </a:solidFill>
              </a:rPr>
              <a:t>ababa</a:t>
            </a:r>
            <a:endParaRPr lang="en-US" altLang="en-US" sz="2000" dirty="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000" dirty="0">
                <a:solidFill>
                  <a:srgbClr val="000000"/>
                </a:solidFill>
              </a:rPr>
              <a:t>	h</a:t>
            </a:r>
            <a:r>
              <a:rPr lang="en-US" altLang="en-US" sz="2000" baseline="30000" dirty="0">
                <a:solidFill>
                  <a:srgbClr val="000000"/>
                </a:solidFill>
              </a:rPr>
              <a:t>-1</a:t>
            </a:r>
            <a:r>
              <a:rPr lang="en-US" altLang="en-US" sz="2000" dirty="0">
                <a:solidFill>
                  <a:srgbClr val="000000"/>
                </a:solidFill>
              </a:rPr>
              <a:t>(L) has a finite number of strings: What is h</a:t>
            </a:r>
            <a:r>
              <a:rPr lang="en-US" altLang="en-US" sz="2000" baseline="30000" dirty="0">
                <a:solidFill>
                  <a:srgbClr val="000000"/>
                </a:solidFill>
              </a:rPr>
              <a:t>-1</a:t>
            </a:r>
            <a:r>
              <a:rPr lang="en-US" altLang="en-US" sz="2000" dirty="0">
                <a:solidFill>
                  <a:srgbClr val="000000"/>
                </a:solidFill>
              </a:rPr>
              <a:t>(L)?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6B29E45-F64C-4119-89A9-877DB5706390}" type="slidenum">
              <a:rPr lang="en-US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8675" name="Rectangle 4"/>
          <p:cNvSpPr>
            <a:spLocks noChangeArrowheads="1"/>
          </p:cNvSpPr>
          <p:nvPr/>
        </p:nvSpPr>
        <p:spPr bwMode="auto">
          <a:xfrm>
            <a:off x="970547" y="1672391"/>
            <a:ext cx="9248274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/>
              <a:t>CptS 317 Fall 2025 Assignment 12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/>
              <a:t>Exercises 5.4.1 text p 215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/>
              <a:t>Use string </a:t>
            </a:r>
            <a:r>
              <a:rPr lang="en-US" altLang="en-US" sz="2400" dirty="0" err="1"/>
              <a:t>aab</a:t>
            </a:r>
            <a:r>
              <a:rPr lang="en-US" altLang="en-US" sz="2400" dirty="0"/>
              <a:t> to show that S-&gt;</a:t>
            </a:r>
            <a:r>
              <a:rPr lang="en-US" altLang="en-US" sz="2400" dirty="0" err="1"/>
              <a:t>aS|aSbS|</a:t>
            </a:r>
            <a:r>
              <a:rPr lang="en-US" altLang="en-US" sz="2800" dirty="0" err="1">
                <a:latin typeface="Symbol" panose="05050102010706020507" pitchFamily="18" charset="2"/>
              </a:rPr>
              <a:t>e</a:t>
            </a:r>
            <a:r>
              <a:rPr lang="en-US" altLang="en-US" sz="2400" dirty="0"/>
              <a:t> is ambiguous by all 3 methods: 2 left-most, 2 right-most, and 2 parse trees.</a:t>
            </a:r>
          </a:p>
        </p:txBody>
      </p:sp>
    </p:spTree>
    <p:extLst>
      <p:ext uri="{BB962C8B-B14F-4D97-AF65-F5344CB8AC3E}">
        <p14:creationId xmlns:p14="http://schemas.microsoft.com/office/powerpoint/2010/main" val="7458008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A84A60D-37F0-45CF-931B-3CABDDD4170E}" type="slidenum">
              <a:rPr lang="en-US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68611" name="Rectangle 4"/>
          <p:cNvSpPr>
            <a:spLocks noChangeArrowheads="1"/>
          </p:cNvSpPr>
          <p:nvPr/>
        </p:nvSpPr>
        <p:spPr bwMode="auto">
          <a:xfrm>
            <a:off x="2133600" y="1106489"/>
            <a:ext cx="7772400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3200" dirty="0">
                <a:solidFill>
                  <a:srgbClr val="000000"/>
                </a:solidFill>
                <a:cs typeface="Times New Roman" panose="02020603050405020304" pitchFamily="18" charset="0"/>
              </a:rPr>
              <a:t>CptS 317 Fall 2025</a:t>
            </a:r>
            <a:r>
              <a:rPr lang="en-US" altLang="en-US" sz="3200" dirty="0">
                <a:solidFill>
                  <a:srgbClr val="000000"/>
                </a:solidFill>
              </a:rPr>
              <a:t> </a:t>
            </a:r>
            <a:r>
              <a:rPr lang="en-US" altLang="en-US" dirty="0"/>
              <a:t>Assignment 13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dirty="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dirty="0"/>
              <a:t>Exercise 7.1.2 text p 275 and 277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dirty="0"/>
              <a:t>S-&gt;</a:t>
            </a:r>
            <a:r>
              <a:rPr lang="en-US" altLang="en-US" dirty="0" err="1"/>
              <a:t>ASB|</a:t>
            </a:r>
            <a:r>
              <a:rPr lang="en-US" altLang="en-US" dirty="0" err="1">
                <a:latin typeface="Symbol" panose="05050102010706020507" pitchFamily="18" charset="2"/>
              </a:rPr>
              <a:t>e</a:t>
            </a:r>
            <a:endParaRPr lang="en-US" altLang="en-US" dirty="0">
              <a:latin typeface="Symbol" panose="05050102010706020507" pitchFamily="18" charset="2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dirty="0"/>
              <a:t>A-&gt;</a:t>
            </a:r>
            <a:r>
              <a:rPr lang="en-US" altLang="en-US" dirty="0" err="1"/>
              <a:t>aAS|a</a:t>
            </a:r>
            <a:endParaRPr lang="en-US" altLang="en-US" dirty="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dirty="0"/>
              <a:t>B-&gt;</a:t>
            </a:r>
            <a:r>
              <a:rPr lang="en-US" altLang="en-US" dirty="0" err="1"/>
              <a:t>SbS|A|bb</a:t>
            </a:r>
            <a:endParaRPr lang="en-US" altLang="en-US" dirty="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dirty="0"/>
              <a:t>Clean and convert to CNF</a:t>
            </a:r>
          </a:p>
        </p:txBody>
      </p:sp>
    </p:spTree>
    <p:extLst>
      <p:ext uri="{BB962C8B-B14F-4D97-AF65-F5344CB8AC3E}">
        <p14:creationId xmlns:p14="http://schemas.microsoft.com/office/powerpoint/2010/main" val="13327359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Number Placeholder 3">
            <a:extLst>
              <a:ext uri="{FF2B5EF4-FFF2-40B4-BE49-F238E27FC236}">
                <a16:creationId xmlns:a16="http://schemas.microsoft.com/office/drawing/2014/main" id="{CA568943-C139-0849-18E6-78B95FD83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fld id="{BB0CAD65-9EBF-43D4-A879-43A5DAAA5564}" type="slidenum">
              <a:rPr lang="en-US" altLang="en-US" sz="1400">
                <a:solidFill>
                  <a:srgbClr val="000000"/>
                </a:solidFill>
                <a:latin typeface="Times New Roman" panose="020206030504050203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</a:pPr>
              <a:t>14</a:t>
            </a:fld>
            <a:endParaRPr lang="en-US" altLang="en-US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3491" name="TextBox 5">
            <a:extLst>
              <a:ext uri="{FF2B5EF4-FFF2-40B4-BE49-F238E27FC236}">
                <a16:creationId xmlns:a16="http://schemas.microsoft.com/office/drawing/2014/main" id="{FC57751F-DDAE-39F1-A428-F836D35B42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536912"/>
            <a:ext cx="8991600" cy="594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2000" dirty="0" err="1">
                <a:solidFill>
                  <a:srgbClr val="000000"/>
                </a:solidFill>
              </a:rPr>
              <a:t>CptS</a:t>
            </a:r>
            <a:r>
              <a:rPr lang="en-US" altLang="en-US" sz="2000" dirty="0">
                <a:solidFill>
                  <a:srgbClr val="000000"/>
                </a:solidFill>
              </a:rPr>
              <a:t> 317 Fall 2025 Assignment 14: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2000" dirty="0">
                <a:solidFill>
                  <a:srgbClr val="000000"/>
                </a:solidFill>
              </a:rPr>
              <a:t>Moves in a transition function are numbered 1 to 11 below. </a:t>
            </a: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Use numbered IDs to test acceptance of string </a:t>
            </a:r>
            <a:r>
              <a:rPr kumimoji="0" lang="en-US" alt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bab</a:t>
            </a: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 by final state.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en-US" altLang="en-US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1 </a:t>
            </a:r>
            <a:r>
              <a:rPr lang="en-US" altLang="en-US" sz="2000" dirty="0">
                <a:solidFill>
                  <a:srgbClr val="000000"/>
                </a:solidFill>
                <a:latin typeface="Symbol" panose="05050102010706020507" pitchFamily="18" charset="2"/>
                <a:ea typeface="Times New Roman" panose="02020603050405020304" pitchFamily="18" charset="0"/>
                <a:cs typeface="Arial" panose="020B0604020202020204" pitchFamily="34" charset="0"/>
              </a:rPr>
              <a:t>d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(q</a:t>
            </a:r>
            <a:r>
              <a:rPr lang="en-US" altLang="en-US" sz="2000" baseline="-25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0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a, Z</a:t>
            </a:r>
            <a:r>
              <a:rPr lang="en-US" altLang="en-US" sz="2000" baseline="-25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0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=(q1, AAZ</a:t>
            </a:r>
            <a:r>
              <a:rPr lang="en-US" altLang="en-US" sz="2000" baseline="-25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0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lang="en-US" altLang="en-US" sz="20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 </a:t>
            </a:r>
            <a:r>
              <a:rPr lang="en-US" altLang="en-US" sz="2000" dirty="0">
                <a:solidFill>
                  <a:srgbClr val="000000"/>
                </a:solidFill>
                <a:latin typeface="Symbol" panose="05050102010706020507" pitchFamily="18" charset="2"/>
                <a:ea typeface="Times New Roman" panose="02020603050405020304" pitchFamily="18" charset="0"/>
                <a:cs typeface="Arial" panose="020B0604020202020204" pitchFamily="34" charset="0"/>
              </a:rPr>
              <a:t>d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(q</a:t>
            </a:r>
            <a:r>
              <a:rPr lang="en-US" altLang="en-US" sz="2000" baseline="-25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1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a, A)=(q1, AAA)</a:t>
            </a:r>
            <a:endParaRPr lang="en-US" altLang="en-US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3 </a:t>
            </a:r>
            <a:r>
              <a:rPr lang="en-US" altLang="en-US" sz="2000" dirty="0">
                <a:solidFill>
                  <a:srgbClr val="000000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d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(q</a:t>
            </a:r>
            <a:r>
              <a:rPr lang="en-US" altLang="en-US" sz="2000" baseline="-25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2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a, B)=(q3, e)</a:t>
            </a:r>
            <a:endParaRPr lang="en-US" altLang="en-US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4 </a:t>
            </a:r>
            <a:r>
              <a:rPr lang="en-US" altLang="en-US" sz="2000" dirty="0">
                <a:solidFill>
                  <a:srgbClr val="000000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d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(q</a:t>
            </a:r>
            <a:r>
              <a:rPr lang="en-US" altLang="en-US" sz="2000" baseline="-25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3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e, B)=(q2, e)</a:t>
            </a:r>
            <a:endParaRPr lang="en-US" altLang="en-US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5 </a:t>
            </a:r>
            <a:r>
              <a:rPr lang="en-US" altLang="en-US" sz="2000" dirty="0">
                <a:solidFill>
                  <a:srgbClr val="000000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d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(q</a:t>
            </a:r>
            <a:r>
              <a:rPr lang="en-US" altLang="en-US" sz="2000" baseline="-25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0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b, Z</a:t>
            </a:r>
            <a:r>
              <a:rPr lang="en-US" altLang="en-US" sz="2000" baseline="-25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0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)=(q2, BZ</a:t>
            </a:r>
            <a:r>
              <a:rPr lang="en-US" altLang="en-US" sz="2000" baseline="-25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0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)</a:t>
            </a:r>
            <a:endParaRPr lang="en-US" altLang="en-US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6 </a:t>
            </a:r>
            <a:r>
              <a:rPr lang="en-US" altLang="en-US" sz="2000" dirty="0">
                <a:solidFill>
                  <a:srgbClr val="000000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d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(q</a:t>
            </a:r>
            <a:r>
              <a:rPr lang="en-US" altLang="en-US" sz="2000" baseline="-25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1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b, A)=(q1, e)</a:t>
            </a:r>
            <a:endParaRPr lang="en-US" altLang="en-US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7 </a:t>
            </a:r>
            <a:r>
              <a:rPr lang="en-US" altLang="en-US" sz="2000" dirty="0">
                <a:solidFill>
                  <a:srgbClr val="000000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d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(q</a:t>
            </a:r>
            <a:r>
              <a:rPr lang="en-US" altLang="en-US" sz="2000" baseline="-25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2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b, B)= (q2, BB)</a:t>
            </a:r>
            <a:endParaRPr lang="en-US" altLang="en-US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8 </a:t>
            </a:r>
            <a:r>
              <a:rPr lang="en-US" altLang="en-US" sz="2000" dirty="0">
                <a:solidFill>
                  <a:srgbClr val="000000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d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(q</a:t>
            </a:r>
            <a:r>
              <a:rPr lang="en-US" altLang="en-US" sz="2000" baseline="-25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3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e, Z</a:t>
            </a:r>
            <a:r>
              <a:rPr lang="en-US" altLang="en-US" sz="2000" baseline="-25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0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)=(q1,AZ</a:t>
            </a:r>
            <a:r>
              <a:rPr lang="en-US" altLang="en-US" sz="2000" baseline="-25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0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)</a:t>
            </a:r>
            <a:endParaRPr lang="en-US" altLang="en-US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9 </a:t>
            </a:r>
            <a:r>
              <a:rPr lang="en-US" altLang="en-US" sz="2000" dirty="0">
                <a:solidFill>
                  <a:srgbClr val="000000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d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(q</a:t>
            </a:r>
            <a:r>
              <a:rPr lang="en-US" altLang="en-US" sz="2000" baseline="-25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0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e, Z</a:t>
            </a:r>
            <a:r>
              <a:rPr lang="en-US" altLang="en-US" sz="2000" baseline="-25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0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)=(f, e)</a:t>
            </a:r>
            <a:endParaRPr lang="en-US" altLang="en-US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10 </a:t>
            </a:r>
            <a:r>
              <a:rPr lang="en-US" altLang="en-US" sz="2000" dirty="0">
                <a:solidFill>
                  <a:srgbClr val="000000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d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(q</a:t>
            </a:r>
            <a:r>
              <a:rPr lang="en-US" altLang="en-US" sz="2000" baseline="-25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1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e, Z</a:t>
            </a:r>
            <a:r>
              <a:rPr lang="en-US" altLang="en-US" sz="2000" baseline="-25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0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)=(q</a:t>
            </a:r>
            <a:r>
              <a:rPr lang="en-US" altLang="en-US" sz="2000" baseline="-25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0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Z</a:t>
            </a:r>
            <a:r>
              <a:rPr lang="en-US" altLang="en-US" sz="2000" baseline="-25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0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)</a:t>
            </a:r>
            <a:endParaRPr lang="en-US" altLang="en-US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11 </a:t>
            </a:r>
            <a:r>
              <a:rPr lang="en-US" altLang="en-US" sz="2000" dirty="0">
                <a:solidFill>
                  <a:srgbClr val="000000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d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(q</a:t>
            </a:r>
            <a:r>
              <a:rPr lang="en-US" altLang="en-US" sz="2000" baseline="-25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2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e, Z</a:t>
            </a:r>
            <a:r>
              <a:rPr lang="en-US" altLang="en-US" sz="2000" baseline="-25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0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)=(q</a:t>
            </a:r>
            <a:r>
              <a:rPr lang="en-US" altLang="en-US" sz="2000" baseline="-25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0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Z</a:t>
            </a:r>
            <a:r>
              <a:rPr lang="en-US" altLang="en-US" sz="2000" baseline="-25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0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2000" dirty="0">
                <a:solidFill>
                  <a:srgbClr val="000000"/>
                </a:solidFill>
              </a:rPr>
              <a:t>The rationale behind this string acceptance is not obvious. Keep searching for allowed actions that move toward string consumption and transition to final state 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557213" indent="-214313">
              <a:defRPr sz="1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857250" indent="-171450">
              <a:defRPr sz="18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200150" indent="-171450">
              <a:defRPr sz="18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1543050" indent="-171450">
              <a:defRPr sz="18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fld id="{D0286C5E-2ADC-4CEA-94CE-D3107CE5448A}" type="slidenum">
              <a:rPr lang="en-US" altLang="en-US" sz="1050">
                <a:latin typeface="Times New Roman" panose="02020603050405020304" pitchFamily="18" charset="0"/>
              </a:rPr>
              <a:pPr>
                <a:defRPr/>
              </a:pPr>
              <a:t>15</a:t>
            </a:fld>
            <a:endParaRPr lang="en-US" altLang="en-US" sz="1050">
              <a:latin typeface="Times New Roman" panose="02020603050405020304" pitchFamily="18" charset="0"/>
            </a:endParaRPr>
          </a:p>
        </p:txBody>
      </p:sp>
      <p:sp>
        <p:nvSpPr>
          <p:cNvPr id="22531" name="TextBox 5"/>
          <p:cNvSpPr txBox="1">
            <a:spLocks noChangeArrowheads="1"/>
          </p:cNvSpPr>
          <p:nvPr/>
        </p:nvSpPr>
        <p:spPr bwMode="auto">
          <a:xfrm>
            <a:off x="2209800" y="1485900"/>
            <a:ext cx="76962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/>
              <a:t>CptS 317 Fall 2025 Assignment 15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 dirty="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/>
              <a:t>Exercise 6.3.2 text p 251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 dirty="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/>
              <a:t>For CFG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/>
              <a:t>	S-&gt;</a:t>
            </a:r>
            <a:r>
              <a:rPr lang="en-US" altLang="en-US" sz="2400" dirty="0" err="1"/>
              <a:t>aAA</a:t>
            </a:r>
            <a:endParaRPr lang="en-US" altLang="en-US" sz="2400" dirty="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/>
              <a:t>	A-&gt;</a:t>
            </a:r>
            <a:r>
              <a:rPr lang="en-US" altLang="en-US" sz="2400" dirty="0" err="1"/>
              <a:t>aS|bS|a</a:t>
            </a:r>
            <a:endParaRPr lang="en-US" altLang="en-US" sz="2400" dirty="0"/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 dirty="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/>
              <a:t>Find the equivalent PDA that accepts the same language by empty stack.</a:t>
            </a:r>
          </a:p>
        </p:txBody>
      </p:sp>
    </p:spTree>
    <p:extLst>
      <p:ext uri="{BB962C8B-B14F-4D97-AF65-F5344CB8AC3E}">
        <p14:creationId xmlns:p14="http://schemas.microsoft.com/office/powerpoint/2010/main" val="1373981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73382" y="450492"/>
            <a:ext cx="8916776" cy="59017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>
              <a:lnSpc>
                <a:spcPct val="115000"/>
              </a:lnSpc>
            </a:pP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CptS 317 Fall 2025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Assignment 2: </a:t>
            </a:r>
          </a:p>
          <a:p>
            <a:pPr eaLnBrk="0" fontAlgn="base" hangingPunct="0">
              <a:lnSpc>
                <a:spcPct val="115000"/>
              </a:lnSpc>
            </a:pP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Exercise 2.2.10: 	DFA=		0	1	</a:t>
            </a:r>
            <a:endParaRPr lang="en-US" sz="11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lnSpc>
                <a:spcPct val="115000"/>
              </a:lnSpc>
            </a:pP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Text p54			-&gt;A	A	B  		  		  	 		 *B	B	A</a:t>
            </a:r>
            <a:endParaRPr lang="en-US" sz="11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lnSpc>
                <a:spcPct val="115000"/>
              </a:lnSpc>
            </a:pPr>
            <a:r>
              <a:rPr lang="en-US" sz="1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11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lnSpc>
                <a:spcPct val="115000"/>
              </a:lnSpc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Prove by induction on length of string that</a:t>
            </a:r>
          </a:p>
          <a:p>
            <a:pPr marL="457200" indent="-457200" eaLnBrk="0" fontAlgn="base" hangingPunct="0">
              <a:lnSpc>
                <a:spcPct val="115000"/>
              </a:lnSpc>
              <a:buAutoNum type="alphaLcParenR"/>
            </a:pPr>
            <a:r>
              <a:rPr lang="en-US" sz="24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if w contains an even number of 1’s then </a:t>
            </a:r>
            <a:r>
              <a:rPr lang="en-US" sz="2400" u="sng" dirty="0">
                <a:solidFill>
                  <a:srgbClr val="000000"/>
                </a:solidFill>
                <a:latin typeface="Symbol" panose="05050102010706020507" pitchFamily="18" charset="2"/>
                <a:ea typeface="Times New Roman" panose="02020603050405020304" pitchFamily="18" charset="0"/>
                <a:cs typeface="Arial" panose="020B0604020202020204" pitchFamily="34" charset="0"/>
              </a:rPr>
              <a:t>d</a:t>
            </a:r>
            <a:r>
              <a:rPr lang="en-US" sz="24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en-US" sz="2400" dirty="0" err="1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A,w</a:t>
            </a:r>
            <a:r>
              <a:rPr lang="en-US" sz="24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)=A </a:t>
            </a:r>
          </a:p>
          <a:p>
            <a:pPr marL="457200" indent="-457200" eaLnBrk="0" fontAlgn="base" hangingPunct="0">
              <a:lnSpc>
                <a:spcPct val="115000"/>
              </a:lnSpc>
              <a:buAutoNum type="alphaLcParenR"/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if w contains an odd number of 1’s then </a:t>
            </a:r>
            <a:r>
              <a:rPr lang="en-US" sz="2400" u="sng" dirty="0">
                <a:solidFill>
                  <a:srgbClr val="000000"/>
                </a:solidFill>
                <a:latin typeface="Symbol" panose="05050102010706020507" pitchFamily="18" charset="2"/>
                <a:ea typeface="Times New Roman" panose="02020603050405020304" pitchFamily="18" charset="0"/>
                <a:cs typeface="Arial" panose="020B0604020202020204" pitchFamily="34" charset="0"/>
              </a:rPr>
              <a:t>d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A,w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)=B</a:t>
            </a:r>
          </a:p>
          <a:p>
            <a:pPr eaLnBrk="0" fontAlgn="base" hangingPunct="0">
              <a:lnSpc>
                <a:spcPct val="115000"/>
              </a:lnSpc>
            </a:pPr>
            <a:endParaRPr lang="en-US" sz="24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defRPr/>
            </a:pP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Your proof must include the following:</a:t>
            </a:r>
            <a:endParaRPr lang="en-US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defRPr/>
            </a:pP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(1) base case</a:t>
            </a:r>
            <a:endParaRPr lang="en-US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defRPr/>
            </a:pP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(2) setup</a:t>
            </a:r>
            <a:endParaRPr lang="en-US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defRPr/>
            </a:pP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(3) inductive hypothesis</a:t>
            </a:r>
            <a:endParaRPr lang="en-US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defRPr/>
            </a:pP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(4) application of inductive hypothesis</a:t>
            </a:r>
          </a:p>
          <a:p>
            <a:pPr>
              <a:lnSpc>
                <a:spcPct val="115000"/>
              </a:lnSpc>
              <a:defRPr/>
            </a:pP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begin each case by stating the given information of that case, 	 	the resulting parity of x, and the equation </a:t>
            </a:r>
            <a:r>
              <a:rPr lang="en-US" sz="2000" u="sng" dirty="0">
                <a:solidFill>
                  <a:srgbClr val="000000"/>
                </a:solidFill>
                <a:latin typeface="Symbol" panose="05050102010706020507" pitchFamily="18" charset="2"/>
                <a:ea typeface="Times New Roman" panose="02020603050405020304" pitchFamily="18" charset="0"/>
                <a:cs typeface="Arial" panose="020B0604020202020204" pitchFamily="34" charset="0"/>
              </a:rPr>
              <a:t>d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A,w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= …</a:t>
            </a:r>
            <a:endParaRPr lang="en-US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0596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3">
            <a:extLst>
              <a:ext uri="{FF2B5EF4-FFF2-40B4-BE49-F238E27FC236}">
                <a16:creationId xmlns:a16="http://schemas.microsoft.com/office/drawing/2014/main" id="{3D37D8F7-3EF8-4ECD-9674-347664DCE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557213" indent="-214313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857250" indent="-17145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200150" indent="-1714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543050" indent="-17145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0002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4574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9146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3718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AD09E3D-ADBB-47C6-8B3E-4312AD41207F}" type="slidenum">
              <a:rPr lang="en-US" altLang="en-US" sz="1000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en-US" sz="10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987" name="Rectangle 4">
            <a:extLst>
              <a:ext uri="{FF2B5EF4-FFF2-40B4-BE49-F238E27FC236}">
                <a16:creationId xmlns:a16="http://schemas.microsoft.com/office/drawing/2014/main" id="{8E64E4E2-1423-4C8B-921A-EB76BCF35E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7532" y="3217029"/>
            <a:ext cx="9246268" cy="3139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cs typeface="Times New Roman" panose="02020603050405020304" pitchFamily="18" charset="0"/>
              </a:rPr>
              <a:t>CptS 317 Fall 2025</a:t>
            </a:r>
            <a:r>
              <a:rPr lang="en-US" altLang="en-US" sz="1800" dirty="0">
                <a:solidFill>
                  <a:srgbClr val="000000"/>
                </a:solidFill>
              </a:rPr>
              <a:t> </a:t>
            </a:r>
            <a:r>
              <a:rPr lang="en-US" altLang="en-U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Assignment 3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Construct the transition table of the NFA graphed above.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 acceptance of string 100 by NFA using the method of all prefixes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Font typeface="Monotype Sort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Derive the transition table of the equivalent DFA by lazy subset construction.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Show all required algebra used in the derivation.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Rename the subsets of Q</a:t>
            </a:r>
            <a:r>
              <a:rPr lang="en-US" altLang="en-US" sz="2000" baseline="-25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that are the states the DFA.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 acceptance of string 100 by DFA using the definition of delta-hat for DFAs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1988" name="Group 26">
            <a:extLst>
              <a:ext uri="{FF2B5EF4-FFF2-40B4-BE49-F238E27FC236}">
                <a16:creationId xmlns:a16="http://schemas.microsoft.com/office/drawing/2014/main" id="{EE23464A-2BB0-4939-8CA0-B6C5CCABABB7}"/>
              </a:ext>
            </a:extLst>
          </p:cNvPr>
          <p:cNvGrpSpPr>
            <a:grpSpLocks/>
          </p:cNvGrpSpPr>
          <p:nvPr/>
        </p:nvGrpSpPr>
        <p:grpSpPr bwMode="auto">
          <a:xfrm>
            <a:off x="4029869" y="774978"/>
            <a:ext cx="4132262" cy="1936977"/>
            <a:chOff x="1123589" y="2493860"/>
            <a:chExt cx="4883511" cy="1627951"/>
          </a:xfrm>
        </p:grpSpPr>
        <p:sp>
          <p:nvSpPr>
            <p:cNvPr id="41989" name="Text Box 9">
              <a:extLst>
                <a:ext uri="{FF2B5EF4-FFF2-40B4-BE49-F238E27FC236}">
                  <a16:creationId xmlns:a16="http://schemas.microsoft.com/office/drawing/2014/main" id="{FFDD1069-80C5-4CDE-8C97-BB41ADBC77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23589" y="3733800"/>
              <a:ext cx="985484" cy="3880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>
                  <a:solidFill>
                    <a:srgbClr val="000000"/>
                  </a:solidFill>
                </a:rPr>
                <a:t>Start</a:t>
              </a:r>
            </a:p>
          </p:txBody>
        </p:sp>
        <p:sp>
          <p:nvSpPr>
            <p:cNvPr id="41990" name="Text Box 12">
              <a:extLst>
                <a:ext uri="{FF2B5EF4-FFF2-40B4-BE49-F238E27FC236}">
                  <a16:creationId xmlns:a16="http://schemas.microsoft.com/office/drawing/2014/main" id="{3B0F0841-3E05-4B5C-906E-677DAD7C49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67012" y="2493860"/>
              <a:ext cx="304006" cy="3880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41991" name="Text Box 13">
              <a:extLst>
                <a:ext uri="{FF2B5EF4-FFF2-40B4-BE49-F238E27FC236}">
                  <a16:creationId xmlns:a16="http://schemas.microsoft.com/office/drawing/2014/main" id="{6020728D-3A1B-4BD4-BC5C-000F0658BB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97109" y="3179660"/>
              <a:ext cx="417154" cy="3880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 dirty="0">
                  <a:solidFill>
                    <a:srgbClr val="000000"/>
                  </a:solidFill>
                </a:rPr>
                <a:t>0</a:t>
              </a:r>
            </a:p>
          </p:txBody>
        </p:sp>
        <p:cxnSp>
          <p:nvCxnSpPr>
            <p:cNvPr id="41992" name="AutoShape 15">
              <a:extLst>
                <a:ext uri="{FF2B5EF4-FFF2-40B4-BE49-F238E27FC236}">
                  <a16:creationId xmlns:a16="http://schemas.microsoft.com/office/drawing/2014/main" id="{893D0C7F-7DB2-455B-8DD3-5242EFD51F3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-5400000" flipH="1" flipV="1">
              <a:off x="2271713" y="3138488"/>
              <a:ext cx="1588" cy="431800"/>
            </a:xfrm>
            <a:prstGeom prst="curvedConnector3">
              <a:avLst>
                <a:gd name="adj1" fmla="val -42700005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pSp>
          <p:nvGrpSpPr>
            <p:cNvPr id="41993" name="Group 30">
              <a:extLst>
                <a:ext uri="{FF2B5EF4-FFF2-40B4-BE49-F238E27FC236}">
                  <a16:creationId xmlns:a16="http://schemas.microsoft.com/office/drawing/2014/main" id="{1146EC6C-CCAD-4379-AA34-9DB9536F35D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11325" y="2514600"/>
              <a:ext cx="4295775" cy="1371600"/>
              <a:chOff x="1092" y="1584"/>
              <a:chExt cx="2706" cy="864"/>
            </a:xfrm>
          </p:grpSpPr>
          <p:sp>
            <p:nvSpPr>
              <p:cNvPr id="41994" name="Oval 3">
                <a:extLst>
                  <a:ext uri="{FF2B5EF4-FFF2-40B4-BE49-F238E27FC236}">
                    <a16:creationId xmlns:a16="http://schemas.microsoft.com/office/drawing/2014/main" id="{B76967F5-9D0F-4006-A588-040D0FEFF0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10" y="2112"/>
                <a:ext cx="288" cy="288"/>
              </a:xfrm>
              <a:prstGeom prst="ellipse">
                <a:avLst/>
              </a:prstGeom>
              <a:solidFill>
                <a:schemeClr val="accent1">
                  <a:alpha val="50195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A</a:t>
                </a:r>
              </a:p>
            </p:txBody>
          </p:sp>
          <p:sp>
            <p:nvSpPr>
              <p:cNvPr id="41995" name="Oval 4">
                <a:extLst>
                  <a:ext uri="{FF2B5EF4-FFF2-40B4-BE49-F238E27FC236}">
                    <a16:creationId xmlns:a16="http://schemas.microsoft.com/office/drawing/2014/main" id="{2B067887-CE3D-4C7C-94AC-543FD4E2E9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62" y="2112"/>
                <a:ext cx="288" cy="288"/>
              </a:xfrm>
              <a:prstGeom prst="ellipse">
                <a:avLst/>
              </a:prstGeom>
              <a:solidFill>
                <a:schemeClr val="accent1">
                  <a:alpha val="50195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C</a:t>
                </a:r>
              </a:p>
            </p:txBody>
          </p:sp>
          <p:sp>
            <p:nvSpPr>
              <p:cNvPr id="41996" name="Oval 5">
                <a:extLst>
                  <a:ext uri="{FF2B5EF4-FFF2-40B4-BE49-F238E27FC236}">
                    <a16:creationId xmlns:a16="http://schemas.microsoft.com/office/drawing/2014/main" id="{6B4AC7F3-6503-4644-9E56-798DE5BC4E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6" y="2112"/>
                <a:ext cx="288" cy="288"/>
              </a:xfrm>
              <a:prstGeom prst="ellipse">
                <a:avLst/>
              </a:prstGeom>
              <a:solidFill>
                <a:schemeClr val="accent1">
                  <a:alpha val="50195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2400">
                    <a:solidFill>
                      <a:srgbClr val="000000"/>
                    </a:solidFill>
                  </a:rPr>
                  <a:t>B</a:t>
                </a:r>
              </a:p>
            </p:txBody>
          </p:sp>
          <p:sp>
            <p:nvSpPr>
              <p:cNvPr id="41997" name="Oval 7">
                <a:extLst>
                  <a:ext uri="{FF2B5EF4-FFF2-40B4-BE49-F238E27FC236}">
                    <a16:creationId xmlns:a16="http://schemas.microsoft.com/office/drawing/2014/main" id="{0722A50B-2071-4E72-A013-F2FCEA32E0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14" y="2064"/>
                <a:ext cx="384" cy="384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1998" name="Line 8">
                <a:extLst>
                  <a:ext uri="{FF2B5EF4-FFF2-40B4-BE49-F238E27FC236}">
                    <a16:creationId xmlns:a16="http://schemas.microsoft.com/office/drawing/2014/main" id="{AFBA469A-2C20-4C83-8AB8-E7CC52F013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092" y="2352"/>
                <a:ext cx="218" cy="6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999" name="Line 10">
                <a:extLst>
                  <a:ext uri="{FF2B5EF4-FFF2-40B4-BE49-F238E27FC236}">
                    <a16:creationId xmlns:a16="http://schemas.microsoft.com/office/drawing/2014/main" id="{EC6BA983-DC91-4B8E-8A59-720BE859B50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38" y="2256"/>
                <a:ext cx="7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00" name="Line 11">
                <a:extLst>
                  <a:ext uri="{FF2B5EF4-FFF2-40B4-BE49-F238E27FC236}">
                    <a16:creationId xmlns:a16="http://schemas.microsoft.com/office/drawing/2014/main" id="{0A452BA4-2C69-4486-9640-F2967712D1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02" y="2256"/>
                <a:ext cx="7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01" name="Text Box 14">
                <a:extLst>
                  <a:ext uri="{FF2B5EF4-FFF2-40B4-BE49-F238E27FC236}">
                    <a16:creationId xmlns:a16="http://schemas.microsoft.com/office/drawing/2014/main" id="{2B557EB4-0925-43A5-B4F0-27EE05F77CC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77" y="2013"/>
                <a:ext cx="263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2400" dirty="0">
                    <a:solidFill>
                      <a:srgbClr val="000000"/>
                    </a:solidFill>
                  </a:rPr>
                  <a:t>0</a:t>
                </a:r>
              </a:p>
            </p:txBody>
          </p:sp>
          <p:sp>
            <p:nvSpPr>
              <p:cNvPr id="42002" name="Text Box 16">
                <a:extLst>
                  <a:ext uri="{FF2B5EF4-FFF2-40B4-BE49-F238E27FC236}">
                    <a16:creationId xmlns:a16="http://schemas.microsoft.com/office/drawing/2014/main" id="{A7016550-64C8-4E60-86CF-15B31DD9E22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36" y="1584"/>
                <a:ext cx="263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2400" dirty="0">
                    <a:solidFill>
                      <a:srgbClr val="000000"/>
                    </a:solidFill>
                  </a:rPr>
                  <a:t>0</a:t>
                </a:r>
              </a:p>
            </p:txBody>
          </p:sp>
        </p:grp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3">
            <a:extLst>
              <a:ext uri="{FF2B5EF4-FFF2-40B4-BE49-F238E27FC236}">
                <a16:creationId xmlns:a16="http://schemas.microsoft.com/office/drawing/2014/main" id="{4796524B-4170-47C1-ABD8-70B537F34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557213" indent="-214313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857250" indent="-17145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200150" indent="-1714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543050" indent="-17145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0002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4574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9146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3718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fld id="{84A57A75-EFB9-4DFE-B300-3826388FC6B0}" type="slidenum">
              <a:rPr lang="en-US" altLang="en-US" sz="1000">
                <a:solidFill>
                  <a:srgbClr val="000000"/>
                </a:solidFill>
                <a:latin typeface="Times New Roman" panose="020206030504050203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</a:pPr>
              <a:t>4</a:t>
            </a:fld>
            <a:endParaRPr lang="en-US" altLang="en-US" sz="10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B08B546-D932-4A3C-9412-F1C02DEF17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269889"/>
              </p:ext>
            </p:extLst>
          </p:nvPr>
        </p:nvGraphicFramePr>
        <p:xfrm>
          <a:off x="2679700" y="3929548"/>
          <a:ext cx="6057900" cy="10064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658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58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658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658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944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2874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e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a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b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c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74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-&gt;p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nil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p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q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r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49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q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p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q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r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nil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49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*r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p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r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nil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p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5875" name="Rectangle 1">
            <a:extLst>
              <a:ext uri="{FF2B5EF4-FFF2-40B4-BE49-F238E27FC236}">
                <a16:creationId xmlns:a16="http://schemas.microsoft.com/office/drawing/2014/main" id="{485B3C48-693B-4AC4-B4CA-46C24A7373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1730818"/>
            <a:ext cx="8529836" cy="1892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1800" dirty="0">
                <a:solidFill>
                  <a:srgbClr val="000000"/>
                </a:solidFill>
                <a:cs typeface="Times New Roman" panose="02020603050405020304" pitchFamily="18" charset="0"/>
              </a:rPr>
              <a:t>CptS 317 Fall 2025</a:t>
            </a:r>
            <a:r>
              <a:rPr lang="en-US" altLang="en-US" sz="1800" dirty="0">
                <a:solidFill>
                  <a:srgbClr val="000000"/>
                </a:solidFill>
              </a:rPr>
              <a:t> </a:t>
            </a:r>
            <a:r>
              <a:rPr lang="en-US" altLang="en-US" sz="1800" dirty="0">
                <a:solidFill>
                  <a:srgbClr val="000000"/>
                </a:solidFill>
                <a:cs typeface="Times New Roman" panose="02020603050405020304" pitchFamily="18" charset="0"/>
              </a:rPr>
              <a:t>Assignment 4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en-US" altLang="en-US" sz="1500" dirty="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1800" dirty="0">
                <a:solidFill>
                  <a:srgbClr val="000000"/>
                </a:solidFill>
                <a:cs typeface="Times New Roman" panose="02020603050405020304" pitchFamily="18" charset="0"/>
              </a:rPr>
              <a:t>For the </a:t>
            </a:r>
            <a:r>
              <a:rPr lang="en-US" altLang="en-US" sz="1800" dirty="0">
                <a:solidFill>
                  <a:srgbClr val="000000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e</a:t>
            </a:r>
            <a:r>
              <a:rPr lang="en-US" altLang="en-US" sz="1800" dirty="0">
                <a:solidFill>
                  <a:srgbClr val="000000"/>
                </a:solidFill>
                <a:cs typeface="Times New Roman" panose="02020603050405020304" pitchFamily="18" charset="0"/>
              </a:rPr>
              <a:t>-NFA defined by the transition table below</a:t>
            </a:r>
            <a:endParaRPr lang="en-US" altLang="en-US" sz="1800" dirty="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1800" dirty="0">
                <a:solidFill>
                  <a:srgbClr val="000000"/>
                </a:solidFill>
                <a:cs typeface="Times New Roman" panose="02020603050405020304" pitchFamily="18" charset="0"/>
              </a:rPr>
              <a:t>1.Find the ECLOSE of each state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1800" dirty="0">
                <a:solidFill>
                  <a:srgbClr val="000000"/>
                </a:solidFill>
                <a:cs typeface="Times New Roman" panose="02020603050405020304" pitchFamily="18" charset="0"/>
              </a:rPr>
              <a:t>2.Test the acceptance of string </a:t>
            </a:r>
            <a:r>
              <a:rPr lang="en-US" altLang="en-US" sz="18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bab</a:t>
            </a:r>
            <a:r>
              <a:rPr lang="en-US" altLang="en-US" sz="1800" dirty="0">
                <a:solidFill>
                  <a:srgbClr val="000000"/>
                </a:solidFill>
                <a:cs typeface="Times New Roman" panose="02020603050405020304" pitchFamily="18" charset="0"/>
              </a:rPr>
              <a:t> by the e-NFA using the method of all prefixes.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1800" dirty="0">
                <a:solidFill>
                  <a:srgbClr val="000000"/>
                </a:solidFill>
                <a:cs typeface="Times New Roman" panose="02020603050405020304" pitchFamily="18" charset="0"/>
              </a:rPr>
              <a:t>3.Derive the transition table of the equivalent NFA (</a:t>
            </a:r>
            <a:r>
              <a:rPr lang="en-US" altLang="en-US" sz="1800" dirty="0">
                <a:solidFill>
                  <a:srgbClr val="FF0000"/>
                </a:solidFill>
                <a:cs typeface="Times New Roman" panose="02020603050405020304" pitchFamily="18" charset="0"/>
              </a:rPr>
              <a:t>show your algebra</a:t>
            </a:r>
            <a:r>
              <a:rPr lang="en-US" altLang="en-US" sz="1800" dirty="0">
                <a:solidFill>
                  <a:srgbClr val="000000"/>
                </a:solidFill>
                <a:cs typeface="Times New Roman" panose="02020603050405020304" pitchFamily="18" charset="0"/>
              </a:rPr>
              <a:t>).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1800" dirty="0">
                <a:solidFill>
                  <a:srgbClr val="000000"/>
                </a:solidFill>
                <a:cs typeface="Times New Roman" panose="02020603050405020304" pitchFamily="18" charset="0"/>
              </a:rPr>
              <a:t>4.Test the acceptance of string </a:t>
            </a:r>
            <a:r>
              <a:rPr lang="en-US" altLang="en-US" sz="18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bab</a:t>
            </a:r>
            <a:r>
              <a:rPr lang="en-US" altLang="en-US" sz="1800" dirty="0">
                <a:solidFill>
                  <a:srgbClr val="000000"/>
                </a:solidFill>
                <a:cs typeface="Times New Roman" panose="02020603050405020304" pitchFamily="18" charset="0"/>
              </a:rPr>
              <a:t> by </a:t>
            </a:r>
            <a:r>
              <a:rPr lang="en-US" altLang="en-US" sz="18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NFA</a:t>
            </a:r>
            <a:r>
              <a:rPr lang="en-US" altLang="en-US" sz="1800" baseline="-25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eq</a:t>
            </a:r>
            <a:r>
              <a:rPr lang="en-US" altLang="en-US" sz="1800" dirty="0">
                <a:solidFill>
                  <a:srgbClr val="000000"/>
                </a:solidFill>
                <a:cs typeface="Times New Roman" panose="02020603050405020304" pitchFamily="18" charset="0"/>
              </a:rPr>
              <a:t> using the method of all prefixes.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lide Number Placeholder 3">
            <a:extLst>
              <a:ext uri="{FF2B5EF4-FFF2-40B4-BE49-F238E27FC236}">
                <a16:creationId xmlns:a16="http://schemas.microsoft.com/office/drawing/2014/main" id="{37BF2A85-60A9-41DA-9286-C8E25C9E6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fld id="{91376A32-695A-4C97-B40F-902B85E2EC08}" type="slidenum">
              <a:rPr lang="en-US" altLang="en-US" sz="1400">
                <a:solidFill>
                  <a:srgbClr val="000000"/>
                </a:solidFill>
                <a:latin typeface="Times New Roman" panose="020206030504050203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None/>
              </a:pPr>
              <a:t>5</a:t>
            </a:fld>
            <a:endParaRPr lang="en-US" altLang="en-US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95E243A-4559-4EFB-8B26-60FAAF9A4554}"/>
              </a:ext>
            </a:extLst>
          </p:cNvPr>
          <p:cNvGraphicFramePr>
            <a:graphicFrameLocks noGrp="1"/>
          </p:cNvGraphicFramePr>
          <p:nvPr/>
        </p:nvGraphicFramePr>
        <p:xfrm>
          <a:off x="2057400" y="4121757"/>
          <a:ext cx="8077200" cy="13414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54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59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487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e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a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b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c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7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-&gt;p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nil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p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q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r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84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q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p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q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r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nil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84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*r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p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r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nil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p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Rectangle 1">
            <a:extLst>
              <a:ext uri="{FF2B5EF4-FFF2-40B4-BE49-F238E27FC236}">
                <a16:creationId xmlns:a16="http://schemas.microsoft.com/office/drawing/2014/main" id="{60922CE2-E3CC-486A-9233-853ADE6FCC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7902" y="1489748"/>
            <a:ext cx="8456195" cy="249299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tIns="0" bIns="0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dirty="0">
                <a:solidFill>
                  <a:srgbClr val="000000"/>
                </a:solidFill>
                <a:latin typeface="Tahoma"/>
                <a:ea typeface="Times New Roman" pitchFamily="18" charset="0"/>
              </a:rPr>
              <a:t>CptS 317 Fall 2025</a:t>
            </a:r>
            <a:r>
              <a:rPr lang="en-US" altLang="en-US" dirty="0">
                <a:solidFill>
                  <a:srgbClr val="000000"/>
                </a:solidFill>
                <a:latin typeface="Tahoma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Tahoma"/>
                <a:ea typeface="Times New Roman" pitchFamily="18" charset="0"/>
              </a:rPr>
              <a:t>Assignment 5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 dirty="0">
              <a:solidFill>
                <a:srgbClr val="000000"/>
              </a:solidFill>
              <a:latin typeface="Tahoma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dirty="0">
                <a:solidFill>
                  <a:srgbClr val="000000"/>
                </a:solidFill>
                <a:latin typeface="Tahoma"/>
                <a:ea typeface="Times New Roman" pitchFamily="18" charset="0"/>
              </a:rPr>
              <a:t>For the e-NFA defined by the transition table below</a:t>
            </a:r>
            <a:endParaRPr lang="en-US" altLang="en-US" dirty="0">
              <a:solidFill>
                <a:srgbClr val="000000"/>
              </a:solidFill>
              <a:latin typeface="Tahoma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  <a:defRPr/>
            </a:pPr>
            <a:r>
              <a:rPr lang="en-US" altLang="en-US" dirty="0">
                <a:solidFill>
                  <a:srgbClr val="000000"/>
                </a:solidFill>
                <a:latin typeface="Tahoma"/>
                <a:ea typeface="Times New Roman" pitchFamily="18" charset="0"/>
              </a:rPr>
              <a:t>Find the ECLOSE of each state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  <a:defRPr/>
            </a:pPr>
            <a:r>
              <a:rPr lang="en-US" altLang="en-US" dirty="0">
                <a:solidFill>
                  <a:srgbClr val="000000"/>
                </a:solidFill>
                <a:latin typeface="Tahoma" panose="020B0604030504040204" pitchFamily="34" charset="0"/>
                <a:ea typeface="Times New Roman" pitchFamily="18" charset="0"/>
              </a:rPr>
              <a:t>Build the equivalent DFA’s transition table. (</a:t>
            </a:r>
            <a:r>
              <a:rPr lang="en-US" altLang="en-US" dirty="0">
                <a:solidFill>
                  <a:srgbClr val="FF0000"/>
                </a:solidFill>
                <a:latin typeface="Tahoma" panose="020B0604030504040204" pitchFamily="34" charset="0"/>
                <a:ea typeface="Times New Roman" pitchFamily="18" charset="0"/>
              </a:rPr>
              <a:t>show all algebra</a:t>
            </a:r>
            <a:r>
              <a:rPr lang="en-US" altLang="en-US" dirty="0">
                <a:solidFill>
                  <a:srgbClr val="000000"/>
                </a:solidFill>
                <a:latin typeface="Tahoma" panose="020B0604030504040204" pitchFamily="34" charset="0"/>
                <a:ea typeface="Times New Roman" pitchFamily="18" charset="0"/>
              </a:rPr>
              <a:t>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  <a:defRPr/>
            </a:pPr>
            <a:r>
              <a:rPr lang="en-US" altLang="en-US" dirty="0">
                <a:solidFill>
                  <a:srgbClr val="000000"/>
                </a:solidFill>
                <a:latin typeface="Tahoma" panose="020B0604030504040204" pitchFamily="34" charset="0"/>
                <a:ea typeface="Times New Roman" pitchFamily="18" charset="0"/>
              </a:rPr>
              <a:t>Rename the states of the equivalent DFA</a:t>
            </a:r>
            <a:endParaRPr lang="en-US" altLang="en-US" dirty="0">
              <a:solidFill>
                <a:srgbClr val="000000"/>
              </a:solidFill>
              <a:latin typeface="Tahoma"/>
              <a:ea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  <a:defRPr/>
            </a:pPr>
            <a:r>
              <a:rPr lang="en-US" altLang="en-US" dirty="0">
                <a:solidFill>
                  <a:srgbClr val="000000"/>
                </a:solidFill>
                <a:latin typeface="Tahoma"/>
              </a:rPr>
              <a:t>Use the definition of delta-hat to test acceptance of </a:t>
            </a:r>
            <a:r>
              <a:rPr lang="en-US" altLang="en-US" dirty="0" err="1">
                <a:solidFill>
                  <a:srgbClr val="000000"/>
                </a:solidFill>
                <a:latin typeface="Tahoma"/>
              </a:rPr>
              <a:t>bab</a:t>
            </a:r>
            <a:r>
              <a:rPr lang="en-US" altLang="en-US" dirty="0">
                <a:solidFill>
                  <a:srgbClr val="000000"/>
                </a:solidFill>
                <a:latin typeface="Tahoma"/>
              </a:rPr>
              <a:t> on the equivalent DFA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  <a:defRPr/>
            </a:pPr>
            <a:endParaRPr lang="en-US" altLang="en-US" dirty="0">
              <a:solidFill>
                <a:srgbClr val="000000"/>
              </a:solidFill>
              <a:latin typeface="Tahoma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  <a:defRPr/>
            </a:pPr>
            <a:endParaRPr lang="en-US" altLang="en-US" dirty="0">
              <a:solidFill>
                <a:srgbClr val="000000"/>
              </a:solidFill>
              <a:latin typeface="Tahom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D583EE7-02CA-439B-A117-59FC6074311A}" type="slidenum">
              <a:rPr lang="en-US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62467" name="Rectangle 1"/>
          <p:cNvSpPr>
            <a:spLocks noChangeArrowheads="1"/>
          </p:cNvSpPr>
          <p:nvPr/>
        </p:nvSpPr>
        <p:spPr bwMode="auto">
          <a:xfrm>
            <a:off x="829767" y="708827"/>
            <a:ext cx="468830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/>
              <a:t>CptS 317 Fall 2025 Assignment 6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174DC516-576D-4032-B95B-4D37197412AB}"/>
              </a:ext>
            </a:extLst>
          </p:cNvPr>
          <p:cNvGrpSpPr/>
          <p:nvPr/>
        </p:nvGrpSpPr>
        <p:grpSpPr>
          <a:xfrm>
            <a:off x="6673930" y="87725"/>
            <a:ext cx="3007648" cy="1242204"/>
            <a:chOff x="6460957" y="700064"/>
            <a:chExt cx="3007648" cy="1242204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479A11CE-84A4-4CEC-AD40-9F4364E593A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460957" y="700064"/>
              <a:ext cx="3007648" cy="1219200"/>
              <a:chOff x="2708279" y="3262318"/>
              <a:chExt cx="1582740" cy="420688"/>
            </a:xfrm>
          </p:grpSpPr>
          <p:sp>
            <p:nvSpPr>
              <p:cNvPr id="5" name="Text Box 12">
                <a:extLst>
                  <a:ext uri="{FF2B5EF4-FFF2-40B4-BE49-F238E27FC236}">
                    <a16:creationId xmlns:a16="http://schemas.microsoft.com/office/drawing/2014/main" id="{6AB59CB0-B8FD-4AC2-A71D-5263316D898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69624" y="3322409"/>
                <a:ext cx="156205" cy="11681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u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00CC"/>
                  </a:buClr>
                  <a:buFont typeface="Monotype Sorts" pitchFamily="2" charset="2"/>
                  <a:buChar char="w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00CC"/>
                  </a:buClr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 panose="020B0604030504040204" pitchFamily="34" charset="0"/>
                  </a:rPr>
                  <a:t>0</a:t>
                </a:r>
              </a:p>
            </p:txBody>
          </p:sp>
          <p:cxnSp>
            <p:nvCxnSpPr>
              <p:cNvPr id="6" name="AutoShape 15">
                <a:extLst>
                  <a:ext uri="{FF2B5EF4-FFF2-40B4-BE49-F238E27FC236}">
                    <a16:creationId xmlns:a16="http://schemas.microsoft.com/office/drawing/2014/main" id="{0E3C562C-820A-4ED9-AA40-CD6718DD9A38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-5400000" flipH="1" flipV="1">
                <a:off x="3059745" y="3331303"/>
                <a:ext cx="56624" cy="188529"/>
              </a:xfrm>
              <a:prstGeom prst="curvedConnector4">
                <a:avLst>
                  <a:gd name="adj1" fmla="val -186546"/>
                  <a:gd name="adj2" fmla="val 91472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grpSp>
            <p:nvGrpSpPr>
              <p:cNvPr id="7" name="Group 6">
                <a:extLst>
                  <a:ext uri="{FF2B5EF4-FFF2-40B4-BE49-F238E27FC236}">
                    <a16:creationId xmlns:a16="http://schemas.microsoft.com/office/drawing/2014/main" id="{49057D51-B2E8-4026-98B7-5D3466974B2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708279" y="3262318"/>
                <a:ext cx="1582740" cy="420688"/>
                <a:chOff x="1720" y="2055"/>
                <a:chExt cx="997" cy="265"/>
              </a:xfrm>
            </p:grpSpPr>
            <p:sp>
              <p:nvSpPr>
                <p:cNvPr id="9" name="Oval 8">
                  <a:extLst>
                    <a:ext uri="{FF2B5EF4-FFF2-40B4-BE49-F238E27FC236}">
                      <a16:creationId xmlns:a16="http://schemas.microsoft.com/office/drawing/2014/main" id="{FFF44532-FA5C-4802-A3E7-BFC4085AEC4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83" y="2158"/>
                  <a:ext cx="197" cy="122"/>
                </a:xfrm>
                <a:prstGeom prst="ellipse">
                  <a:avLst/>
                </a:prstGeom>
                <a:solidFill>
                  <a:srgbClr val="00CC99">
                    <a:alpha val="50195"/>
                  </a:srgbClr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rgbClr val="CC00CC"/>
                    </a:buClr>
                    <a:buFont typeface="Monotype Sorts" pitchFamily="2" charset="2"/>
                    <a:buChar char="u"/>
                    <a:defRPr sz="32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CC00CC"/>
                    </a:buClr>
                    <a:buFont typeface="Monotype Sorts" pitchFamily="2" charset="2"/>
                    <a:buChar char="w"/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CC00CC"/>
                    </a:buClr>
                    <a:buChar char="•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n-US" sz="20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ahoma" panose="020B0604030504040204" pitchFamily="34" charset="0"/>
                    </a:rPr>
                    <a:t>1</a:t>
                  </a:r>
                </a:p>
              </p:txBody>
            </p:sp>
            <p:sp>
              <p:nvSpPr>
                <p:cNvPr id="10" name="Oval 9">
                  <a:extLst>
                    <a:ext uri="{FF2B5EF4-FFF2-40B4-BE49-F238E27FC236}">
                      <a16:creationId xmlns:a16="http://schemas.microsoft.com/office/drawing/2014/main" id="{C914B240-B187-487C-9D33-1484258E9D2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80" y="2169"/>
                  <a:ext cx="187" cy="127"/>
                </a:xfrm>
                <a:prstGeom prst="ellipse">
                  <a:avLst/>
                </a:prstGeom>
                <a:solidFill>
                  <a:srgbClr val="00CC99">
                    <a:alpha val="50195"/>
                  </a:srgbClr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rgbClr val="CC00CC"/>
                    </a:buClr>
                    <a:buFont typeface="Monotype Sorts" pitchFamily="2" charset="2"/>
                    <a:buChar char="u"/>
                    <a:defRPr sz="32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CC00CC"/>
                    </a:buClr>
                    <a:buFont typeface="Monotype Sorts" pitchFamily="2" charset="2"/>
                    <a:buChar char="w"/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CC00CC"/>
                    </a:buClr>
                    <a:buChar char="•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ahoma" panose="020B0604030504040204" pitchFamily="34" charset="0"/>
                    </a:rPr>
                    <a:t>2</a:t>
                  </a:r>
                </a:p>
              </p:txBody>
            </p:sp>
            <p:sp>
              <p:nvSpPr>
                <p:cNvPr id="11" name="Oval 10">
                  <a:extLst>
                    <a:ext uri="{FF2B5EF4-FFF2-40B4-BE49-F238E27FC236}">
                      <a16:creationId xmlns:a16="http://schemas.microsoft.com/office/drawing/2014/main" id="{BF8A5145-765F-4905-9B9D-5EFD2C0710C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37" y="2154"/>
                  <a:ext cx="273" cy="166"/>
                </a:xfrm>
                <a:prstGeom prst="ellips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rgbClr val="CC00CC"/>
                    </a:buClr>
                    <a:buFont typeface="Monotype Sorts" pitchFamily="2" charset="2"/>
                    <a:buChar char="u"/>
                    <a:defRPr sz="32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CC00CC"/>
                    </a:buClr>
                    <a:buFont typeface="Monotype Sorts" pitchFamily="2" charset="2"/>
                    <a:buChar char="w"/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CC00CC"/>
                    </a:buClr>
                    <a:buChar char="•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12" name="Line 8">
                  <a:extLst>
                    <a:ext uri="{FF2B5EF4-FFF2-40B4-BE49-F238E27FC236}">
                      <a16:creationId xmlns:a16="http://schemas.microsoft.com/office/drawing/2014/main" id="{71AB63EB-4C75-47D3-BBB1-CC8808F9554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720" y="2231"/>
                  <a:ext cx="155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13" name="Line 11">
                  <a:extLst>
                    <a:ext uri="{FF2B5EF4-FFF2-40B4-BE49-F238E27FC236}">
                      <a16:creationId xmlns:a16="http://schemas.microsoft.com/office/drawing/2014/main" id="{66CB2AD3-5BDE-44A2-ACF5-83980DBAE65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123" y="2209"/>
                  <a:ext cx="270" cy="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14" name="Text Box 14">
                  <a:extLst>
                    <a:ext uri="{FF2B5EF4-FFF2-40B4-BE49-F238E27FC236}">
                      <a16:creationId xmlns:a16="http://schemas.microsoft.com/office/drawing/2014/main" id="{FDF440BC-52C8-4CB1-A512-9A0DBD19C2F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155" y="2149"/>
                  <a:ext cx="98" cy="7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rgbClr val="CC00CC"/>
                    </a:buClr>
                    <a:buFont typeface="Monotype Sorts" pitchFamily="2" charset="2"/>
                    <a:buChar char="u"/>
                    <a:defRPr sz="32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CC00CC"/>
                    </a:buClr>
                    <a:buFont typeface="Monotype Sorts" pitchFamily="2" charset="2"/>
                    <a:buChar char="w"/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CC00CC"/>
                    </a:buClr>
                    <a:buChar char="•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n-US" sz="16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ahoma" panose="020B0604030504040204" pitchFamily="34" charset="0"/>
                    </a:rPr>
                    <a:t>1</a:t>
                  </a:r>
                </a:p>
              </p:txBody>
            </p:sp>
            <p:sp>
              <p:nvSpPr>
                <p:cNvPr id="15" name="Text Box 16">
                  <a:extLst>
                    <a:ext uri="{FF2B5EF4-FFF2-40B4-BE49-F238E27FC236}">
                      <a16:creationId xmlns:a16="http://schemas.microsoft.com/office/drawing/2014/main" id="{DECDB218-3B30-4777-9A9E-118729148B2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614" y="2055"/>
                  <a:ext cx="103" cy="8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rgbClr val="CC00CC"/>
                    </a:buClr>
                    <a:buFont typeface="Monotype Sorts" pitchFamily="2" charset="2"/>
                    <a:buChar char="u"/>
                    <a:defRPr sz="32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CC00CC"/>
                    </a:buClr>
                    <a:buFont typeface="Monotype Sorts" pitchFamily="2" charset="2"/>
                    <a:buChar char="w"/>
                    <a:defRPr sz="28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CC00CC"/>
                    </a:buClr>
                    <a:buChar char="•"/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ahoma" panose="020B0604030504040204" pitchFamily="34" charset="0"/>
                    </a:rPr>
                    <a:t>0</a:t>
                  </a:r>
                </a:p>
              </p:txBody>
            </p:sp>
          </p:grpSp>
          <p:cxnSp>
            <p:nvCxnSpPr>
              <p:cNvPr id="8" name="AutoShape 15">
                <a:extLst>
                  <a:ext uri="{FF2B5EF4-FFF2-40B4-BE49-F238E27FC236}">
                    <a16:creationId xmlns:a16="http://schemas.microsoft.com/office/drawing/2014/main" id="{A9081647-3D25-4B2F-91E8-3A74A4A58804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-5400000" flipH="1" flipV="1">
                <a:off x="4004732" y="3331303"/>
                <a:ext cx="56624" cy="188529"/>
              </a:xfrm>
              <a:prstGeom prst="curvedConnector4">
                <a:avLst>
                  <a:gd name="adj1" fmla="val -186546"/>
                  <a:gd name="adj2" fmla="val 91472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16" name="Line 11">
              <a:extLst>
                <a:ext uri="{FF2B5EF4-FFF2-40B4-BE49-F238E27FC236}">
                  <a16:creationId xmlns:a16="http://schemas.microsoft.com/office/drawing/2014/main" id="{2BD62BD5-44EB-47E9-AD88-99EF0479197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7571100" y="1566933"/>
              <a:ext cx="920094" cy="348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</a:endParaRPr>
            </a:p>
          </p:txBody>
        </p:sp>
        <p:sp>
          <p:nvSpPr>
            <p:cNvPr id="17" name="Text Box 16">
              <a:extLst>
                <a:ext uri="{FF2B5EF4-FFF2-40B4-BE49-F238E27FC236}">
                  <a16:creationId xmlns:a16="http://schemas.microsoft.com/office/drawing/2014/main" id="{7FB0E074-5FB3-4B56-AC19-F5A59E414F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76863" y="1574208"/>
              <a:ext cx="310720" cy="3680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</a:rPr>
                <a:t>1</a:t>
              </a:r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A898854D-816B-4E8B-BDDC-713D268DDD64}"/>
              </a:ext>
            </a:extLst>
          </p:cNvPr>
          <p:cNvSpPr txBox="1"/>
          <p:nvPr/>
        </p:nvSpPr>
        <p:spPr>
          <a:xfrm>
            <a:off x="468658" y="2045368"/>
            <a:ext cx="11400557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What are the REs for direct connections, R</a:t>
            </a:r>
            <a:r>
              <a:rPr lang="en-US" sz="2400" baseline="-25000" dirty="0">
                <a:latin typeface="Arial" panose="020B0604020202020204" pitchFamily="34" charset="0"/>
                <a:cs typeface="Arial" panose="020B0604020202020204" pitchFamily="34" charset="0"/>
              </a:rPr>
              <a:t>ij</a:t>
            </a:r>
            <a:r>
              <a:rPr lang="en-US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in </a:t>
            </a: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the DFA shown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as </a:t>
            </a: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a graph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above.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Use the simplified versions of relationships between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</a:t>
            </a:r>
            <a:r>
              <a: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ij</a:t>
            </a:r>
            <a:r>
              <a:rPr kumimoji="0" lang="en-US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0 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and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</a:t>
            </a:r>
            <a:r>
              <a: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ij</a:t>
            </a:r>
            <a:r>
              <a:rPr lang="en-US" sz="2400" baseline="30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the lecture </a:t>
            </a:r>
          </a:p>
          <a:p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slides to derive REs for all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</a:t>
            </a:r>
            <a:r>
              <a: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ij</a:t>
            </a:r>
            <a:r>
              <a:rPr kumimoji="0" lang="en-US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paths for the DFA above. Simplify as much as </a:t>
            </a:r>
          </a:p>
          <a:p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ossible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Complete the derivation of the equivalent RE by deriving the path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</a:t>
            </a:r>
            <a:r>
              <a: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</a:t>
            </a:r>
            <a:r>
              <a:rPr kumimoji="0" lang="en-US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 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for the DFA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bove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Simplify as much as possible.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24804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557213" indent="-214313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1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857250" indent="-171450">
              <a:spcBef>
                <a:spcPct val="20000"/>
              </a:spcBef>
              <a:buClr>
                <a:srgbClr val="CC00CC"/>
              </a:buClr>
              <a:buChar char="•"/>
              <a:defRPr sz="18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200150" indent="-17145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543050" indent="-17145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  <a:defRPr/>
            </a:pPr>
            <a:fld id="{70A56253-273D-4F1E-991E-A0AE0CE7C27D}" type="slidenum">
              <a:rPr lang="en-US" altLang="en-US" sz="105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  <a:defRPr/>
              </a:pPr>
              <a:t>7</a:t>
            </a:fld>
            <a:endParaRPr lang="en-US" altLang="en-US" sz="1050">
              <a:latin typeface="Times New Roman" panose="02020603050405020304" pitchFamily="18" charset="0"/>
            </a:endParaRPr>
          </a:p>
        </p:txBody>
      </p:sp>
      <p:sp>
        <p:nvSpPr>
          <p:cNvPr id="75779" name="Rectangle 1"/>
          <p:cNvSpPr>
            <a:spLocks noChangeArrowheads="1"/>
          </p:cNvSpPr>
          <p:nvPr/>
        </p:nvSpPr>
        <p:spPr bwMode="auto">
          <a:xfrm>
            <a:off x="548640" y="774700"/>
            <a:ext cx="10805160" cy="467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 dirty="0"/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 dirty="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/>
              <a:t>CptS 317 Fall 2025 Assignment 7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/>
              <a:t>Exercise 3.2.1 (e) Text p107</a:t>
            </a:r>
            <a:endParaRPr lang="en-US" altLang="en-US" sz="2800" dirty="0"/>
          </a:p>
          <a:p>
            <a:pPr>
              <a:buFont typeface="Monotype Sorts" pitchFamily="2" charset="2"/>
              <a:buNone/>
            </a:pPr>
            <a:endParaRPr lang="en-US" altLang="en-US" sz="2800" dirty="0"/>
          </a:p>
          <a:p>
            <a:pPr>
              <a:buFont typeface="Monotype Sorts" pitchFamily="2" charset="2"/>
              <a:buNone/>
            </a:pPr>
            <a:endParaRPr lang="en-US" altLang="en-US" sz="2400" dirty="0"/>
          </a:p>
          <a:p>
            <a:pPr>
              <a:buFont typeface="Monotype Sorts" pitchFamily="2" charset="2"/>
              <a:buNone/>
            </a:pPr>
            <a:r>
              <a:rPr lang="en-US" altLang="en-US" sz="2400" dirty="0"/>
              <a:t>4 sets of predecessor-successors associated with removal of q</a:t>
            </a:r>
            <a:r>
              <a:rPr lang="en-US" altLang="en-US" sz="2400" baseline="-25000" dirty="0"/>
              <a:t>2</a:t>
            </a:r>
            <a:r>
              <a:rPr lang="en-US" altLang="en-US" sz="2400" dirty="0"/>
              <a:t>. In each case, name q and p, list Q, P, S, and </a:t>
            </a:r>
            <a:r>
              <a:rPr lang="en-US" altLang="en-US" sz="2400" dirty="0" err="1"/>
              <a:t>R</a:t>
            </a:r>
            <a:r>
              <a:rPr lang="en-US" altLang="en-US" sz="2400" baseline="-25000" dirty="0" err="1"/>
              <a:t>qp</a:t>
            </a:r>
            <a:r>
              <a:rPr lang="en-US" altLang="en-US" sz="2400" baseline="-25000" dirty="0"/>
              <a:t> </a:t>
            </a:r>
            <a:r>
              <a:rPr lang="en-US" altLang="en-US" sz="2400" dirty="0"/>
              <a:t>,and evaluate </a:t>
            </a:r>
            <a:r>
              <a:rPr lang="en-US" altLang="en-US" sz="2400" dirty="0" err="1"/>
              <a:t>R</a:t>
            </a:r>
            <a:r>
              <a:rPr lang="en-US" altLang="en-US" sz="2400" baseline="-25000" dirty="0" err="1"/>
              <a:t>qp</a:t>
            </a:r>
            <a:r>
              <a:rPr lang="en-US" altLang="en-US" sz="2400" dirty="0" err="1"/>
              <a:t>+QS</a:t>
            </a:r>
            <a:r>
              <a:rPr lang="en-US" altLang="en-US" sz="2400" dirty="0"/>
              <a:t>*P.</a:t>
            </a:r>
          </a:p>
          <a:p>
            <a:pPr>
              <a:buFont typeface="Monotype Sorts" pitchFamily="2" charset="2"/>
              <a:buNone/>
            </a:pPr>
            <a:endParaRPr lang="en-US" altLang="en-US" sz="2800" dirty="0"/>
          </a:p>
          <a:p>
            <a:pPr>
              <a:buFont typeface="Monotype Sorts" pitchFamily="2" charset="2"/>
              <a:buNone/>
            </a:pPr>
            <a:r>
              <a:rPr lang="en-US" altLang="en-US" sz="2400" dirty="0"/>
              <a:t>Graph the generic 2-state form that results from removal of q</a:t>
            </a:r>
            <a:r>
              <a:rPr lang="en-US" altLang="en-US" sz="2400" baseline="-25000" dirty="0"/>
              <a:t>2</a:t>
            </a:r>
            <a:r>
              <a:rPr lang="en-US" altLang="en-US" sz="2400" dirty="0"/>
              <a:t>. List R, S, T, and U. Substitute to get equivalent RE.  Do not simplify.</a:t>
            </a:r>
          </a:p>
        </p:txBody>
      </p:sp>
      <p:grpSp>
        <p:nvGrpSpPr>
          <p:cNvPr id="75780" name="Group 4"/>
          <p:cNvGrpSpPr>
            <a:grpSpLocks/>
          </p:cNvGrpSpPr>
          <p:nvPr/>
        </p:nvGrpSpPr>
        <p:grpSpPr bwMode="auto">
          <a:xfrm>
            <a:off x="5305426" y="990601"/>
            <a:ext cx="4640263" cy="2074863"/>
            <a:chOff x="969963" y="2201863"/>
            <a:chExt cx="4640833" cy="2074722"/>
          </a:xfrm>
        </p:grpSpPr>
        <p:sp>
          <p:nvSpPr>
            <p:cNvPr id="75781" name="Oval 3"/>
            <p:cNvSpPr>
              <a:spLocks noChangeArrowheads="1"/>
            </p:cNvSpPr>
            <p:nvPr/>
          </p:nvSpPr>
          <p:spPr bwMode="auto">
            <a:xfrm>
              <a:off x="1693666" y="3120993"/>
              <a:ext cx="457076" cy="457332"/>
            </a:xfrm>
            <a:prstGeom prst="ellipse">
              <a:avLst/>
            </a:prstGeom>
            <a:solidFill>
              <a:srgbClr val="CC99FF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/>
                <a:t>q</a:t>
              </a:r>
              <a:r>
                <a:rPr lang="en-US" altLang="en-US" sz="2400" baseline="-25000"/>
                <a:t>1</a:t>
              </a:r>
            </a:p>
          </p:txBody>
        </p:sp>
        <p:sp>
          <p:nvSpPr>
            <p:cNvPr id="75782" name="Oval 5"/>
            <p:cNvSpPr>
              <a:spLocks noChangeArrowheads="1"/>
            </p:cNvSpPr>
            <p:nvPr/>
          </p:nvSpPr>
          <p:spPr bwMode="auto">
            <a:xfrm>
              <a:off x="3369610" y="3120993"/>
              <a:ext cx="457076" cy="457332"/>
            </a:xfrm>
            <a:prstGeom prst="ellipse">
              <a:avLst/>
            </a:prstGeom>
            <a:solidFill>
              <a:srgbClr val="CC99FF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/>
                <a:t>q</a:t>
              </a:r>
              <a:r>
                <a:rPr lang="en-US" altLang="en-US" sz="2400" baseline="-25000"/>
                <a:t>2</a:t>
              </a:r>
            </a:p>
          </p:txBody>
        </p:sp>
        <p:sp>
          <p:nvSpPr>
            <p:cNvPr id="75783" name="Line 6"/>
            <p:cNvSpPr>
              <a:spLocks noChangeShapeType="1"/>
            </p:cNvSpPr>
            <p:nvPr/>
          </p:nvSpPr>
          <p:spPr bwMode="auto">
            <a:xfrm>
              <a:off x="969963" y="3363335"/>
              <a:ext cx="71643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784" name="Text Box 12"/>
            <p:cNvSpPr txBox="1">
              <a:spLocks noChangeArrowheads="1"/>
            </p:cNvSpPr>
            <p:nvPr/>
          </p:nvSpPr>
          <p:spPr bwMode="auto">
            <a:xfrm>
              <a:off x="1735392" y="2201863"/>
              <a:ext cx="352982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/>
                <a:t>1</a:t>
              </a:r>
            </a:p>
          </p:txBody>
        </p:sp>
        <p:cxnSp>
          <p:nvCxnSpPr>
            <p:cNvPr id="75785" name="AutoShape 9"/>
            <p:cNvCxnSpPr>
              <a:cxnSpLocks noChangeShapeType="1"/>
            </p:cNvCxnSpPr>
            <p:nvPr/>
          </p:nvCxnSpPr>
          <p:spPr bwMode="auto">
            <a:xfrm rot="5400000" flipH="1">
              <a:off x="2759381" y="2792780"/>
              <a:ext cx="1588" cy="1675944"/>
            </a:xfrm>
            <a:prstGeom prst="curvedConnector3">
              <a:avLst>
                <a:gd name="adj1" fmla="val -1440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5786" name="AutoShape 15"/>
            <p:cNvCxnSpPr>
              <a:cxnSpLocks noChangeShapeType="1"/>
            </p:cNvCxnSpPr>
            <p:nvPr/>
          </p:nvCxnSpPr>
          <p:spPr bwMode="auto">
            <a:xfrm rot="-5400000" flipH="1" flipV="1">
              <a:off x="1905053" y="3054061"/>
              <a:ext cx="1588" cy="431682"/>
            </a:xfrm>
            <a:prstGeom prst="curvedConnector3">
              <a:avLst>
                <a:gd name="adj1" fmla="val -42700005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75787" name="Oval 4"/>
            <p:cNvSpPr>
              <a:spLocks noChangeArrowheads="1"/>
            </p:cNvSpPr>
            <p:nvPr/>
          </p:nvSpPr>
          <p:spPr bwMode="auto">
            <a:xfrm>
              <a:off x="5078991" y="3120993"/>
              <a:ext cx="457462" cy="457103"/>
            </a:xfrm>
            <a:prstGeom prst="ellipse">
              <a:avLst/>
            </a:prstGeom>
            <a:solidFill>
              <a:srgbClr val="CC99FF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/>
                <a:t>q</a:t>
              </a:r>
              <a:r>
                <a:rPr lang="en-US" altLang="en-US" sz="2400" baseline="-25000"/>
                <a:t>3</a:t>
              </a:r>
            </a:p>
          </p:txBody>
        </p:sp>
        <p:sp>
          <p:nvSpPr>
            <p:cNvPr id="75788" name="Line 7"/>
            <p:cNvSpPr>
              <a:spLocks noChangeShapeType="1"/>
            </p:cNvSpPr>
            <p:nvPr/>
          </p:nvSpPr>
          <p:spPr bwMode="auto">
            <a:xfrm>
              <a:off x="2167309" y="3401871"/>
              <a:ext cx="119290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cxnSp>
          <p:nvCxnSpPr>
            <p:cNvPr id="75789" name="AutoShape 15"/>
            <p:cNvCxnSpPr>
              <a:cxnSpLocks noChangeShapeType="1"/>
            </p:cNvCxnSpPr>
            <p:nvPr/>
          </p:nvCxnSpPr>
          <p:spPr bwMode="auto">
            <a:xfrm rot="-5400000" flipH="1" flipV="1">
              <a:off x="5329007" y="2998619"/>
              <a:ext cx="1588" cy="432048"/>
            </a:xfrm>
            <a:prstGeom prst="curvedConnector3">
              <a:avLst>
                <a:gd name="adj1" fmla="val -40842505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75790" name="Line 7"/>
            <p:cNvSpPr>
              <a:spLocks noChangeShapeType="1"/>
            </p:cNvSpPr>
            <p:nvPr/>
          </p:nvSpPr>
          <p:spPr bwMode="auto">
            <a:xfrm>
              <a:off x="3817287" y="3401871"/>
              <a:ext cx="119290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791" name="Oval 43"/>
            <p:cNvSpPr>
              <a:spLocks noChangeArrowheads="1"/>
            </p:cNvSpPr>
            <p:nvPr/>
          </p:nvSpPr>
          <p:spPr bwMode="auto">
            <a:xfrm>
              <a:off x="5000846" y="3058599"/>
              <a:ext cx="609950" cy="609471"/>
            </a:xfrm>
            <a:prstGeom prst="ellips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 sz="2400"/>
            </a:p>
          </p:txBody>
        </p:sp>
        <p:cxnSp>
          <p:nvCxnSpPr>
            <p:cNvPr id="75792" name="AutoShape 9"/>
            <p:cNvCxnSpPr>
              <a:cxnSpLocks noChangeShapeType="1"/>
            </p:cNvCxnSpPr>
            <p:nvPr/>
          </p:nvCxnSpPr>
          <p:spPr bwMode="auto">
            <a:xfrm rot="5400000" flipH="1">
              <a:off x="4470937" y="2794369"/>
              <a:ext cx="1588" cy="1675944"/>
            </a:xfrm>
            <a:prstGeom prst="curvedConnector3">
              <a:avLst>
                <a:gd name="adj1" fmla="val -1440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75793" name="Text Box 12"/>
            <p:cNvSpPr txBox="1">
              <a:spLocks noChangeArrowheads="1"/>
            </p:cNvSpPr>
            <p:nvPr/>
          </p:nvSpPr>
          <p:spPr bwMode="auto">
            <a:xfrm>
              <a:off x="5183038" y="2209800"/>
              <a:ext cx="352982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/>
                <a:t>0</a:t>
              </a:r>
            </a:p>
          </p:txBody>
        </p:sp>
        <p:sp>
          <p:nvSpPr>
            <p:cNvPr id="75794" name="Text Box 12"/>
            <p:cNvSpPr txBox="1">
              <a:spLocks noChangeArrowheads="1"/>
            </p:cNvSpPr>
            <p:nvPr/>
          </p:nvSpPr>
          <p:spPr bwMode="auto">
            <a:xfrm>
              <a:off x="4407252" y="3797712"/>
              <a:ext cx="352982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/>
                <a:t>1</a:t>
              </a:r>
            </a:p>
          </p:txBody>
        </p:sp>
        <p:sp>
          <p:nvSpPr>
            <p:cNvPr id="75795" name="Text Box 12"/>
            <p:cNvSpPr txBox="1">
              <a:spLocks noChangeArrowheads="1"/>
            </p:cNvSpPr>
            <p:nvPr/>
          </p:nvSpPr>
          <p:spPr bwMode="auto">
            <a:xfrm>
              <a:off x="2529121" y="3814920"/>
              <a:ext cx="352982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/>
                <a:t>1</a:t>
              </a:r>
            </a:p>
          </p:txBody>
        </p:sp>
        <p:sp>
          <p:nvSpPr>
            <p:cNvPr id="75796" name="Text Box 12"/>
            <p:cNvSpPr txBox="1">
              <a:spLocks noChangeArrowheads="1"/>
            </p:cNvSpPr>
            <p:nvPr/>
          </p:nvSpPr>
          <p:spPr bwMode="auto">
            <a:xfrm>
              <a:off x="4227338" y="3025642"/>
              <a:ext cx="352982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/>
                <a:t>0</a:t>
              </a:r>
            </a:p>
          </p:txBody>
        </p:sp>
        <p:sp>
          <p:nvSpPr>
            <p:cNvPr id="75797" name="Text Box 12"/>
            <p:cNvSpPr txBox="1">
              <a:spLocks noChangeArrowheads="1"/>
            </p:cNvSpPr>
            <p:nvPr/>
          </p:nvSpPr>
          <p:spPr bwMode="auto">
            <a:xfrm>
              <a:off x="2573337" y="3031766"/>
              <a:ext cx="352982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u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C00CC"/>
                </a:buClr>
                <a:buFont typeface="Monotype Sorts" pitchFamily="2" charset="2"/>
                <a:buChar char="w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CC00CC"/>
                </a:buClr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/>
                <a:t>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520622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557213" indent="-214313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1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857250" indent="-171450">
              <a:spcBef>
                <a:spcPct val="20000"/>
              </a:spcBef>
              <a:buClr>
                <a:srgbClr val="CC00CC"/>
              </a:buClr>
              <a:buChar char="•"/>
              <a:defRPr sz="18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200150" indent="-17145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543050" indent="-17145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  <a:defRPr/>
            </a:pPr>
            <a:fld id="{5CB77185-DA3A-48CC-983F-D48D18D3F102}" type="slidenum">
              <a:rPr lang="en-US" altLang="en-US" sz="105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  <a:defRPr/>
              </a:pPr>
              <a:t>8</a:t>
            </a:fld>
            <a:endParaRPr lang="en-US" altLang="en-US" sz="1050">
              <a:latin typeface="Times New Roman" panose="02020603050405020304" pitchFamily="18" charset="0"/>
            </a:endParaRPr>
          </a:p>
        </p:txBody>
      </p:sp>
      <p:sp>
        <p:nvSpPr>
          <p:cNvPr id="87043" name="Rectangle 1"/>
          <p:cNvSpPr>
            <a:spLocks noChangeArrowheads="1"/>
          </p:cNvSpPr>
          <p:nvPr/>
        </p:nvSpPr>
        <p:spPr bwMode="auto">
          <a:xfrm>
            <a:off x="914400" y="2362201"/>
            <a:ext cx="10635916" cy="31208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/>
              <a:t>CptS 317 Fall 2025 </a:t>
            </a:r>
          </a:p>
          <a:p>
            <a:pPr>
              <a:buFont typeface="Monotype Sorts" pitchFamily="2" charset="2"/>
              <a:buNone/>
            </a:pPr>
            <a:r>
              <a:rPr lang="en-US" altLang="en-US" sz="2400" dirty="0"/>
              <a:t>Assignment 8</a:t>
            </a:r>
          </a:p>
          <a:p>
            <a:pPr>
              <a:buFont typeface="Monotype Sorts" pitchFamily="2" charset="2"/>
              <a:buNone/>
            </a:pPr>
            <a:r>
              <a:rPr lang="en-US" altLang="en-US" sz="2400" dirty="0"/>
              <a:t>Exercise 3.2.4 (a &amp; b) Text p108</a:t>
            </a:r>
          </a:p>
          <a:p>
            <a:pPr>
              <a:buFont typeface="Monotype Sorts" pitchFamily="2" charset="2"/>
              <a:buNone/>
            </a:pPr>
            <a:r>
              <a:rPr lang="en-US" altLang="en-US" sz="2400" dirty="0"/>
              <a:t>Convert the following regular expressions to NFA’s with e-transitions</a:t>
            </a:r>
          </a:p>
          <a:p>
            <a:pPr>
              <a:buFont typeface="Monotype Sorts" pitchFamily="2" charset="2"/>
              <a:buNone/>
            </a:pPr>
            <a:r>
              <a:rPr lang="en-US" altLang="en-US" sz="2400" dirty="0"/>
              <a:t>Graph components, link by e-transitions, indicate start and final states</a:t>
            </a:r>
          </a:p>
          <a:p>
            <a:pPr>
              <a:buFont typeface="Monotype Sorts" pitchFamily="2" charset="2"/>
              <a:buNone/>
            </a:pPr>
            <a:r>
              <a:rPr lang="en-US" altLang="en-US" sz="2400" dirty="0"/>
              <a:t>a) 01*</a:t>
            </a:r>
          </a:p>
          <a:p>
            <a:pPr>
              <a:buFont typeface="Monotype Sorts" pitchFamily="2" charset="2"/>
              <a:buNone/>
            </a:pPr>
            <a:r>
              <a:rPr lang="en-US" altLang="en-US" sz="2400" dirty="0"/>
              <a:t>b) (0+1)01</a:t>
            </a:r>
          </a:p>
        </p:txBody>
      </p:sp>
    </p:spTree>
    <p:extLst>
      <p:ext uri="{BB962C8B-B14F-4D97-AF65-F5344CB8AC3E}">
        <p14:creationId xmlns:p14="http://schemas.microsoft.com/office/powerpoint/2010/main" val="27179802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1B33135-DA84-4267-B2D0-214D096692D6}" type="slidenum">
              <a:rPr lang="en-US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41987" name="Rectangle 4"/>
          <p:cNvSpPr>
            <a:spLocks noChangeArrowheads="1"/>
          </p:cNvSpPr>
          <p:nvPr/>
        </p:nvSpPr>
        <p:spPr bwMode="auto">
          <a:xfrm>
            <a:off x="2476500" y="2454444"/>
            <a:ext cx="72390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CC"/>
              </a:buClr>
              <a:buFont typeface="Monotype Sorts" pitchFamily="2" charset="2"/>
              <a:buChar char="w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00CC"/>
              </a:buClr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800" dirty="0"/>
              <a:t>CptS 317 Fall 2025 Assignment 9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800" dirty="0"/>
              <a:t> 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800" dirty="0"/>
              <a:t>Exercise 4.1.1 (c) Text p131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800" dirty="0"/>
              <a:t>L= {0</a:t>
            </a:r>
            <a:r>
              <a:rPr lang="en-US" altLang="en-US" sz="2800" baseline="30000" dirty="0"/>
              <a:t>m</a:t>
            </a:r>
            <a:r>
              <a:rPr lang="en-US" altLang="en-US" sz="2800" dirty="0"/>
              <a:t>10</a:t>
            </a:r>
            <a:r>
              <a:rPr lang="en-US" altLang="en-US" sz="2800" baseline="30000" dirty="0"/>
              <a:t>m</a:t>
            </a:r>
            <a:r>
              <a:rPr lang="en-US" altLang="en-US" sz="2800" dirty="0"/>
              <a:t> | m </a:t>
            </a:r>
            <a:r>
              <a:rPr lang="en-US" altLang="en-US" sz="2800" u="sng" dirty="0"/>
              <a:t>&gt;</a:t>
            </a:r>
            <a:r>
              <a:rPr lang="en-US" altLang="en-US" sz="2800" dirty="0"/>
              <a:t> 1}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800" dirty="0"/>
              <a:t> 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800" dirty="0"/>
              <a:t>Give a structured proof that L is not regular</a:t>
            </a:r>
          </a:p>
        </p:txBody>
      </p:sp>
    </p:spTree>
    <p:extLst>
      <p:ext uri="{BB962C8B-B14F-4D97-AF65-F5344CB8AC3E}">
        <p14:creationId xmlns:p14="http://schemas.microsoft.com/office/powerpoint/2010/main" val="558546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570</TotalTime>
  <Words>1265</Words>
  <Application>Microsoft Office PowerPoint</Application>
  <PresentationFormat>Widescreen</PresentationFormat>
  <Paragraphs>223</Paragraphs>
  <Slides>15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5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8" baseType="lpstr">
      <vt:lpstr>Monotype Sorts</vt:lpstr>
      <vt:lpstr>Arial</vt:lpstr>
      <vt:lpstr>Calibri</vt:lpstr>
      <vt:lpstr>Calibri Light</vt:lpstr>
      <vt:lpstr>Symbol</vt:lpstr>
      <vt:lpstr>Tahoma</vt:lpstr>
      <vt:lpstr>Times New Roman</vt:lpstr>
      <vt:lpstr>Office Theme</vt:lpstr>
      <vt:lpstr>Default Design</vt:lpstr>
      <vt:lpstr>1_Default Design</vt:lpstr>
      <vt:lpstr>2_Default Design</vt:lpstr>
      <vt:lpstr>4_Default Design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H. Miller</dc:creator>
  <cp:lastModifiedBy>Miller, John H</cp:lastModifiedBy>
  <cp:revision>122</cp:revision>
  <cp:lastPrinted>2024-11-22T20:12:21Z</cp:lastPrinted>
  <dcterms:created xsi:type="dcterms:W3CDTF">2016-08-29T18:04:20Z</dcterms:created>
  <dcterms:modified xsi:type="dcterms:W3CDTF">2025-08-18T17:10:00Z</dcterms:modified>
</cp:coreProperties>
</file>