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708" r:id="rId5"/>
    <p:sldMasterId id="2147483720" r:id="rId6"/>
  </p:sldMasterIdLst>
  <p:notesMasterIdLst>
    <p:notesMasterId r:id="rId23"/>
  </p:notesMasterIdLst>
  <p:sldIdLst>
    <p:sldId id="257" r:id="rId7"/>
    <p:sldId id="274" r:id="rId8"/>
    <p:sldId id="376" r:id="rId9"/>
    <p:sldId id="413" r:id="rId10"/>
    <p:sldId id="386" r:id="rId11"/>
    <p:sldId id="291" r:id="rId12"/>
    <p:sldId id="292" r:id="rId13"/>
    <p:sldId id="293" r:id="rId14"/>
    <p:sldId id="294" r:id="rId15"/>
    <p:sldId id="428" r:id="rId16"/>
    <p:sldId id="303" r:id="rId17"/>
    <p:sldId id="296" r:id="rId18"/>
    <p:sldId id="302" r:id="rId19"/>
    <p:sldId id="315" r:id="rId20"/>
    <p:sldId id="300" r:id="rId21"/>
    <p:sldId id="342" r:id="rId22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502" cy="470551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3494" y="0"/>
            <a:ext cx="3071502" cy="470551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D18F82E4-F352-4140-B600-A69E8F4367E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1838" y="1171575"/>
            <a:ext cx="56229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5" rIns="92290" bIns="461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302" y="4510244"/>
            <a:ext cx="5667996" cy="3690781"/>
          </a:xfrm>
          <a:prstGeom prst="rect">
            <a:avLst/>
          </a:prstGeom>
        </p:spPr>
        <p:txBody>
          <a:bodyPr vert="horz" lIns="92290" tIns="46145" rIns="92290" bIns="461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050"/>
            <a:ext cx="3071502" cy="470551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3494" y="8902050"/>
            <a:ext cx="3071502" cy="470551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BC1B1108-04E8-40B5-AB36-86709955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3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>
            <a:extLst>
              <a:ext uri="{FF2B5EF4-FFF2-40B4-BE49-F238E27FC236}">
                <a16:creationId xmlns:a16="http://schemas.microsoft.com/office/drawing/2014/main" id="{8C686911-CB85-4CA3-A50D-581958BBB5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>
            <a:extLst>
              <a:ext uri="{FF2B5EF4-FFF2-40B4-BE49-F238E27FC236}">
                <a16:creationId xmlns:a16="http://schemas.microsoft.com/office/drawing/2014/main" id="{FFFDCCC7-97F8-4301-A72E-F51D66BB4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7284" name="Slide Number Placeholder 3">
            <a:extLst>
              <a:ext uri="{FF2B5EF4-FFF2-40B4-BE49-F238E27FC236}">
                <a16:creationId xmlns:a16="http://schemas.microsoft.com/office/drawing/2014/main" id="{59A7A7D3-9A35-4254-8D7D-763829520C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6268" indent="-29001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63243" indent="-232329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29503" indent="-232329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95761" indent="-232329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57213" indent="-2323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18665" indent="-2323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0117" indent="-2323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1569" indent="-2323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229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C96D39-1292-47E8-9E5C-E0D69B69D4F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2290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37C4A71B-0945-57EF-8343-6FB453BAAF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411F4C85-05CD-ED2A-D6C0-DA5B9C587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126D758F-BAD1-7B62-904A-ED665AEFBF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0CADEB-A7FB-4DB2-B44F-92521025929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2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5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5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B932AB-922C-48AA-910B-57AB99BFEB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3511E4-EA0B-4F8C-ACEC-19920F55A3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DD5222-BA60-4425-B97E-A14D8D6AB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E8199-95D9-4D6D-B8D2-1AA6380B4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241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F51674-CF8A-46EC-BC61-A9994A82D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A444A3-EBF4-4BB2-9895-40DE0AE709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20CD12-BBAC-4DE4-AFAE-630A559024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C30C9-2C4A-4F4A-B34D-45032C7979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441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6B513D-64DA-470C-9ED9-8FF1A4C4A9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20104F-6A0E-4E3C-9774-04C0673FA7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C13897-FB46-4455-948A-1BEA9D644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B9690-B444-408F-B49F-95DB64AD7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267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A11E60-FAB2-4476-A837-59CE5C3BFA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5AA019-E179-4560-A2AC-68E00D396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7C5772-26BF-43B1-A3A7-3AD1864FF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87520-1738-4D76-AFD6-DE1A6BF1C4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806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039A11-2F33-4ACF-9154-3DA8F28366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7D1DC8-C340-4BE4-9935-C7CE25B76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550168-D929-4826-9DE3-373DC2AE2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233FD-A30D-46FC-AF67-168D00E45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112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08CDD6E-C77B-40E4-AE25-AE57089E68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0FE1372-4976-4296-B267-7F74944C54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C47397E-9765-4DEA-BBAE-73B887C3CF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56529-DCE9-4335-AF4F-4B28E4350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905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75F1B5-DAED-4417-9FE9-49EA68A1CC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8828C95-ED27-49AB-8F0B-443F62FCAE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56522DB-049E-4133-9832-3917B9CE5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0B617-E124-4E1F-8235-DAAADDD4DF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403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A4C461-2BA1-4FD2-9A6F-74864C7A3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0C6D27-4A44-4619-B447-0FF158C204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863B7D-27F7-4483-AB47-FD0FCA90E1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5DB40-92EB-4F07-8287-E7D68186DA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04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74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3E255F-76BD-4758-A549-FBE8463EBC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BCF611-3B37-4C72-BC66-B0250924D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AE8566-CF03-4EC7-9913-051FDD617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218F6-6356-4A80-AF48-DF06D85CC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309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00C070-D627-48DE-AC80-01DFE483EF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05F8E3-8DAE-4122-B83F-4B488FDFE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528765-8350-4CED-8433-2113D81DF3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95DC8-B8A4-46DB-9075-90F8BD7EB8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496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AEA48B-0DA3-4D7A-9822-DA60BD2EC0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9FC4BF-ED50-4010-8296-32E8AF414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AFC8B7-53FD-4E5F-977C-338A54974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3C0B9-E92F-4B55-BDA6-B235551471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82156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C693AC-E20C-4FB8-B0C2-BCA666A249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1400B6-1F7B-43BA-99C9-5528A0D2B3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79D09-823E-4229-9CF8-7709C86D52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480F7-3951-4124-85E0-AAD8B4D089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3154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C55A56-C0E5-41BD-B552-1704E7672A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DE727F-5509-4982-A24E-94C70F5BD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D43938-FE22-4626-8C66-B4A53304DD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6F512-E2FB-497B-9700-109530F9F8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9268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DEDD03-4406-4125-B384-1448196DA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A9D384-A4C4-42F2-84A6-4027678B6E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F959E9-FD69-469C-BC80-E1D7856298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89D82-8670-45BC-A8B4-05BCA89EEE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677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498862-CAC0-4A49-965E-45D9DEF13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3D1C93-A91C-46D9-8C81-2F6B6509DB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E3E784-8630-4957-90E5-F7E816A76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E3F9-3DF1-4DA1-8D5B-3CF90363F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690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6596C-8800-4556-A64D-905C3E725C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F7CDE99-9A59-4137-AC70-1647E0A4D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00F8FC-38FF-42DF-B9D3-E52EC71399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984EE-7550-464F-9D97-04522BE7D4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7467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290B01-480E-4ED3-9581-4CCC62ECE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AA4B15-B807-4BCD-A646-A6D17A60D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2D1960-5A07-4E10-BA8D-32A08595BC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A5751-9461-4695-ADA8-B583D03120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9561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F052F71-32C6-40C6-8D7A-3889B16E09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AD78107-787B-423A-93F4-4D6C0C3DD1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E91446C-755F-4396-91C9-B63B8BFAD4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B7023-584B-4649-919A-D7FA3F53C0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17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195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72FDB1-DE70-474D-AB43-15D3054C27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DB1B65-1EBA-4135-84B9-8E061F14FE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773C46-0B3F-4E72-963B-6C8BEE4FD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345DD-4C4E-4209-9F03-9CB0EFECB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1802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7339E1-EE9E-42E9-A59C-CB33EE17F6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3DE8EA-578C-4B6E-A463-D3C831176A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73A4FA-7144-48DD-AFBD-5E1C9D3636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5C765-8404-4DEB-AA95-29960E31C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7668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D52E10-8240-43D8-AE3D-3D63AFF25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940E2D-94FC-42C7-8A3E-B1CC669D49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3850AE-AC8B-4245-B021-F49F128914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4AF2F-4F26-41BD-9FB6-C6F6D887F7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082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01E19-EAF1-4ACA-88E9-28D23E6E2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E327D7-36E6-462E-BD88-015B881E68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D77400-0117-4D50-877B-A862929532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CF2B2-BC07-4CE5-BEE6-2ABC39E70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1512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9DD7C1-A097-49DA-AC0B-740BCEEA26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F32A8F-3215-4AAC-B03B-9719C2C05B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3F0E4B-3BBC-4F53-9ED7-CF2F6D6C41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613D6-BE3C-437E-B01F-8108CD7A4E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5850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F07997-A317-4D81-A725-9F0E98073E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D08D58-74E6-4AD4-9FC0-3D1A0B166C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6E7382-239C-40B4-BA89-402421E50C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59F50-ADB1-45CB-82F2-C4BE6ECEDC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042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94ACE3-46DD-43C3-9586-2F015EF24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0D5F99-0DF6-444D-AC14-DFB48CED19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D15E3F-DD60-488C-9FDF-A0C3C6186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BB4FE-C702-4417-8678-9125FFE6FC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3491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C81CC1-9696-4409-A225-3E6CC919B8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04746A-6739-410A-803A-D676082CC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5876B1-4C4C-4246-BDFC-A0624F9E83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18582-0305-4FDB-8C6E-9F48E3C562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7846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A82E21-0643-4AF9-8660-42E85A855F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D40AD70-631F-4D68-8F9F-CA04E70230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9034647-D950-4B87-9FD2-D659FFB025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548CC-0FCF-4119-9B56-864924214B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6730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BBDEFB-C600-4A8A-B62F-AB1D1AD832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A0AF45A-7849-424F-A06F-38BF663A4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9BA810B-43B6-4428-867F-EE5F988A1E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419ED-CBE3-4A56-A77C-46D8B741F2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54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331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2C33BC1-6A81-4DC7-B977-4E3EF365FF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5D0C44-0F64-41ED-8728-1BF0F16FED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2F171A-7A32-4D63-A68D-44D8169022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F6F38-8B4A-459E-9D52-017015295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2253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43D61C-B2EA-4179-8B91-76D06F4D3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3352A8-582A-4BF8-9A7C-1BA0F9257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CE267D-8B30-4DD7-AF59-24E7EACBE1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F4B0C-EEE7-48C7-B7D6-A6AF4628B0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0570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446D09-E2F2-48E2-84C5-2794C6932C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BF88EB-C9E5-4D43-BDF3-50BD7E59B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70C881-D92F-4A38-BD36-E41F4C5FF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DA27-F76C-4264-B553-488816A359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967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662512-F35E-4D63-B89C-0B2F3C4A6D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FE62E3-0CD6-4109-BE83-DD3D93360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6C7547-7ECC-4D54-9A55-94ACF339AE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9454-6A84-4DD6-AE4F-C71CFB73C5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4444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32E955-0193-4D1D-B191-020B9BEFF7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F07802-FBBF-49F2-8AA9-9BA09CE29B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6F3940-6833-4FB4-AB5C-23751733F6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6ADC8-1E33-4A4B-83F3-B7178071EF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8272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51DD90-670E-144F-15D2-D6204BD46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7D5811-D8DA-185E-0F4B-AD19A9F177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0A4EE1-93DB-644C-1F96-0D02C6952F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DD939-39D7-4418-AAC1-D17CFE22B1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5051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B2F30D-F234-3389-23B4-8468299589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3704CE-C8C4-F825-6EF6-77910DB82D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C62F13-A2E7-D9A5-E68E-BFA4861A3E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7298A-DC28-455C-9C8E-BBB2CA9B7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0806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A5E51B-3A48-5862-1B7D-7065220EDA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F16E4C-0C09-E0E4-C89A-8E374DAE5D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FBC7B2-419F-9791-BC9E-FC2ACB313B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372F5-D56A-42D6-8D69-B5C29EDB2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6548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5B4076-C446-246B-5628-4048EFC6E8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EE0DC5-AEE1-6146-91D8-57B0E5E9A8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CBED34-42D0-C4F6-F8CB-150E7A11A5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0243D-F3AC-41F6-AD1A-BF777D4CA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9483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A87063A-7DAC-3A1C-A999-8764BA10A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E65DDF-CF78-5934-4752-3D10FB9AA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853F3A2-74C8-17CC-F6A2-B6BAE11041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2C88C-5ACD-4343-86A3-AC8BACF769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789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8829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704A67-1953-4BAE-7616-983922F830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A111C8-ABAA-C499-13BC-AA1E79CB8B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1E7F3A-4448-D80C-BB83-BD057A6CCE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DD237-A927-4988-93D5-EB03240B43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8500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CB4884B-B904-AA01-15A7-DD3E0B8125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210720-6F36-B1F2-7B77-EF22A17BB5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60D21D-84BA-B2EB-01B8-EEE753C328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E2FC4-FB42-445C-BD4C-6532C0CA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9787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C56A8B-C8F1-6EF3-A5A8-B6467E0277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036600-6FA5-01BD-A64F-42FB2A8B84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07F8AC-C575-0345-1D86-8AFFCC422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377B8-DA9F-4242-8776-A29047183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4980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1806DF-B916-3978-D575-4ABEE183F8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0FB9B0-1FA4-B0D1-84A2-29D398A0B5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5FF3CB-14E1-2821-5925-52D4887FD0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CC32-E968-4CA2-9772-C7AB6E01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462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130CCF-639B-918E-D796-4D9E17E234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57F5E8-8AFA-0AB8-C991-DF4A7409A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3E255E-B497-1A79-30BE-777F9D6FC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96581-869A-4C6F-AB3D-A628BC745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6329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9B6E2C-CC6D-313E-11E8-18D8A4503E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2693DA-BA7D-8DDB-0C48-966F4E15D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3C0C56-725E-6566-0BE1-5F8E2FEE3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4B49A-D4D7-44DA-A38E-1BF9CADD2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43745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1C5B15-7F5E-B701-B687-A6DBD8342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6BD0B6-093F-AA71-44E1-41CAFF9BB5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A88F9C-893F-26AF-1941-686B7145BA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AE2C9-E9E4-40E3-B370-00504C39FD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68092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DF50BF-54EA-13D4-C2FA-128505B892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F81AD4-8060-781C-E38A-608373F5B0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0788DD-6F3E-3647-582D-8672785134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B76F6-75F9-4276-92B1-D93945235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72892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575D83-0747-49B4-8EBA-34F12BC236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B8AD65-873B-4034-44DF-106D1D8A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D114C6-42B8-32AD-3175-9A7541CD4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25FE-9218-4663-9526-705AAE3321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6916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1C637D-2A8E-53F3-3C6A-F897E2388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A367D-334F-79B6-5EE5-1A84D41450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4DE663-100A-E0AA-9994-7139DC8F4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8086-36D0-42F7-8406-523FDF87E3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71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317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B0D4711-966F-2FA6-23E5-2DE0284293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9CD754-EAF6-E8E8-8C36-67CE9EE743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EA0004E-043F-5FDB-95CC-089592F394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9E992-7312-40FA-AF42-31A561C71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5827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77EC779-EE31-C3AA-741C-47D417EDAC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D8C466-820C-07A9-2C8C-F70631D97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D765D7-1991-5181-746C-326A83C67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F5ADD-C6EB-4CC2-BFCA-FE1D62E5D0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11583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E376872-50A3-6900-CE35-4C0C4BE4A1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58FF2B7-8A39-6D07-0FFE-54CF7137CA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F3D524-6FA5-1763-C1A6-768941F3E3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6EB9C-0271-41A3-9F2E-F7C3000F7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18412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5BEE8E-792B-3B5F-622B-4838EF9175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BA9240-0A42-64ED-D36F-DBB54F5C2A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04BA8A-3EE3-F288-12BD-B44FBFFC21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E8284-E75E-4C24-8833-2EA686DF48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43779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11C3BF-B9D7-6629-982B-CBDEECA9A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70FA3C-A040-1FFF-ACED-E292E5CD3F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E68A5F-D941-BBA2-F078-5D2730EB58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A39BB-C09A-41E5-B1C1-AF3F77E0E0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892939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0550CA-8EFE-60FF-A117-9C6DC86B8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6D4F6B-F067-F6EB-A6BB-7EF385D60B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FE7E82-F065-9EF4-612D-F45B1AC10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6BBC4-6CFC-4CEF-8EA1-8616BDE2AD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26882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871424-8673-85F6-CC4D-E345757653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001B4F-354D-73A9-5D41-DD4CD6A46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CA289-FB8B-6A01-C92E-D8DEF5FCE3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DA38E-E0C5-4502-B95A-3222623E7C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2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6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1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CE8FE-2C1D-4FC2-A566-E93DFD5B0A0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202C0-9168-4A29-A3BF-9044B7DF5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7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2DEAAF-CDF8-4E74-876C-3E8ABD1A2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39DB880-4EDA-4F02-8DEE-05742612E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185F48-68D6-4AAD-8F67-AB9E6C1B0C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D86EEA7-8622-4436-90FB-D1AD0B1671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D314E37-80A7-4B79-B948-273F4E3BFF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6E2CCB-BA00-46FC-A92F-4538FB2250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29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08F4CF2-8E80-4771-A703-C77EDAAF2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287C30-0B4F-4D86-81CD-D38125967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1F0A1B-4866-4320-915E-D6E4A529C2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3A5F0D3-AFC5-471F-815D-C367272DCB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0670B2-502F-495A-BC5A-32EDAB8F50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08E4505-D287-40A7-A913-291DBDE068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59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59A8F9A-F15D-4FD8-BD7D-1FC3EB8664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0C811AD-8ABD-44AE-858F-BF07A8211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B63BCDA-2E69-45B5-BE31-7E8C398D12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BCE245D-7344-404C-B0FA-757DB6CD21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101723-BA58-4A1F-B523-9EF14FC0FB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A70BC1E-FA9C-454F-9729-A87F2CF010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08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DDE778-3BA4-4897-CCC8-89A5837D95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BC77DA0-BAD9-B471-473F-65F996218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3FAC80-B743-E42C-43B2-0B62E056D0E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EFCD9C9-9E75-9F2F-6740-17B4A45809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473D477-4EFF-3541-2E68-5C7ADE0B4C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483C415-4855-4431-A1D6-F07D51981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39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8CCBD00-573D-35FF-2E74-4B9C481A9B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494F874-EA3B-CFB0-E275-8D3FA1E6CC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2CEE3DA-2348-5E53-5817-834CA2C9FC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DF62466-8147-AF50-877A-8D9F322D48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DA503A-4125-D084-5CB5-CAE643766A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39AD370-76F1-412C-AA1A-7D43C01BF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49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itchFamily="34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itchFamily="34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itchFamily="34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itchFamily="34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Times New Roman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Times New Roman" charset="0"/>
        </a:defRPr>
      </a:lvl5pPr>
      <a:lvl6pPr marL="18859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Times New Roman" charset="0"/>
        </a:defRPr>
      </a:lvl6pPr>
      <a:lvl7pPr marL="22288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Times New Roman" charset="0"/>
        </a:defRPr>
      </a:lvl7pPr>
      <a:lvl8pPr marL="25717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Times New Roman" charset="0"/>
        </a:defRPr>
      </a:lvl8pPr>
      <a:lvl9pPr marL="29146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3536" y="1405861"/>
            <a:ext cx="7424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CptS 317 Fall 2022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Assignment 1: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Calibri"/>
              </a:rPr>
              <a:t>Geometric sum: Prove by induction on integers that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Calibri"/>
              </a:rPr>
              <a:t>when x is not equal to 1</a:t>
            </a:r>
          </a:p>
          <a:p>
            <a:pPr defTabSz="685800"/>
            <a:endParaRPr lang="en-US" dirty="0">
              <a:solidFill>
                <a:prstClr val="black"/>
              </a:solidFill>
              <a:latin typeface="Calibri"/>
            </a:endParaRPr>
          </a:p>
          <a:p>
            <a:pPr defTabSz="685800"/>
            <a:r>
              <a:rPr lang="en-US" dirty="0">
                <a:solidFill>
                  <a:prstClr val="black"/>
                </a:solidFill>
                <a:latin typeface="Calibri"/>
              </a:rPr>
              <a:t>Give a structured proof using the technique if S(n-1) then S(n).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Calibri"/>
              </a:rPr>
              <a:t>Include the following: 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Calibri"/>
              </a:rPr>
              <a:t>	base case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Calibri"/>
              </a:rPr>
              <a:t>	setup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Calibri"/>
              </a:rPr>
              <a:t>	inductive hypothesis</a:t>
            </a:r>
          </a:p>
          <a:p>
            <a:pPr defTabSz="685800"/>
            <a:r>
              <a:rPr lang="en-US" dirty="0">
                <a:solidFill>
                  <a:prstClr val="black"/>
                </a:solidFill>
                <a:latin typeface="Calibri"/>
              </a:rPr>
              <a:t>	application of inductive hypothesis with all algebra on RHS of equals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724401" y="206292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/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394448" y="1405861"/>
          <a:ext cx="1901952" cy="876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77476" imgH="444307" progId="Equation.3">
                  <p:embed/>
                </p:oleObj>
              </mc:Choice>
              <mc:Fallback>
                <p:oleObj name="Equation" r:id="rId2" imgW="977476" imgH="444307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4448" y="1405861"/>
                        <a:ext cx="1901952" cy="8769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4437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FABB98EF-5166-4CAE-AEA8-5282A03F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1864D35-0CE5-4BAD-BB01-E030CA4F9202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Box 1">
            <a:extLst>
              <a:ext uri="{FF2B5EF4-FFF2-40B4-BE49-F238E27FC236}">
                <a16:creationId xmlns:a16="http://schemas.microsoft.com/office/drawing/2014/main" id="{C0A1B927-7858-43C3-84AC-06D72C2BB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085" y="645379"/>
            <a:ext cx="105597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 err="1"/>
              <a:t>CptS</a:t>
            </a:r>
            <a:r>
              <a:rPr lang="en-US" altLang="en-US" dirty="0"/>
              <a:t> 317 Fall 2024 Assignment 10: Exercise 4.4.1 (b) Text pp165-166. Construct the transition table of the </a:t>
            </a:r>
            <a:r>
              <a:rPr lang="en-US" altLang="en-US" dirty="0" err="1"/>
              <a:t>ms</a:t>
            </a:r>
            <a:r>
              <a:rPr lang="en-US" altLang="en-US" dirty="0"/>
              <a:t>-DFA of the DFA with transition table shown below.</a:t>
            </a:r>
          </a:p>
        </p:txBody>
      </p:sp>
      <p:grpSp>
        <p:nvGrpSpPr>
          <p:cNvPr id="28676" name="Group 31">
            <a:extLst>
              <a:ext uri="{FF2B5EF4-FFF2-40B4-BE49-F238E27FC236}">
                <a16:creationId xmlns:a16="http://schemas.microsoft.com/office/drawing/2014/main" id="{1305C23B-19A9-4EC9-AACD-AD179B2D09C7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981200"/>
            <a:ext cx="1479550" cy="3416300"/>
            <a:chOff x="3552" y="1104"/>
            <a:chExt cx="932" cy="2152"/>
          </a:xfrm>
        </p:grpSpPr>
        <p:sp>
          <p:nvSpPr>
            <p:cNvPr id="28678" name="Text Box 24">
              <a:extLst>
                <a:ext uri="{FF2B5EF4-FFF2-40B4-BE49-F238E27FC236}">
                  <a16:creationId xmlns:a16="http://schemas.microsoft.com/office/drawing/2014/main" id="{20A40DDB-60DD-4929-BE58-3DAE8807AB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104"/>
              <a:ext cx="692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/>
                <a:t>   0   1</a:t>
              </a:r>
            </a:p>
            <a:p>
              <a:r>
                <a:rPr lang="en-US" altLang="en-US"/>
                <a:t>A B  A</a:t>
              </a:r>
            </a:p>
            <a:p>
              <a:r>
                <a:rPr lang="en-US" altLang="en-US"/>
                <a:t>B A  C</a:t>
              </a:r>
            </a:p>
            <a:p>
              <a:r>
                <a:rPr lang="en-US" altLang="en-US"/>
                <a:t>C D  B</a:t>
              </a:r>
            </a:p>
            <a:p>
              <a:r>
                <a:rPr lang="en-US" altLang="en-US"/>
                <a:t>D D  A</a:t>
              </a:r>
            </a:p>
            <a:p>
              <a:r>
                <a:rPr lang="en-US" altLang="en-US"/>
                <a:t>E D  F</a:t>
              </a:r>
            </a:p>
            <a:p>
              <a:r>
                <a:rPr lang="en-US" altLang="en-US"/>
                <a:t>F G  E</a:t>
              </a:r>
            </a:p>
            <a:p>
              <a:r>
                <a:rPr lang="en-US" altLang="en-US"/>
                <a:t>G F  G</a:t>
              </a:r>
            </a:p>
            <a:p>
              <a:r>
                <a:rPr lang="en-US" altLang="en-US"/>
                <a:t>H G D</a:t>
              </a:r>
            </a:p>
          </p:txBody>
        </p:sp>
        <p:sp>
          <p:nvSpPr>
            <p:cNvPr id="28679" name="Line 25">
              <a:extLst>
                <a:ext uri="{FF2B5EF4-FFF2-40B4-BE49-F238E27FC236}">
                  <a16:creationId xmlns:a16="http://schemas.microsoft.com/office/drawing/2014/main" id="{7620CFF4-3B1B-45D3-BCC3-62F56707CE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1104"/>
              <a:ext cx="29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Line 26">
              <a:extLst>
                <a:ext uri="{FF2B5EF4-FFF2-40B4-BE49-F238E27FC236}">
                  <a16:creationId xmlns:a16="http://schemas.microsoft.com/office/drawing/2014/main" id="{EC37AAC0-F8A9-4B24-85BD-B54BC8A842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5" y="1104"/>
              <a:ext cx="19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Line 27">
              <a:extLst>
                <a:ext uri="{FF2B5EF4-FFF2-40B4-BE49-F238E27FC236}">
                  <a16:creationId xmlns:a16="http://schemas.microsoft.com/office/drawing/2014/main" id="{770BC120-4B67-403B-8059-CF60385FEC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1392"/>
              <a:ext cx="67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Line 28">
              <a:extLst>
                <a:ext uri="{FF2B5EF4-FFF2-40B4-BE49-F238E27FC236}">
                  <a16:creationId xmlns:a16="http://schemas.microsoft.com/office/drawing/2014/main" id="{1157C8E5-C74E-4089-90F0-A61F7C498B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488"/>
              <a:ext cx="19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Text Box 29">
              <a:extLst>
                <a:ext uri="{FF2B5EF4-FFF2-40B4-BE49-F238E27FC236}">
                  <a16:creationId xmlns:a16="http://schemas.microsoft.com/office/drawing/2014/main" id="{A7226847-6002-4BCE-8222-0854D2231C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3" y="2029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/>
                <a:t>*</a:t>
              </a:r>
            </a:p>
          </p:txBody>
        </p:sp>
      </p:grpSp>
      <p:sp>
        <p:nvSpPr>
          <p:cNvPr id="28677" name="TextBox 13">
            <a:extLst>
              <a:ext uri="{FF2B5EF4-FFF2-40B4-BE49-F238E27FC236}">
                <a16:creationId xmlns:a16="http://schemas.microsoft.com/office/drawing/2014/main" id="{27221D37-8388-48F5-AB52-1BFCDB597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550" y="2219279"/>
            <a:ext cx="455445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dirty="0"/>
              <a:t>n(n-1)/2=(8)(7)/2=28</a:t>
            </a:r>
          </a:p>
          <a:p>
            <a:endParaRPr lang="en-US" altLang="en-US" dirty="0"/>
          </a:p>
          <a:p>
            <a:r>
              <a:rPr lang="en-US" altLang="en-US" dirty="0"/>
              <a:t>Test each of 28 distinct ordered </a:t>
            </a:r>
          </a:p>
          <a:p>
            <a:r>
              <a:rPr lang="en-US" altLang="en-US" dirty="0"/>
              <a:t>pair for distinguishability.</a:t>
            </a:r>
          </a:p>
          <a:p>
            <a:endParaRPr lang="en-US" altLang="en-US" dirty="0"/>
          </a:p>
          <a:p>
            <a:r>
              <a:rPr lang="en-US" altLang="en-US" dirty="0"/>
              <a:t>Combine indistinguishable pairs.</a:t>
            </a:r>
          </a:p>
          <a:p>
            <a:endParaRPr lang="en-US" altLang="en-US" dirty="0"/>
          </a:p>
          <a:p>
            <a:r>
              <a:rPr lang="en-US" altLang="en-US" dirty="0"/>
              <a:t>Eliminate unreachable states.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2">
            <a:extLst>
              <a:ext uri="{FF2B5EF4-FFF2-40B4-BE49-F238E27FC236}">
                <a16:creationId xmlns:a16="http://schemas.microsoft.com/office/drawing/2014/main" id="{300C5FF6-5A45-42D3-932A-53D8DBC1D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0E49B93E-EC25-49A2-926D-EB829ED1D4CC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11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2FE404F-A4F6-401E-AD69-60AEFA2C4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074739"/>
            <a:ext cx="8305800" cy="47085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 err="1">
                <a:solidFill>
                  <a:srgbClr val="000000"/>
                </a:solidFill>
              </a:rPr>
              <a:t>CptS</a:t>
            </a:r>
            <a:r>
              <a:rPr lang="en-US" altLang="en-US" sz="2000" dirty="0">
                <a:solidFill>
                  <a:srgbClr val="000000"/>
                </a:solidFill>
              </a:rPr>
              <a:t> 317 </a:t>
            </a:r>
            <a:r>
              <a:rPr lang="en-US" altLang="en-US" sz="2000">
                <a:solidFill>
                  <a:srgbClr val="000000"/>
                </a:solidFill>
              </a:rPr>
              <a:t>Fall 2024 </a:t>
            </a:r>
            <a:r>
              <a:rPr lang="en-US" altLang="en-US" sz="2000" dirty="0">
                <a:solidFill>
                  <a:srgbClr val="000000"/>
                </a:solidFill>
              </a:rPr>
              <a:t>Assignment 11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Exercises 4.2.1 (a), (c) and (e) text p 147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h is homomorphism defined on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000" dirty="0">
                <a:solidFill>
                  <a:srgbClr val="000000"/>
                </a:solidFill>
              </a:rPr>
              <a:t> = {0,1,2} with h(0)=a, h(1)=ab, and h(2)=</a:t>
            </a:r>
            <a:r>
              <a:rPr lang="en-US" altLang="en-US" sz="2000" dirty="0" err="1">
                <a:solidFill>
                  <a:srgbClr val="000000"/>
                </a:solidFill>
              </a:rPr>
              <a:t>ba</a:t>
            </a:r>
            <a:r>
              <a:rPr lang="en-US" altLang="en-US" sz="2000" dirty="0">
                <a:solidFill>
                  <a:srgbClr val="000000"/>
                </a:solidFill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Monotype Sorts" pitchFamily="2" charset="2"/>
              <a:buAutoNum type="alphaLcParenR"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Homomorphism of a string: What is h(0120)?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Monotype Sorts" pitchFamily="2" charset="2"/>
              <a:buAutoNum type="alphaLcParenR"/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c) Homomorphism of a language defined by RE: If L is language L(01*2), what is h(L)?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e) Inverse homomorphism of a language: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	h(L) has a single string: </a:t>
            </a:r>
            <a:r>
              <a:rPr lang="en-US" altLang="en-US" sz="2000" dirty="0" err="1">
                <a:solidFill>
                  <a:srgbClr val="000000"/>
                </a:solidFill>
              </a:rPr>
              <a:t>ababa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	h</a:t>
            </a:r>
            <a:r>
              <a:rPr lang="en-US" altLang="en-US" sz="2000" baseline="30000" dirty="0">
                <a:solidFill>
                  <a:srgbClr val="000000"/>
                </a:solidFill>
              </a:rPr>
              <a:t>-1</a:t>
            </a:r>
            <a:r>
              <a:rPr lang="en-US" altLang="en-US" sz="2000" dirty="0">
                <a:solidFill>
                  <a:srgbClr val="000000"/>
                </a:solidFill>
              </a:rPr>
              <a:t>(L) has a finite number of strings: What is h</a:t>
            </a:r>
            <a:r>
              <a:rPr lang="en-US" altLang="en-US" sz="2000" baseline="30000" dirty="0">
                <a:solidFill>
                  <a:srgbClr val="000000"/>
                </a:solidFill>
              </a:rPr>
              <a:t>-1</a:t>
            </a:r>
            <a:r>
              <a:rPr lang="en-US" altLang="en-US" sz="2000" dirty="0">
                <a:solidFill>
                  <a:srgbClr val="000000"/>
                </a:solidFill>
              </a:rPr>
              <a:t>(L)?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B29E45-F64C-4119-89A9-877DB5706390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970547" y="1672391"/>
            <a:ext cx="924827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CptS 317 Fall 2022 Assignment 12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Exercises 5.4.1 text p 215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Use string </a:t>
            </a:r>
            <a:r>
              <a:rPr lang="en-US" altLang="en-US" sz="2400" dirty="0" err="1"/>
              <a:t>aab</a:t>
            </a:r>
            <a:r>
              <a:rPr lang="en-US" altLang="en-US" sz="2400" dirty="0"/>
              <a:t> to show that S-&gt;</a:t>
            </a:r>
            <a:r>
              <a:rPr lang="en-US" altLang="en-US" sz="2400" dirty="0" err="1"/>
              <a:t>aS|aSbS|</a:t>
            </a:r>
            <a:r>
              <a:rPr lang="en-US" altLang="en-US" sz="2800" dirty="0" err="1">
                <a:latin typeface="Symbol" panose="05050102010706020507" pitchFamily="18" charset="2"/>
              </a:rPr>
              <a:t>e</a:t>
            </a:r>
            <a:r>
              <a:rPr lang="en-US" altLang="en-US" sz="2400" dirty="0"/>
              <a:t> is ambiguous by all 3 methods: 2 left-most, 2 right-most, and 2 parse trees.</a:t>
            </a:r>
          </a:p>
        </p:txBody>
      </p:sp>
    </p:spTree>
    <p:extLst>
      <p:ext uri="{BB962C8B-B14F-4D97-AF65-F5344CB8AC3E}">
        <p14:creationId xmlns:p14="http://schemas.microsoft.com/office/powerpoint/2010/main" val="745800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84A60D-37F0-45CF-931B-3CABDDD4170E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2133600" y="1106489"/>
            <a:ext cx="77724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CptS 317 Fall 2022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dirty="0"/>
              <a:t>Assignment 13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Exercise 7.1.2 text p 275 and 277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S-&gt;</a:t>
            </a:r>
            <a:r>
              <a:rPr lang="en-US" altLang="en-US" dirty="0" err="1"/>
              <a:t>ASB|</a:t>
            </a:r>
            <a:r>
              <a:rPr lang="en-US" altLang="en-US" dirty="0" err="1">
                <a:latin typeface="Symbol" panose="05050102010706020507" pitchFamily="18" charset="2"/>
              </a:rPr>
              <a:t>e</a:t>
            </a:r>
            <a:endParaRPr lang="en-US" altLang="en-US" dirty="0">
              <a:latin typeface="Symbol" panose="05050102010706020507" pitchFamily="18" charset="2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A-&gt;</a:t>
            </a:r>
            <a:r>
              <a:rPr lang="en-US" altLang="en-US" dirty="0" err="1"/>
              <a:t>aAS|a</a:t>
            </a:r>
            <a:endParaRPr lang="en-US" altLang="en-US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B-&gt;</a:t>
            </a:r>
            <a:r>
              <a:rPr lang="en-US" altLang="en-US" dirty="0" err="1"/>
              <a:t>SbS|A|bb</a:t>
            </a:r>
            <a:endParaRPr lang="en-US" altLang="en-US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Clean and convert to CNF</a:t>
            </a:r>
          </a:p>
        </p:txBody>
      </p:sp>
    </p:spTree>
    <p:extLst>
      <p:ext uri="{BB962C8B-B14F-4D97-AF65-F5344CB8AC3E}">
        <p14:creationId xmlns:p14="http://schemas.microsoft.com/office/powerpoint/2010/main" val="1332735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3">
            <a:extLst>
              <a:ext uri="{FF2B5EF4-FFF2-40B4-BE49-F238E27FC236}">
                <a16:creationId xmlns:a16="http://schemas.microsoft.com/office/drawing/2014/main" id="{CA568943-C139-0849-18E6-78B95FD8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BB0CAD65-9EBF-43D4-A879-43A5DAAA5564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14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491" name="TextBox 5">
            <a:extLst>
              <a:ext uri="{FF2B5EF4-FFF2-40B4-BE49-F238E27FC236}">
                <a16:creationId xmlns:a16="http://schemas.microsoft.com/office/drawing/2014/main" id="{FC57751F-DDAE-39F1-A428-F836D35B4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6912"/>
            <a:ext cx="89916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Assignment 14: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Moves in a transition function are numbered 1 to 11 below.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Use numbered IDs to test acceptance of string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by final state.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a, 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=(q1, AAZ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a, A)=(q1, AAA)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a, B)=(q3, e)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e, B)=(q2, e)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5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b, 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)=(q2, BZ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b, A)=(q1, e)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7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b, B)= (q2, BB)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8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e, 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)=(q1,AZ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9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e, 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)=(f, e)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10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e, 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)=(q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11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e, 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)=(q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Z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The rationale behind this string acceptance is not obvious. Keep searching for allowed actions that move toward string consumption and transition to final state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fld id="{D0286C5E-2ADC-4CEA-94CE-D3107CE5448A}" type="slidenum">
              <a:rPr lang="en-US" altLang="en-US" sz="1050">
                <a:latin typeface="Times New Roman" panose="02020603050405020304" pitchFamily="18" charset="0"/>
              </a:rPr>
              <a:pPr>
                <a:defRPr/>
              </a:pPr>
              <a:t>15</a:t>
            </a:fld>
            <a:endParaRPr lang="en-US" altLang="en-US" sz="1050">
              <a:latin typeface="Times New Roman" panose="02020603050405020304" pitchFamily="18" charset="0"/>
            </a:endParaRPr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2209800" y="1485900"/>
            <a:ext cx="76962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CptS 317 Fall 2022 Assignment 15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Exercise 6.3.2 text p 251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For CFG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S-&gt;</a:t>
            </a:r>
            <a:r>
              <a:rPr lang="en-US" altLang="en-US" sz="2400" dirty="0" err="1"/>
              <a:t>aAA</a:t>
            </a: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A-&gt;</a:t>
            </a:r>
            <a:r>
              <a:rPr lang="en-US" altLang="en-US" sz="2400" dirty="0" err="1"/>
              <a:t>aS|bS|a</a:t>
            </a: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Find the equivalent PDA that accepts the same language by empty stack.</a:t>
            </a:r>
          </a:p>
        </p:txBody>
      </p:sp>
    </p:spTree>
    <p:extLst>
      <p:ext uri="{BB962C8B-B14F-4D97-AF65-F5344CB8AC3E}">
        <p14:creationId xmlns:p14="http://schemas.microsoft.com/office/powerpoint/2010/main" val="1373981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>
            <a:extLst>
              <a:ext uri="{FF2B5EF4-FFF2-40B4-BE49-F238E27FC236}">
                <a16:creationId xmlns:a16="http://schemas.microsoft.com/office/drawing/2014/main" id="{E9033BA6-532C-92E2-F0FB-DB611E511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1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CC00CC"/>
              </a:buClr>
              <a:buChar char="•"/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fld id="{C4A51B9C-7DA8-4A25-90EE-DAEA25DFE241}" type="slidenum">
              <a:rPr lang="en-US" altLang="en-US" sz="750">
                <a:solidFill>
                  <a:srgbClr val="000000"/>
                </a:solidFill>
                <a:latin typeface="Times New Roman" panose="02020603050405020304" pitchFamily="18" charset="0"/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  <a:defRPr/>
              </a:pPr>
              <a:t>16</a:t>
            </a:fld>
            <a:endParaRPr lang="en-US" altLang="en-US" sz="75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TextBox 5">
            <a:extLst>
              <a:ext uri="{FF2B5EF4-FFF2-40B4-BE49-F238E27FC236}">
                <a16:creationId xmlns:a16="http://schemas.microsoft.com/office/drawing/2014/main" id="{C6810451-D297-CD85-E557-D8362E996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550" y="1827213"/>
            <a:ext cx="5772150" cy="440120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</a:rPr>
              <a:t>CptS</a:t>
            </a:r>
            <a:r>
              <a:rPr lang="en-US" altLang="en-US" sz="2000" dirty="0">
                <a:solidFill>
                  <a:srgbClr val="000000"/>
                </a:solidFill>
              </a:rPr>
              <a:t> 317 Fall 2024 Assignment 16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PDA defined: Q={</a:t>
            </a:r>
            <a:r>
              <a:rPr lang="en-US" altLang="en-US" sz="2000" dirty="0" err="1">
                <a:solidFill>
                  <a:srgbClr val="000000"/>
                </a:solidFill>
              </a:rPr>
              <a:t>p,q</a:t>
            </a:r>
            <a:r>
              <a:rPr lang="en-US" altLang="en-US" sz="2000" dirty="0">
                <a:solidFill>
                  <a:srgbClr val="000000"/>
                </a:solidFill>
              </a:rPr>
              <a:t>},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000" dirty="0">
                <a:solidFill>
                  <a:srgbClr val="000000"/>
                </a:solidFill>
              </a:rPr>
              <a:t>={0,1}, </a:t>
            </a: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2000" dirty="0">
                <a:solidFill>
                  <a:srgbClr val="000000"/>
                </a:solidFill>
              </a:rPr>
              <a:t>={X,Z}, q</a:t>
            </a:r>
            <a:r>
              <a:rPr lang="en-US" altLang="en-US" sz="2000" baseline="-25000" dirty="0">
                <a:solidFill>
                  <a:srgbClr val="000000"/>
                </a:solidFill>
              </a:rPr>
              <a:t>0</a:t>
            </a:r>
            <a:r>
              <a:rPr lang="en-US" altLang="en-US" sz="2000" dirty="0">
                <a:solidFill>
                  <a:srgbClr val="000000"/>
                </a:solidFill>
              </a:rPr>
              <a:t>=q, Z</a:t>
            </a:r>
            <a:r>
              <a:rPr lang="en-US" altLang="en-US" sz="2000" baseline="-25000" dirty="0">
                <a:solidFill>
                  <a:srgbClr val="000000"/>
                </a:solidFill>
              </a:rPr>
              <a:t>0</a:t>
            </a:r>
            <a:r>
              <a:rPr lang="en-US" altLang="en-US" sz="2000" dirty="0">
                <a:solidFill>
                  <a:srgbClr val="000000"/>
                </a:solidFill>
              </a:rPr>
              <a:t>=Z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Transition function: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</a:rPr>
              <a:t>(q,1,X)=(</a:t>
            </a:r>
            <a:r>
              <a:rPr lang="en-US" altLang="en-US" sz="2000" dirty="0" err="1">
                <a:solidFill>
                  <a:srgbClr val="000000"/>
                </a:solidFill>
              </a:rPr>
              <a:t>q,X</a:t>
            </a:r>
            <a:r>
              <a:rPr lang="en-US" altLang="en-US" sz="2000" dirty="0">
                <a:solidFill>
                  <a:srgbClr val="000000"/>
                </a:solidFill>
              </a:rPr>
              <a:t>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2000" dirty="0">
                <a:solidFill>
                  <a:srgbClr val="000000"/>
                </a:solidFill>
              </a:rPr>
              <a:t>(</a:t>
            </a:r>
            <a:r>
              <a:rPr lang="en-US" altLang="en-US" sz="2000" dirty="0" err="1">
                <a:solidFill>
                  <a:srgbClr val="000000"/>
                </a:solidFill>
              </a:rPr>
              <a:t>p,</a:t>
            </a:r>
            <a:r>
              <a:rPr lang="en-US" altLang="en-US" sz="2000" dirty="0" err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r>
              <a:rPr lang="en-US" altLang="en-US" sz="2000" dirty="0" err="1">
                <a:solidFill>
                  <a:srgbClr val="000000"/>
                </a:solidFill>
              </a:rPr>
              <a:t>,X</a:t>
            </a:r>
            <a:r>
              <a:rPr lang="en-US" altLang="en-US" sz="2000" dirty="0">
                <a:solidFill>
                  <a:srgbClr val="000000"/>
                </a:solidFill>
              </a:rPr>
              <a:t>)=(</a:t>
            </a:r>
            <a:r>
              <a:rPr lang="en-US" altLang="en-US" sz="2000" dirty="0" err="1">
                <a:solidFill>
                  <a:srgbClr val="000000"/>
                </a:solidFill>
              </a:rPr>
              <a:t>p,</a:t>
            </a:r>
            <a:r>
              <a:rPr lang="en-US" altLang="en-US" sz="2000" dirty="0" err="1">
                <a:solidFill>
                  <a:srgbClr val="000000"/>
                </a:solidFill>
                <a:latin typeface="Symbol" panose="05050102010706020507" pitchFamily="18" charset="2"/>
              </a:rPr>
              <a:t>e</a:t>
            </a:r>
            <a:r>
              <a:rPr lang="en-US" altLang="en-US" sz="2000" dirty="0">
                <a:solidFill>
                  <a:srgbClr val="000000"/>
                </a:solidFill>
              </a:rPr>
              <a:t>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(p,0,Z) = (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q,X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Find the equivalent CFG by</a:t>
            </a:r>
          </a:p>
          <a:p>
            <a:pPr marL="257175" indent="-257175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AutoNum type="alphaLcParenBoth"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Production of start symbol S</a:t>
            </a:r>
          </a:p>
          <a:p>
            <a:pPr marL="257175" indent="-257175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AutoNum type="alphaLcParenBoth"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For each action in the transition function, identify the case and find the resulting productions.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3382" y="450492"/>
            <a:ext cx="8916776" cy="5901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15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CptS 317 Fall 2022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Assignment 2: </a:t>
            </a:r>
          </a:p>
          <a:p>
            <a:pPr eaLnBrk="0" fontAlgn="base" hangingPunct="0"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Exercise 2.2.10: 	DFA=		0	1	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15000"/>
              </a:lnSpc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Text p54			-&gt;A	A	B  		  		  	 		 *B	B	A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15000"/>
              </a:lnSpc>
            </a:pP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Prove by induction on length of string that</a:t>
            </a:r>
          </a:p>
          <a:p>
            <a:pPr marL="457200" indent="-457200" eaLnBrk="0" fontAlgn="base" hangingPunct="0">
              <a:lnSpc>
                <a:spcPct val="115000"/>
              </a:lnSpc>
              <a:buAutoNum type="alphaLcParenR"/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if w contains an even number of 1’s then </a:t>
            </a:r>
            <a:r>
              <a:rPr lang="en-US" sz="2400" u="sng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A,w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)=A </a:t>
            </a:r>
          </a:p>
          <a:p>
            <a:pPr marL="457200" indent="-457200" eaLnBrk="0" fontAlgn="base" hangingPunct="0">
              <a:lnSpc>
                <a:spcPct val="115000"/>
              </a:lnSpc>
              <a:buAutoNum type="alphaLcParenR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w contains an odd number of 1’s then </a:t>
            </a:r>
            <a:r>
              <a:rPr lang="en-US" sz="2400" u="sng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A,w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)=B</a:t>
            </a:r>
          </a:p>
          <a:p>
            <a:pPr eaLnBrk="0" fontAlgn="base" hangingPunct="0">
              <a:lnSpc>
                <a:spcPct val="115000"/>
              </a:lnSpc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Your proof must include the following: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(1) base case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(2) setup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(3) inductive hypothesis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(4) application of inductive hypothesis</a:t>
            </a: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begin each case by stating the given information of that case, 	 	the resulting parity of x, and the equation </a:t>
            </a:r>
            <a:r>
              <a:rPr lang="en-US" sz="2000" u="sng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A,w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= …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59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>
            <a:extLst>
              <a:ext uri="{FF2B5EF4-FFF2-40B4-BE49-F238E27FC236}">
                <a16:creationId xmlns:a16="http://schemas.microsoft.com/office/drawing/2014/main" id="{3D37D8F7-3EF8-4ECD-9674-347664DCE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D09E3D-ADBB-47C6-8B3E-4312AD41207F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4">
            <a:extLst>
              <a:ext uri="{FF2B5EF4-FFF2-40B4-BE49-F238E27FC236}">
                <a16:creationId xmlns:a16="http://schemas.microsoft.com/office/drawing/2014/main" id="{8E64E4E2-1423-4C8B-921A-EB76BCF35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7532" y="3217029"/>
            <a:ext cx="924626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CptS 317 Fall 2022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 the transition table of the NFA graphed above.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acceptance of string 100 by NFA using the method of all prefixes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Monotype Sort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 the transition table of the equivalent DFA by lazy subset construction.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all required algebra used in the derivation.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Rename the subsets of Q</a:t>
            </a:r>
            <a:r>
              <a:rPr lang="en-US" alt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are the states the DFA.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acceptance of string 100 by DFA using the definition of delta-hat for DFAs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988" name="Group 26">
            <a:extLst>
              <a:ext uri="{FF2B5EF4-FFF2-40B4-BE49-F238E27FC236}">
                <a16:creationId xmlns:a16="http://schemas.microsoft.com/office/drawing/2014/main" id="{EE23464A-2BB0-4939-8CA0-B6C5CCABABB7}"/>
              </a:ext>
            </a:extLst>
          </p:cNvPr>
          <p:cNvGrpSpPr>
            <a:grpSpLocks/>
          </p:cNvGrpSpPr>
          <p:nvPr/>
        </p:nvGrpSpPr>
        <p:grpSpPr bwMode="auto">
          <a:xfrm>
            <a:off x="4029869" y="774978"/>
            <a:ext cx="4132262" cy="1936977"/>
            <a:chOff x="1123589" y="2493860"/>
            <a:chExt cx="4883511" cy="1627951"/>
          </a:xfrm>
        </p:grpSpPr>
        <p:sp>
          <p:nvSpPr>
            <p:cNvPr id="41989" name="Text Box 9">
              <a:extLst>
                <a:ext uri="{FF2B5EF4-FFF2-40B4-BE49-F238E27FC236}">
                  <a16:creationId xmlns:a16="http://schemas.microsoft.com/office/drawing/2014/main" id="{FFDD1069-80C5-4CDE-8C97-BB41ADBC7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3589" y="3733800"/>
              <a:ext cx="985484" cy="388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1990" name="Text Box 12">
              <a:extLst>
                <a:ext uri="{FF2B5EF4-FFF2-40B4-BE49-F238E27FC236}">
                  <a16:creationId xmlns:a16="http://schemas.microsoft.com/office/drawing/2014/main" id="{3B0F0841-3E05-4B5C-906E-677DAD7C4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012" y="2493860"/>
              <a:ext cx="304006" cy="388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1991" name="Text Box 13">
              <a:extLst>
                <a:ext uri="{FF2B5EF4-FFF2-40B4-BE49-F238E27FC236}">
                  <a16:creationId xmlns:a16="http://schemas.microsoft.com/office/drawing/2014/main" id="{6020728D-3A1B-4BD4-BC5C-000F0658BB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7109" y="3179660"/>
              <a:ext cx="417154" cy="388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dirty="0">
                  <a:solidFill>
                    <a:srgbClr val="000000"/>
                  </a:solidFill>
                </a:rPr>
                <a:t>0</a:t>
              </a:r>
            </a:p>
          </p:txBody>
        </p:sp>
        <p:cxnSp>
          <p:nvCxnSpPr>
            <p:cNvPr id="41992" name="AutoShape 15">
              <a:extLst>
                <a:ext uri="{FF2B5EF4-FFF2-40B4-BE49-F238E27FC236}">
                  <a16:creationId xmlns:a16="http://schemas.microsoft.com/office/drawing/2014/main" id="{893D0C7F-7DB2-455B-8DD3-5242EFD51F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-5400000" flipH="1" flipV="1">
              <a:off x="2271713" y="3138488"/>
              <a:ext cx="1588" cy="431800"/>
            </a:xfrm>
            <a:prstGeom prst="curvedConnector3">
              <a:avLst>
                <a:gd name="adj1" fmla="val -427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1993" name="Group 30">
              <a:extLst>
                <a:ext uri="{FF2B5EF4-FFF2-40B4-BE49-F238E27FC236}">
                  <a16:creationId xmlns:a16="http://schemas.microsoft.com/office/drawing/2014/main" id="{1146EC6C-CCAD-4379-AA34-9DB9536F35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1325" y="2514600"/>
              <a:ext cx="4295775" cy="1371600"/>
              <a:chOff x="1092" y="1584"/>
              <a:chExt cx="2706" cy="864"/>
            </a:xfrm>
          </p:grpSpPr>
          <p:sp>
            <p:nvSpPr>
              <p:cNvPr id="41994" name="Oval 3">
                <a:extLst>
                  <a:ext uri="{FF2B5EF4-FFF2-40B4-BE49-F238E27FC236}">
                    <a16:creationId xmlns:a16="http://schemas.microsoft.com/office/drawing/2014/main" id="{B76967F5-9D0F-4006-A588-040D0FEFF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0" y="2112"/>
                <a:ext cx="288" cy="288"/>
              </a:xfrm>
              <a:prstGeom prst="ellipse">
                <a:avLst/>
              </a:prstGeom>
              <a:solidFill>
                <a:schemeClr val="accent1">
                  <a:alpha val="50195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41995" name="Oval 4">
                <a:extLst>
                  <a:ext uri="{FF2B5EF4-FFF2-40B4-BE49-F238E27FC236}">
                    <a16:creationId xmlns:a16="http://schemas.microsoft.com/office/drawing/2014/main" id="{2B067887-CE3D-4C7C-94AC-543FD4E2E9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2" y="2112"/>
                <a:ext cx="288" cy="288"/>
              </a:xfrm>
              <a:prstGeom prst="ellipse">
                <a:avLst/>
              </a:prstGeom>
              <a:solidFill>
                <a:schemeClr val="accent1">
                  <a:alpha val="50195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41996" name="Oval 5">
                <a:extLst>
                  <a:ext uri="{FF2B5EF4-FFF2-40B4-BE49-F238E27FC236}">
                    <a16:creationId xmlns:a16="http://schemas.microsoft.com/office/drawing/2014/main" id="{6B4AC7F3-6503-4644-9E56-798DE5BC4E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6" y="2112"/>
                <a:ext cx="288" cy="288"/>
              </a:xfrm>
              <a:prstGeom prst="ellipse">
                <a:avLst/>
              </a:prstGeom>
              <a:solidFill>
                <a:schemeClr val="accent1">
                  <a:alpha val="50195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41997" name="Oval 7">
                <a:extLst>
                  <a:ext uri="{FF2B5EF4-FFF2-40B4-BE49-F238E27FC236}">
                    <a16:creationId xmlns:a16="http://schemas.microsoft.com/office/drawing/2014/main" id="{0722A50B-2071-4E72-A013-F2FCEA32E0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4" y="2064"/>
                <a:ext cx="384" cy="38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1998" name="Line 8">
                <a:extLst>
                  <a:ext uri="{FF2B5EF4-FFF2-40B4-BE49-F238E27FC236}">
                    <a16:creationId xmlns:a16="http://schemas.microsoft.com/office/drawing/2014/main" id="{AFBA469A-2C20-4C83-8AB8-E7CC52F013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92" y="2352"/>
                <a:ext cx="218" cy="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9" name="Line 10">
                <a:extLst>
                  <a:ext uri="{FF2B5EF4-FFF2-40B4-BE49-F238E27FC236}">
                    <a16:creationId xmlns:a16="http://schemas.microsoft.com/office/drawing/2014/main" id="{EC6BA983-DC91-4B8E-8A59-720BE859B5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8" y="225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0" name="Line 11">
                <a:extLst>
                  <a:ext uri="{FF2B5EF4-FFF2-40B4-BE49-F238E27FC236}">
                    <a16:creationId xmlns:a16="http://schemas.microsoft.com/office/drawing/2014/main" id="{0A452BA4-2C69-4486-9640-F2967712D1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2" y="2256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1" name="Text Box 14">
                <a:extLst>
                  <a:ext uri="{FF2B5EF4-FFF2-40B4-BE49-F238E27FC236}">
                    <a16:creationId xmlns:a16="http://schemas.microsoft.com/office/drawing/2014/main" id="{2B557EB4-0925-43A5-B4F0-27EE05F77C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7" y="2013"/>
                <a:ext cx="26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 dirty="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42002" name="Text Box 16">
                <a:extLst>
                  <a:ext uri="{FF2B5EF4-FFF2-40B4-BE49-F238E27FC236}">
                    <a16:creationId xmlns:a16="http://schemas.microsoft.com/office/drawing/2014/main" id="{A7016550-64C8-4E60-86CF-15B31DD9E2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1584"/>
                <a:ext cx="26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 dirty="0">
                    <a:solidFill>
                      <a:srgbClr val="000000"/>
                    </a:solidFill>
                  </a:rPr>
                  <a:t>0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>
            <a:extLst>
              <a:ext uri="{FF2B5EF4-FFF2-40B4-BE49-F238E27FC236}">
                <a16:creationId xmlns:a16="http://schemas.microsoft.com/office/drawing/2014/main" id="{4796524B-4170-47C1-ABD8-70B537F3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84A57A75-EFB9-4DFE-B300-3826388FC6B0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08B546-D932-4A3C-9412-F1C02DEF1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69889"/>
              </p:ext>
            </p:extLst>
          </p:nvPr>
        </p:nvGraphicFramePr>
        <p:xfrm>
          <a:off x="2679700" y="3929548"/>
          <a:ext cx="6057900" cy="1006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5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4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7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e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7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-&gt;p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nil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q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r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q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q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r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nil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*r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nil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875" name="Rectangle 1">
            <a:extLst>
              <a:ext uri="{FF2B5EF4-FFF2-40B4-BE49-F238E27FC236}">
                <a16:creationId xmlns:a16="http://schemas.microsoft.com/office/drawing/2014/main" id="{485B3C48-693B-4AC4-B4CA-46C24A737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730818"/>
            <a:ext cx="8529836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CptS 317 Fall 2022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Assignment 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5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For the </a:t>
            </a:r>
            <a:r>
              <a:rPr lang="en-US" altLang="en-US" sz="180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e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-NFA defined by the transition table below</a:t>
            </a: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1.Find the ECLOSE of each state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2.Test the acceptance of string </a:t>
            </a:r>
            <a:r>
              <a:rPr lang="en-US" altLang="en-US" sz="18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bab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 by the e-NFA using the method of all prefixes.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3.Derive the transition table of the equivalent NFA (</a:t>
            </a:r>
            <a:r>
              <a:rPr lang="en-US" alt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show your algebra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4.Test the acceptance of string </a:t>
            </a:r>
            <a:r>
              <a:rPr lang="en-US" altLang="en-US" sz="18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bab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 by </a:t>
            </a:r>
            <a:r>
              <a:rPr lang="en-US" altLang="en-US" sz="18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NFA</a:t>
            </a:r>
            <a:r>
              <a:rPr lang="en-US" altLang="en-US" sz="1800" baseline="-25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eq</a:t>
            </a:r>
            <a:r>
              <a:rPr lang="en-US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 using the method of all prefixes.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3">
            <a:extLst>
              <a:ext uri="{FF2B5EF4-FFF2-40B4-BE49-F238E27FC236}">
                <a16:creationId xmlns:a16="http://schemas.microsoft.com/office/drawing/2014/main" id="{37BF2A85-60A9-41DA-9286-C8E25C9E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91376A32-695A-4C97-B40F-902B85E2EC08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95E243A-4559-4EFB-8B26-60FAAF9A4554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4121757"/>
          <a:ext cx="8077200" cy="1341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-&gt;p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nil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q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nil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*r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nil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60922CE2-E3CC-486A-9233-853ADE6FC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902" y="1489748"/>
            <a:ext cx="8456195" cy="249299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>
                <a:solidFill>
                  <a:srgbClr val="000000"/>
                </a:solidFill>
                <a:latin typeface="Tahoma"/>
                <a:ea typeface="Times New Roman" pitchFamily="18" charset="0"/>
              </a:rPr>
              <a:t>CptS 317 Fall 2022</a:t>
            </a:r>
            <a:r>
              <a:rPr lang="en-US" altLang="en-US" dirty="0">
                <a:solidFill>
                  <a:srgbClr val="000000"/>
                </a:solidFill>
                <a:latin typeface="Tahoma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Tahoma"/>
                <a:ea typeface="Times New Roman" pitchFamily="18" charset="0"/>
              </a:rPr>
              <a:t>Assignment 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  <a:latin typeface="Tahom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>
                <a:solidFill>
                  <a:srgbClr val="000000"/>
                </a:solidFill>
                <a:latin typeface="Tahoma"/>
                <a:ea typeface="Times New Roman" pitchFamily="18" charset="0"/>
              </a:rPr>
              <a:t>For the e-NFA defined by the transition table below</a:t>
            </a:r>
            <a:endParaRPr lang="en-US" altLang="en-US" dirty="0">
              <a:solidFill>
                <a:srgbClr val="000000"/>
              </a:solidFill>
              <a:latin typeface="Tahom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dirty="0">
                <a:solidFill>
                  <a:srgbClr val="000000"/>
                </a:solidFill>
                <a:latin typeface="Tahoma"/>
                <a:ea typeface="Times New Roman" pitchFamily="18" charset="0"/>
              </a:rPr>
              <a:t>Find the ECLOSE of each state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dirty="0">
                <a:solidFill>
                  <a:srgbClr val="000000"/>
                </a:solidFill>
                <a:latin typeface="Tahoma" panose="020B0604030504040204" pitchFamily="34" charset="0"/>
                <a:ea typeface="Times New Roman" pitchFamily="18" charset="0"/>
              </a:rPr>
              <a:t>Build the equivalent DFA’s transition table. (</a:t>
            </a:r>
            <a:r>
              <a:rPr lang="en-US" altLang="en-US" dirty="0">
                <a:solidFill>
                  <a:srgbClr val="FF0000"/>
                </a:solidFill>
                <a:latin typeface="Tahoma" panose="020B0604030504040204" pitchFamily="34" charset="0"/>
                <a:ea typeface="Times New Roman" pitchFamily="18" charset="0"/>
              </a:rPr>
              <a:t>show all algebra</a:t>
            </a:r>
            <a:r>
              <a:rPr lang="en-US" altLang="en-US" dirty="0">
                <a:solidFill>
                  <a:srgbClr val="000000"/>
                </a:solidFill>
                <a:latin typeface="Tahoma" panose="020B0604030504040204" pitchFamily="34" charset="0"/>
                <a:ea typeface="Times New Roman" pitchFamily="18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dirty="0">
                <a:solidFill>
                  <a:srgbClr val="000000"/>
                </a:solidFill>
                <a:latin typeface="Tahoma" panose="020B0604030504040204" pitchFamily="34" charset="0"/>
                <a:ea typeface="Times New Roman" pitchFamily="18" charset="0"/>
              </a:rPr>
              <a:t>Rename the states of the equivalent DFA</a:t>
            </a:r>
            <a:endParaRPr lang="en-US" altLang="en-US" dirty="0">
              <a:solidFill>
                <a:srgbClr val="000000"/>
              </a:solidFill>
              <a:latin typeface="Tahoma"/>
              <a:ea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altLang="en-US" dirty="0">
                <a:solidFill>
                  <a:srgbClr val="000000"/>
                </a:solidFill>
                <a:latin typeface="Tahoma"/>
              </a:rPr>
              <a:t>Use the definition of delta-hat to test acceptance of </a:t>
            </a:r>
            <a:r>
              <a:rPr lang="en-US" altLang="en-US" dirty="0" err="1">
                <a:solidFill>
                  <a:srgbClr val="000000"/>
                </a:solidFill>
                <a:latin typeface="Tahoma"/>
              </a:rPr>
              <a:t>bab</a:t>
            </a:r>
            <a:r>
              <a:rPr lang="en-US" altLang="en-US" dirty="0">
                <a:solidFill>
                  <a:srgbClr val="000000"/>
                </a:solidFill>
                <a:latin typeface="Tahoma"/>
              </a:rPr>
              <a:t> on the equivalent DFA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altLang="en-US" dirty="0">
              <a:solidFill>
                <a:srgbClr val="000000"/>
              </a:solidFill>
              <a:latin typeface="Tahom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altLang="en-US" dirty="0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583EE7-02CA-439B-A117-59FC6074311A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2467" name="Rectangle 1"/>
          <p:cNvSpPr>
            <a:spLocks noChangeArrowheads="1"/>
          </p:cNvSpPr>
          <p:nvPr/>
        </p:nvSpPr>
        <p:spPr bwMode="auto">
          <a:xfrm>
            <a:off x="829767" y="708827"/>
            <a:ext cx="4688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CptS 317 Fall 2024 Assignment 6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74DC516-576D-4032-B95B-4D37197412AB}"/>
              </a:ext>
            </a:extLst>
          </p:cNvPr>
          <p:cNvGrpSpPr/>
          <p:nvPr/>
        </p:nvGrpSpPr>
        <p:grpSpPr>
          <a:xfrm>
            <a:off x="6673930" y="87725"/>
            <a:ext cx="3007648" cy="1242204"/>
            <a:chOff x="6460957" y="700064"/>
            <a:chExt cx="3007648" cy="124220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79A11CE-84A4-4CEC-AD40-9F4364E593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60957" y="700064"/>
              <a:ext cx="3007648" cy="1219200"/>
              <a:chOff x="2708279" y="3262318"/>
              <a:chExt cx="1582740" cy="420688"/>
            </a:xfrm>
          </p:grpSpPr>
          <p:sp>
            <p:nvSpPr>
              <p:cNvPr id="5" name="Text Box 12">
                <a:extLst>
                  <a:ext uri="{FF2B5EF4-FFF2-40B4-BE49-F238E27FC236}">
                    <a16:creationId xmlns:a16="http://schemas.microsoft.com/office/drawing/2014/main" id="{6AB59CB0-B8FD-4AC2-A71D-5263316D89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9624" y="3322409"/>
                <a:ext cx="156205" cy="1168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</a:rPr>
                  <a:t>0</a:t>
                </a:r>
              </a:p>
            </p:txBody>
          </p:sp>
          <p:cxnSp>
            <p:nvCxnSpPr>
              <p:cNvPr id="6" name="AutoShape 15">
                <a:extLst>
                  <a:ext uri="{FF2B5EF4-FFF2-40B4-BE49-F238E27FC236}">
                    <a16:creationId xmlns:a16="http://schemas.microsoft.com/office/drawing/2014/main" id="{0E3C562C-820A-4ED9-AA40-CD6718DD9A3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-5400000" flipH="1" flipV="1">
                <a:off x="3059745" y="3331303"/>
                <a:ext cx="56624" cy="188529"/>
              </a:xfrm>
              <a:prstGeom prst="curvedConnector4">
                <a:avLst>
                  <a:gd name="adj1" fmla="val -186546"/>
                  <a:gd name="adj2" fmla="val 91472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49057D51-B2E8-4026-98B7-5D3466974B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08279" y="3262318"/>
                <a:ext cx="1582740" cy="420688"/>
                <a:chOff x="1720" y="2055"/>
                <a:chExt cx="997" cy="265"/>
              </a:xfrm>
            </p:grpSpPr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FFF44532-FA5C-4802-A3E7-BFC4085AEC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3" y="2158"/>
                  <a:ext cx="197" cy="122"/>
                </a:xfrm>
                <a:prstGeom prst="ellipse">
                  <a:avLst/>
                </a:prstGeom>
                <a:solidFill>
                  <a:srgbClr val="00CC99">
                    <a:alpha val="50195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</a:rPr>
                    <a:t>1</a:t>
                  </a:r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C914B240-B187-487C-9D33-1484258E9D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80" y="2169"/>
                  <a:ext cx="187" cy="127"/>
                </a:xfrm>
                <a:prstGeom prst="ellipse">
                  <a:avLst/>
                </a:prstGeom>
                <a:solidFill>
                  <a:srgbClr val="00CC99">
                    <a:alpha val="50195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</a:rPr>
                    <a:t>2</a:t>
                  </a:r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BF8A5145-765F-4905-9B9D-5EFD2C0710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37" y="2154"/>
                  <a:ext cx="273" cy="166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12" name="Line 8">
                  <a:extLst>
                    <a:ext uri="{FF2B5EF4-FFF2-40B4-BE49-F238E27FC236}">
                      <a16:creationId xmlns:a16="http://schemas.microsoft.com/office/drawing/2014/main" id="{71AB63EB-4C75-47D3-BBB1-CC8808F955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720" y="2231"/>
                  <a:ext cx="15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13" name="Line 11">
                  <a:extLst>
                    <a:ext uri="{FF2B5EF4-FFF2-40B4-BE49-F238E27FC236}">
                      <a16:creationId xmlns:a16="http://schemas.microsoft.com/office/drawing/2014/main" id="{66CB2AD3-5BDE-44A2-ACF5-83980DBAE6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23" y="2209"/>
                  <a:ext cx="270" cy="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14" name="Text Box 14">
                  <a:extLst>
                    <a:ext uri="{FF2B5EF4-FFF2-40B4-BE49-F238E27FC236}">
                      <a16:creationId xmlns:a16="http://schemas.microsoft.com/office/drawing/2014/main" id="{FDF440BC-52C8-4CB1-A512-9A0DBD19C2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55" y="2149"/>
                  <a:ext cx="98" cy="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</a:rPr>
                    <a:t>1</a:t>
                  </a:r>
                </a:p>
              </p:txBody>
            </p:sp>
            <p:sp>
              <p:nvSpPr>
                <p:cNvPr id="15" name="Text Box 16">
                  <a:extLst>
                    <a:ext uri="{FF2B5EF4-FFF2-40B4-BE49-F238E27FC236}">
                      <a16:creationId xmlns:a16="http://schemas.microsoft.com/office/drawing/2014/main" id="{DECDB218-3B30-4777-9A9E-118729148B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14" y="2055"/>
                  <a:ext cx="103" cy="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u"/>
                    <a:defRPr sz="32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rgbClr val="CC00CC"/>
                    </a:buClr>
                    <a:buFont typeface="Monotype Sorts" pitchFamily="2" charset="2"/>
                    <a:buChar char="w"/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CC00CC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ahoma" panose="020B0604030504040204" pitchFamily="34" charset="0"/>
                    </a:rPr>
                    <a:t>0</a:t>
                  </a:r>
                </a:p>
              </p:txBody>
            </p:sp>
          </p:grpSp>
          <p:cxnSp>
            <p:nvCxnSpPr>
              <p:cNvPr id="8" name="AutoShape 15">
                <a:extLst>
                  <a:ext uri="{FF2B5EF4-FFF2-40B4-BE49-F238E27FC236}">
                    <a16:creationId xmlns:a16="http://schemas.microsoft.com/office/drawing/2014/main" id="{A9081647-3D25-4B2F-91E8-3A74A4A5880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-5400000" flipH="1" flipV="1">
                <a:off x="4004732" y="3331303"/>
                <a:ext cx="56624" cy="188529"/>
              </a:xfrm>
              <a:prstGeom prst="curvedConnector4">
                <a:avLst>
                  <a:gd name="adj1" fmla="val -186546"/>
                  <a:gd name="adj2" fmla="val 91472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2BD62BD5-44EB-47E9-AD88-99EF047919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571100" y="1566933"/>
              <a:ext cx="920094" cy="348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</a:endParaRP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7FB0E074-5FB3-4B56-AC19-F5A59E414F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76863" y="1574208"/>
              <a:ext cx="310720" cy="3680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</a:rPr>
                <a:t>1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898854D-816B-4E8B-BDDC-713D268DDD64}"/>
              </a:ext>
            </a:extLst>
          </p:cNvPr>
          <p:cNvSpPr txBox="1"/>
          <p:nvPr/>
        </p:nvSpPr>
        <p:spPr>
          <a:xfrm>
            <a:off x="468658" y="2045368"/>
            <a:ext cx="1140055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 REs for direct connections, R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 DFA shown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a graph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above.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the simplified versions of relationships between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lang="en-US" sz="2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lecture </a:t>
            </a: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to derive REs for all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paths for the DFA above. Simplify as much as </a:t>
            </a: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ossible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derivation of the equivalent RE by deriving the path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DFA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US" sz="2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bove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Simplify as much as possible.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80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1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CC00CC"/>
              </a:buClr>
              <a:buChar char="•"/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70A56253-273D-4F1E-991E-A0AE0CE7C27D}" type="slidenum">
              <a:rPr lang="en-US" altLang="en-US" sz="105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  <a:defRPr/>
              </a:pPr>
              <a:t>7</a:t>
            </a:fld>
            <a:endParaRPr lang="en-US" altLang="en-US" sz="1050">
              <a:latin typeface="Times New Roman" panose="02020603050405020304" pitchFamily="18" charset="0"/>
            </a:endParaRPr>
          </a:p>
        </p:txBody>
      </p:sp>
      <p:sp>
        <p:nvSpPr>
          <p:cNvPr id="75779" name="Rectangle 1"/>
          <p:cNvSpPr>
            <a:spLocks noChangeArrowheads="1"/>
          </p:cNvSpPr>
          <p:nvPr/>
        </p:nvSpPr>
        <p:spPr bwMode="auto">
          <a:xfrm>
            <a:off x="548640" y="774700"/>
            <a:ext cx="10805160" cy="467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CptS 317 </a:t>
            </a:r>
            <a:r>
              <a:rPr lang="en-US" altLang="en-US" sz="2400"/>
              <a:t>Fall 2024 </a:t>
            </a:r>
            <a:r>
              <a:rPr lang="en-US" altLang="en-US" sz="2400" dirty="0"/>
              <a:t>Assignment 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Exercise 3.2.1 (e) Text p107</a:t>
            </a:r>
            <a:endParaRPr lang="en-US" altLang="en-US" sz="2800" dirty="0"/>
          </a:p>
          <a:p>
            <a:pPr>
              <a:buFont typeface="Monotype Sorts" pitchFamily="2" charset="2"/>
              <a:buNone/>
            </a:pPr>
            <a:endParaRPr lang="en-US" altLang="en-US" sz="2800" dirty="0"/>
          </a:p>
          <a:p>
            <a:pPr>
              <a:buFont typeface="Monotype Sorts" pitchFamily="2" charset="2"/>
              <a:buNone/>
            </a:pPr>
            <a:endParaRPr lang="en-US" altLang="en-US" sz="2400" dirty="0"/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4 sets of predecessor-successors associated with removal of q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. In each case, name q and p, list Q, P, S, and </a:t>
            </a:r>
            <a:r>
              <a:rPr lang="en-US" altLang="en-US" sz="2400" dirty="0" err="1"/>
              <a:t>R</a:t>
            </a:r>
            <a:r>
              <a:rPr lang="en-US" altLang="en-US" sz="2400" baseline="-25000" dirty="0" err="1"/>
              <a:t>qp</a:t>
            </a:r>
            <a:r>
              <a:rPr lang="en-US" altLang="en-US" sz="2400" baseline="-25000" dirty="0"/>
              <a:t> </a:t>
            </a:r>
            <a:r>
              <a:rPr lang="en-US" altLang="en-US" sz="2400" dirty="0"/>
              <a:t>,and evaluate </a:t>
            </a:r>
            <a:r>
              <a:rPr lang="en-US" altLang="en-US" sz="2400" dirty="0" err="1"/>
              <a:t>R</a:t>
            </a:r>
            <a:r>
              <a:rPr lang="en-US" altLang="en-US" sz="2400" baseline="-25000" dirty="0" err="1"/>
              <a:t>qp</a:t>
            </a:r>
            <a:r>
              <a:rPr lang="en-US" altLang="en-US" sz="2400" dirty="0" err="1"/>
              <a:t>+QS</a:t>
            </a:r>
            <a:r>
              <a:rPr lang="en-US" altLang="en-US" sz="2400" dirty="0"/>
              <a:t>*P.</a:t>
            </a:r>
          </a:p>
          <a:p>
            <a:pPr>
              <a:buFont typeface="Monotype Sorts" pitchFamily="2" charset="2"/>
              <a:buNone/>
            </a:pPr>
            <a:endParaRPr lang="en-US" altLang="en-US" sz="2800" dirty="0"/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Graph the generic 2-state form that results from removal of q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. List R, S, T, and U. Substitute to get equivalent RE.  Do not simplify.</a:t>
            </a:r>
          </a:p>
        </p:txBody>
      </p:sp>
      <p:grpSp>
        <p:nvGrpSpPr>
          <p:cNvPr id="75780" name="Group 4"/>
          <p:cNvGrpSpPr>
            <a:grpSpLocks/>
          </p:cNvGrpSpPr>
          <p:nvPr/>
        </p:nvGrpSpPr>
        <p:grpSpPr bwMode="auto">
          <a:xfrm>
            <a:off x="5305426" y="990601"/>
            <a:ext cx="4640263" cy="2074863"/>
            <a:chOff x="969963" y="2201863"/>
            <a:chExt cx="4640833" cy="2074722"/>
          </a:xfrm>
        </p:grpSpPr>
        <p:sp>
          <p:nvSpPr>
            <p:cNvPr id="75781" name="Oval 3"/>
            <p:cNvSpPr>
              <a:spLocks noChangeArrowheads="1"/>
            </p:cNvSpPr>
            <p:nvPr/>
          </p:nvSpPr>
          <p:spPr bwMode="auto">
            <a:xfrm>
              <a:off x="1693666" y="3120993"/>
              <a:ext cx="457076" cy="457332"/>
            </a:xfrm>
            <a:prstGeom prst="ellipse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q</a:t>
              </a:r>
              <a:r>
                <a:rPr lang="en-US" altLang="en-US" sz="2400" baseline="-25000"/>
                <a:t>1</a:t>
              </a:r>
            </a:p>
          </p:txBody>
        </p:sp>
        <p:sp>
          <p:nvSpPr>
            <p:cNvPr id="75782" name="Oval 5"/>
            <p:cNvSpPr>
              <a:spLocks noChangeArrowheads="1"/>
            </p:cNvSpPr>
            <p:nvPr/>
          </p:nvSpPr>
          <p:spPr bwMode="auto">
            <a:xfrm>
              <a:off x="3369610" y="3120993"/>
              <a:ext cx="457076" cy="457332"/>
            </a:xfrm>
            <a:prstGeom prst="ellipse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q</a:t>
              </a:r>
              <a:r>
                <a:rPr lang="en-US" altLang="en-US" sz="2400" baseline="-25000"/>
                <a:t>2</a:t>
              </a:r>
            </a:p>
          </p:txBody>
        </p:sp>
        <p:sp>
          <p:nvSpPr>
            <p:cNvPr id="75783" name="Line 6"/>
            <p:cNvSpPr>
              <a:spLocks noChangeShapeType="1"/>
            </p:cNvSpPr>
            <p:nvPr/>
          </p:nvSpPr>
          <p:spPr bwMode="auto">
            <a:xfrm>
              <a:off x="969963" y="3363335"/>
              <a:ext cx="7164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4" name="Text Box 12"/>
            <p:cNvSpPr txBox="1">
              <a:spLocks noChangeArrowheads="1"/>
            </p:cNvSpPr>
            <p:nvPr/>
          </p:nvSpPr>
          <p:spPr bwMode="auto">
            <a:xfrm>
              <a:off x="1735392" y="2201863"/>
              <a:ext cx="3529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1</a:t>
              </a:r>
            </a:p>
          </p:txBody>
        </p:sp>
        <p:cxnSp>
          <p:nvCxnSpPr>
            <p:cNvPr id="75785" name="AutoShape 9"/>
            <p:cNvCxnSpPr>
              <a:cxnSpLocks noChangeShapeType="1"/>
            </p:cNvCxnSpPr>
            <p:nvPr/>
          </p:nvCxnSpPr>
          <p:spPr bwMode="auto">
            <a:xfrm rot="5400000" flipH="1">
              <a:off x="2759381" y="2792780"/>
              <a:ext cx="1588" cy="1675944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786" name="AutoShape 15"/>
            <p:cNvCxnSpPr>
              <a:cxnSpLocks noChangeShapeType="1"/>
            </p:cNvCxnSpPr>
            <p:nvPr/>
          </p:nvCxnSpPr>
          <p:spPr bwMode="auto">
            <a:xfrm rot="-5400000" flipH="1" flipV="1">
              <a:off x="1905053" y="3054061"/>
              <a:ext cx="1588" cy="431682"/>
            </a:xfrm>
            <a:prstGeom prst="curvedConnector3">
              <a:avLst>
                <a:gd name="adj1" fmla="val -427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787" name="Oval 4"/>
            <p:cNvSpPr>
              <a:spLocks noChangeArrowheads="1"/>
            </p:cNvSpPr>
            <p:nvPr/>
          </p:nvSpPr>
          <p:spPr bwMode="auto">
            <a:xfrm>
              <a:off x="5078991" y="3120993"/>
              <a:ext cx="457462" cy="457103"/>
            </a:xfrm>
            <a:prstGeom prst="ellipse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q</a:t>
              </a:r>
              <a:r>
                <a:rPr lang="en-US" altLang="en-US" sz="2400" baseline="-25000"/>
                <a:t>3</a:t>
              </a:r>
            </a:p>
          </p:txBody>
        </p:sp>
        <p:sp>
          <p:nvSpPr>
            <p:cNvPr id="75788" name="Line 7"/>
            <p:cNvSpPr>
              <a:spLocks noChangeShapeType="1"/>
            </p:cNvSpPr>
            <p:nvPr/>
          </p:nvSpPr>
          <p:spPr bwMode="auto">
            <a:xfrm>
              <a:off x="2167309" y="3401871"/>
              <a:ext cx="11929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75789" name="AutoShape 15"/>
            <p:cNvCxnSpPr>
              <a:cxnSpLocks noChangeShapeType="1"/>
            </p:cNvCxnSpPr>
            <p:nvPr/>
          </p:nvCxnSpPr>
          <p:spPr bwMode="auto">
            <a:xfrm rot="-5400000" flipH="1" flipV="1">
              <a:off x="5329007" y="2998619"/>
              <a:ext cx="1588" cy="432048"/>
            </a:xfrm>
            <a:prstGeom prst="curvedConnector3">
              <a:avLst>
                <a:gd name="adj1" fmla="val -408425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790" name="Line 7"/>
            <p:cNvSpPr>
              <a:spLocks noChangeShapeType="1"/>
            </p:cNvSpPr>
            <p:nvPr/>
          </p:nvSpPr>
          <p:spPr bwMode="auto">
            <a:xfrm>
              <a:off x="3817287" y="3401871"/>
              <a:ext cx="11929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1" name="Oval 43"/>
            <p:cNvSpPr>
              <a:spLocks noChangeArrowheads="1"/>
            </p:cNvSpPr>
            <p:nvPr/>
          </p:nvSpPr>
          <p:spPr bwMode="auto">
            <a:xfrm>
              <a:off x="5000846" y="3058599"/>
              <a:ext cx="609950" cy="609471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cxnSp>
          <p:nvCxnSpPr>
            <p:cNvPr id="75792" name="AutoShape 9"/>
            <p:cNvCxnSpPr>
              <a:cxnSpLocks noChangeShapeType="1"/>
            </p:cNvCxnSpPr>
            <p:nvPr/>
          </p:nvCxnSpPr>
          <p:spPr bwMode="auto">
            <a:xfrm rot="5400000" flipH="1">
              <a:off x="4470937" y="2794369"/>
              <a:ext cx="1588" cy="1675944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793" name="Text Box 12"/>
            <p:cNvSpPr txBox="1">
              <a:spLocks noChangeArrowheads="1"/>
            </p:cNvSpPr>
            <p:nvPr/>
          </p:nvSpPr>
          <p:spPr bwMode="auto">
            <a:xfrm>
              <a:off x="5183038" y="2209800"/>
              <a:ext cx="3529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0</a:t>
              </a:r>
            </a:p>
          </p:txBody>
        </p:sp>
        <p:sp>
          <p:nvSpPr>
            <p:cNvPr id="75794" name="Text Box 12"/>
            <p:cNvSpPr txBox="1">
              <a:spLocks noChangeArrowheads="1"/>
            </p:cNvSpPr>
            <p:nvPr/>
          </p:nvSpPr>
          <p:spPr bwMode="auto">
            <a:xfrm>
              <a:off x="4407252" y="3797712"/>
              <a:ext cx="3529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1</a:t>
              </a:r>
            </a:p>
          </p:txBody>
        </p:sp>
        <p:sp>
          <p:nvSpPr>
            <p:cNvPr id="75795" name="Text Box 12"/>
            <p:cNvSpPr txBox="1">
              <a:spLocks noChangeArrowheads="1"/>
            </p:cNvSpPr>
            <p:nvPr/>
          </p:nvSpPr>
          <p:spPr bwMode="auto">
            <a:xfrm>
              <a:off x="2529121" y="3814920"/>
              <a:ext cx="3529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1</a:t>
              </a:r>
            </a:p>
          </p:txBody>
        </p:sp>
        <p:sp>
          <p:nvSpPr>
            <p:cNvPr id="75796" name="Text Box 12"/>
            <p:cNvSpPr txBox="1">
              <a:spLocks noChangeArrowheads="1"/>
            </p:cNvSpPr>
            <p:nvPr/>
          </p:nvSpPr>
          <p:spPr bwMode="auto">
            <a:xfrm>
              <a:off x="4227338" y="3025642"/>
              <a:ext cx="3529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0</a:t>
              </a:r>
            </a:p>
          </p:txBody>
        </p:sp>
        <p:sp>
          <p:nvSpPr>
            <p:cNvPr id="75797" name="Text Box 12"/>
            <p:cNvSpPr txBox="1">
              <a:spLocks noChangeArrowheads="1"/>
            </p:cNvSpPr>
            <p:nvPr/>
          </p:nvSpPr>
          <p:spPr bwMode="auto">
            <a:xfrm>
              <a:off x="2573337" y="3031766"/>
              <a:ext cx="3529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2062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1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CC00CC"/>
              </a:buClr>
              <a:buChar char="•"/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5CB77185-DA3A-48CC-983F-D48D18D3F102}" type="slidenum">
              <a:rPr lang="en-US" altLang="en-US" sz="105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  <a:defRPr/>
              </a:pPr>
              <a:t>8</a:t>
            </a:fld>
            <a:endParaRPr lang="en-US" altLang="en-US" sz="1050">
              <a:latin typeface="Times New Roman" panose="02020603050405020304" pitchFamily="18" charset="0"/>
            </a:endParaRPr>
          </a:p>
        </p:txBody>
      </p:sp>
      <p:sp>
        <p:nvSpPr>
          <p:cNvPr id="87043" name="Rectangle 1"/>
          <p:cNvSpPr>
            <a:spLocks noChangeArrowheads="1"/>
          </p:cNvSpPr>
          <p:nvPr/>
        </p:nvSpPr>
        <p:spPr bwMode="auto">
          <a:xfrm>
            <a:off x="914400" y="2362201"/>
            <a:ext cx="10635916" cy="312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CptS 317 </a:t>
            </a:r>
            <a:r>
              <a:rPr lang="en-US" altLang="en-US" sz="2400"/>
              <a:t>Fall 2024 </a:t>
            </a:r>
            <a:endParaRPr lang="en-US" altLang="en-US" sz="2400" dirty="0"/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Assignment 8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Exercise 3.2.4 (a &amp; b) Text p108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Convert the following regular expressions to NFA’s with e-transitions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Graph components, link by e-transitions, indicate start and final states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a) 01*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 dirty="0"/>
              <a:t>b) (0+1)01</a:t>
            </a:r>
          </a:p>
        </p:txBody>
      </p:sp>
    </p:spTree>
    <p:extLst>
      <p:ext uri="{BB962C8B-B14F-4D97-AF65-F5344CB8AC3E}">
        <p14:creationId xmlns:p14="http://schemas.microsoft.com/office/powerpoint/2010/main" val="271798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B33135-DA84-4267-B2D0-214D096692D6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2476500" y="2454444"/>
            <a:ext cx="7239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CptS 317 Fall 2024 Assignment 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 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Exercise 4.1.1 (c) Text p131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L= {0</a:t>
            </a:r>
            <a:r>
              <a:rPr lang="en-US" altLang="en-US" sz="2800" baseline="30000" dirty="0"/>
              <a:t>m</a:t>
            </a:r>
            <a:r>
              <a:rPr lang="en-US" altLang="en-US" sz="2800" dirty="0"/>
              <a:t>10</a:t>
            </a:r>
            <a:r>
              <a:rPr lang="en-US" altLang="en-US" sz="2800" baseline="30000" dirty="0"/>
              <a:t>m</a:t>
            </a:r>
            <a:r>
              <a:rPr lang="en-US" altLang="en-US" sz="2800" dirty="0"/>
              <a:t> | m </a:t>
            </a:r>
            <a:r>
              <a:rPr lang="en-US" altLang="en-US" sz="2800" u="sng" dirty="0"/>
              <a:t>&gt;</a:t>
            </a:r>
            <a:r>
              <a:rPr lang="en-US" altLang="en-US" sz="2800" dirty="0"/>
              <a:t> 1}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 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Give a structured proof that L is not regular</a:t>
            </a:r>
          </a:p>
        </p:txBody>
      </p:sp>
    </p:spTree>
    <p:extLst>
      <p:ext uri="{BB962C8B-B14F-4D97-AF65-F5344CB8AC3E}">
        <p14:creationId xmlns:p14="http://schemas.microsoft.com/office/powerpoint/2010/main" val="5585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1363</Words>
  <Application>Microsoft Office PowerPoint</Application>
  <PresentationFormat>Widescreen</PresentationFormat>
  <Paragraphs>235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Arial</vt:lpstr>
      <vt:lpstr>Calibri</vt:lpstr>
      <vt:lpstr>Calibri Light</vt:lpstr>
      <vt:lpstr>Monotype Sorts</vt:lpstr>
      <vt:lpstr>Symbol</vt:lpstr>
      <vt:lpstr>Tahoma</vt:lpstr>
      <vt:lpstr>Times New Roman</vt:lpstr>
      <vt:lpstr>Office Theme</vt:lpstr>
      <vt:lpstr>Default Design</vt:lpstr>
      <vt:lpstr>1_Default Design</vt:lpstr>
      <vt:lpstr>2_Default Design</vt:lpstr>
      <vt:lpstr>4_Default Design</vt:lpstr>
      <vt:lpstr>5_Default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119</cp:revision>
  <cp:lastPrinted>2024-11-22T20:12:21Z</cp:lastPrinted>
  <dcterms:created xsi:type="dcterms:W3CDTF">2016-08-29T18:04:20Z</dcterms:created>
  <dcterms:modified xsi:type="dcterms:W3CDTF">2024-11-22T20:12:45Z</dcterms:modified>
</cp:coreProperties>
</file>