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9" r:id="rId2"/>
    <p:sldId id="260" r:id="rId3"/>
    <p:sldId id="282" r:id="rId4"/>
    <p:sldId id="267" r:id="rId5"/>
    <p:sldId id="268" r:id="rId6"/>
    <p:sldId id="262" r:id="rId7"/>
    <p:sldId id="264" r:id="rId8"/>
    <p:sldId id="269" r:id="rId9"/>
    <p:sldId id="276" r:id="rId10"/>
    <p:sldId id="27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3D9181-9DD2-492A-9356-553CB3262E9B}" type="datetimeFigureOut">
              <a:rPr lang="en-US" smtClean="0"/>
              <a:t>8/19/2024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6D79A8-EA43-4745-B5BA-D1BD82A9BEA7}" type="slidenum">
              <a:rPr lang="en-US" smtClean="0"/>
              <a:t>‹#›</a:t>
            </a:fld>
            <a:endParaRPr lang="en-US"/>
          </a:p>
        </p:txBody>
      </p:sp>
    </p:spTree>
    <p:extLst>
      <p:ext uri="{BB962C8B-B14F-4D97-AF65-F5344CB8AC3E}">
        <p14:creationId xmlns:p14="http://schemas.microsoft.com/office/powerpoint/2010/main" val="3338000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6D79A8-EA43-4745-B5BA-D1BD82A9BEA7}" type="slidenum">
              <a:rPr lang="en-US" smtClean="0"/>
              <a:t>7</a:t>
            </a:fld>
            <a:endParaRPr lang="en-US"/>
          </a:p>
        </p:txBody>
      </p:sp>
    </p:spTree>
    <p:extLst>
      <p:ext uri="{BB962C8B-B14F-4D97-AF65-F5344CB8AC3E}">
        <p14:creationId xmlns:p14="http://schemas.microsoft.com/office/powerpoint/2010/main" val="4196800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195AFB4-D42A-4838-9CF5-BEB1A5CBA502}"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a:p>
        </p:txBody>
      </p:sp>
    </p:spTree>
    <p:extLst>
      <p:ext uri="{BB962C8B-B14F-4D97-AF65-F5344CB8AC3E}">
        <p14:creationId xmlns:p14="http://schemas.microsoft.com/office/powerpoint/2010/main" val="2379997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95AFB4-D42A-4838-9CF5-BEB1A5CBA502}"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a:p>
        </p:txBody>
      </p:sp>
    </p:spTree>
    <p:extLst>
      <p:ext uri="{BB962C8B-B14F-4D97-AF65-F5344CB8AC3E}">
        <p14:creationId xmlns:p14="http://schemas.microsoft.com/office/powerpoint/2010/main" val="1377513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95AFB4-D42A-4838-9CF5-BEB1A5CBA502}"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a:p>
        </p:txBody>
      </p:sp>
    </p:spTree>
    <p:extLst>
      <p:ext uri="{BB962C8B-B14F-4D97-AF65-F5344CB8AC3E}">
        <p14:creationId xmlns:p14="http://schemas.microsoft.com/office/powerpoint/2010/main" val="689419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95AFB4-D42A-4838-9CF5-BEB1A5CBA502}"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a:p>
        </p:txBody>
      </p:sp>
    </p:spTree>
    <p:extLst>
      <p:ext uri="{BB962C8B-B14F-4D97-AF65-F5344CB8AC3E}">
        <p14:creationId xmlns:p14="http://schemas.microsoft.com/office/powerpoint/2010/main" val="4241313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95AFB4-D42A-4838-9CF5-BEB1A5CBA502}"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a:p>
        </p:txBody>
      </p:sp>
    </p:spTree>
    <p:extLst>
      <p:ext uri="{BB962C8B-B14F-4D97-AF65-F5344CB8AC3E}">
        <p14:creationId xmlns:p14="http://schemas.microsoft.com/office/powerpoint/2010/main" val="222025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195AFB4-D42A-4838-9CF5-BEB1A5CBA502}" type="datetimeFigureOut">
              <a:rPr lang="en-US" smtClean="0"/>
              <a:t>8/19/2024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A8137A-AB4B-4288-BDCF-97DE575A0E18}" type="slidenum">
              <a:rPr lang="en-US" smtClean="0"/>
              <a:t>‹#›</a:t>
            </a:fld>
            <a:endParaRPr lang="en-US"/>
          </a:p>
        </p:txBody>
      </p:sp>
    </p:spTree>
    <p:extLst>
      <p:ext uri="{BB962C8B-B14F-4D97-AF65-F5344CB8AC3E}">
        <p14:creationId xmlns:p14="http://schemas.microsoft.com/office/powerpoint/2010/main" val="1974075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195AFB4-D42A-4838-9CF5-BEB1A5CBA502}" type="datetimeFigureOut">
              <a:rPr lang="en-US" smtClean="0"/>
              <a:t>8/19/2024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A8137A-AB4B-4288-BDCF-97DE575A0E18}" type="slidenum">
              <a:rPr lang="en-US" smtClean="0"/>
              <a:t>‹#›</a:t>
            </a:fld>
            <a:endParaRPr lang="en-US"/>
          </a:p>
        </p:txBody>
      </p:sp>
    </p:spTree>
    <p:extLst>
      <p:ext uri="{BB962C8B-B14F-4D97-AF65-F5344CB8AC3E}">
        <p14:creationId xmlns:p14="http://schemas.microsoft.com/office/powerpoint/2010/main" val="242519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195AFB4-D42A-4838-9CF5-BEB1A5CBA502}" type="datetimeFigureOut">
              <a:rPr lang="en-US" smtClean="0"/>
              <a:t>8/19/2024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A8137A-AB4B-4288-BDCF-97DE575A0E18}" type="slidenum">
              <a:rPr lang="en-US" smtClean="0"/>
              <a:t>‹#›</a:t>
            </a:fld>
            <a:endParaRPr lang="en-US"/>
          </a:p>
        </p:txBody>
      </p:sp>
    </p:spTree>
    <p:extLst>
      <p:ext uri="{BB962C8B-B14F-4D97-AF65-F5344CB8AC3E}">
        <p14:creationId xmlns:p14="http://schemas.microsoft.com/office/powerpoint/2010/main" val="2981846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95AFB4-D42A-4838-9CF5-BEB1A5CBA502}" type="datetimeFigureOut">
              <a:rPr lang="en-US" smtClean="0"/>
              <a:t>8/19/2024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A8137A-AB4B-4288-BDCF-97DE575A0E18}" type="slidenum">
              <a:rPr lang="en-US" smtClean="0"/>
              <a:t>‹#›</a:t>
            </a:fld>
            <a:endParaRPr lang="en-US"/>
          </a:p>
        </p:txBody>
      </p:sp>
    </p:spTree>
    <p:extLst>
      <p:ext uri="{BB962C8B-B14F-4D97-AF65-F5344CB8AC3E}">
        <p14:creationId xmlns:p14="http://schemas.microsoft.com/office/powerpoint/2010/main" val="1302951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95AFB4-D42A-4838-9CF5-BEB1A5CBA502}" type="datetimeFigureOut">
              <a:rPr lang="en-US" smtClean="0"/>
              <a:t>8/19/2024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A8137A-AB4B-4288-BDCF-97DE575A0E18}" type="slidenum">
              <a:rPr lang="en-US" smtClean="0"/>
              <a:t>‹#›</a:t>
            </a:fld>
            <a:endParaRPr lang="en-US"/>
          </a:p>
        </p:txBody>
      </p:sp>
    </p:spTree>
    <p:extLst>
      <p:ext uri="{BB962C8B-B14F-4D97-AF65-F5344CB8AC3E}">
        <p14:creationId xmlns:p14="http://schemas.microsoft.com/office/powerpoint/2010/main" val="463893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95AFB4-D42A-4838-9CF5-BEB1A5CBA502}" type="datetimeFigureOut">
              <a:rPr lang="en-US" smtClean="0"/>
              <a:t>8/19/2024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A8137A-AB4B-4288-BDCF-97DE575A0E18}" type="slidenum">
              <a:rPr lang="en-US" smtClean="0"/>
              <a:t>‹#›</a:t>
            </a:fld>
            <a:endParaRPr lang="en-US"/>
          </a:p>
        </p:txBody>
      </p:sp>
    </p:spTree>
    <p:extLst>
      <p:ext uri="{BB962C8B-B14F-4D97-AF65-F5344CB8AC3E}">
        <p14:creationId xmlns:p14="http://schemas.microsoft.com/office/powerpoint/2010/main" val="404666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95AFB4-D42A-4838-9CF5-BEB1A5CBA502}" type="datetimeFigureOut">
              <a:rPr lang="en-US" smtClean="0"/>
              <a:t>8/19/2024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A8137A-AB4B-4288-BDCF-97DE575A0E18}" type="slidenum">
              <a:rPr lang="en-US" smtClean="0"/>
              <a:t>‹#›</a:t>
            </a:fld>
            <a:endParaRPr lang="en-US"/>
          </a:p>
        </p:txBody>
      </p:sp>
    </p:spTree>
    <p:extLst>
      <p:ext uri="{BB962C8B-B14F-4D97-AF65-F5344CB8AC3E}">
        <p14:creationId xmlns:p14="http://schemas.microsoft.com/office/powerpoint/2010/main" val="1473286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tricity.wsu.edu/~jhmiller" TargetMode="External"/><Relationship Id="rId2" Type="http://schemas.openxmlformats.org/officeDocument/2006/relationships/hyperlink" Target="mailto:jhmiller@tricity.wsu.edu"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faculty.wsu.edu/classroom-safety/"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612844"/>
            <a:ext cx="8153400" cy="5262979"/>
          </a:xfrm>
          <a:prstGeom prst="rect">
            <a:avLst/>
          </a:prstGeom>
        </p:spPr>
        <p:txBody>
          <a:bodyPr wrap="square">
            <a:spAutoFit/>
          </a:bodyPr>
          <a:lstStyle/>
          <a:p>
            <a:pPr algn="ctr"/>
            <a:r>
              <a:rPr lang="en-US" sz="2000" dirty="0">
                <a:latin typeface="Arial" panose="020B0604020202020204" pitchFamily="34" charset="0"/>
                <a:ea typeface="Times New Roman" panose="02020603050405020304" pitchFamily="18" charset="0"/>
                <a:cs typeface="Arial" panose="020B0604020202020204" pitchFamily="34" charset="0"/>
              </a:rPr>
              <a:t>Welcome to </a:t>
            </a:r>
            <a:r>
              <a:rPr lang="en-US" sz="2000" dirty="0" err="1">
                <a:latin typeface="Arial" panose="020B0604020202020204" pitchFamily="34" charset="0"/>
                <a:ea typeface="Times New Roman" panose="02020603050405020304" pitchFamily="18" charset="0"/>
                <a:cs typeface="Arial" panose="020B0604020202020204" pitchFamily="34" charset="0"/>
              </a:rPr>
              <a:t>CptS</a:t>
            </a:r>
            <a:r>
              <a:rPr lang="en-US" sz="2000" dirty="0">
                <a:latin typeface="Arial" panose="020B0604020202020204" pitchFamily="34" charset="0"/>
                <a:ea typeface="Times New Roman" panose="02020603050405020304" pitchFamily="18" charset="0"/>
                <a:cs typeface="Arial" panose="020B0604020202020204" pitchFamily="34" charset="0"/>
              </a:rPr>
              <a:t> 317</a:t>
            </a:r>
          </a:p>
          <a:p>
            <a:pPr algn="ctr"/>
            <a:r>
              <a:rPr lang="en-US" sz="2000" dirty="0">
                <a:latin typeface="Arial" panose="020B0604020202020204" pitchFamily="34" charset="0"/>
                <a:ea typeface="Times New Roman" panose="02020603050405020304" pitchFamily="18" charset="0"/>
                <a:cs typeface="Arial" panose="020B0604020202020204" pitchFamily="34" charset="0"/>
              </a:rPr>
              <a:t>Automata Theory, Languages, and Computation</a:t>
            </a:r>
          </a:p>
          <a:p>
            <a:pPr algn="ctr"/>
            <a:r>
              <a:rPr lang="en-US" sz="2000" dirty="0">
                <a:latin typeface="Arial" panose="020B0604020202020204" pitchFamily="34" charset="0"/>
                <a:ea typeface="Times New Roman" panose="02020603050405020304" pitchFamily="18" charset="0"/>
                <a:cs typeface="Arial" panose="020B0604020202020204" pitchFamily="34" charset="0"/>
              </a:rPr>
              <a:t>Fall 2020, Online</a:t>
            </a:r>
          </a:p>
          <a:p>
            <a:pPr algn="ctr"/>
            <a:endParaRPr lang="en-US" sz="1400" dirty="0">
              <a:latin typeface="Arial" panose="020B0604020202020204" pitchFamily="34" charset="0"/>
              <a:ea typeface="Times New Roman" panose="02020603050405020304" pitchFamily="18" charset="0"/>
              <a:cs typeface="Arial" panose="020B0604020202020204" pitchFamily="34" charset="0"/>
            </a:endParaRPr>
          </a:p>
          <a:p>
            <a:pPr algn="ctr"/>
            <a:r>
              <a:rPr lang="en-US" sz="2000" dirty="0">
                <a:latin typeface="Arial" panose="020B0604020202020204" pitchFamily="34" charset="0"/>
                <a:ea typeface="Times New Roman" panose="02020603050405020304" pitchFamily="18" charset="0"/>
                <a:cs typeface="Arial" panose="020B0604020202020204" pitchFamily="34" charset="0"/>
              </a:rPr>
              <a:t>Monday and Wednesday 2:10-3:00 pm</a:t>
            </a:r>
          </a:p>
          <a:p>
            <a:pPr algn="ctr"/>
            <a:endParaRPr lang="en-US" sz="1400" dirty="0">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Instructor: John Miller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srgbClr val="0000FF"/>
                </a:solidFill>
                <a:effectLst/>
                <a:uLnTx/>
                <a:uFillTx/>
                <a:latin typeface="Arial" panose="020B0604020202020204" pitchFamily="34" charset="0"/>
                <a:ea typeface="Times New Roman" panose="02020603050405020304" pitchFamily="18" charset="0"/>
                <a:cs typeface="Arial" panose="020B0604020202020204" pitchFamily="34" charset="0"/>
                <a:hlinkClick r:id="rId2"/>
              </a:rPr>
              <a:t>jhmiller@tricity.wsu.edu</a:t>
            </a: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Office location: TFLO 134E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Office hours: </a:t>
            </a:r>
            <a:r>
              <a:rPr lang="en-US" sz="2000" dirty="0">
                <a:solidFill>
                  <a:prstClr val="black"/>
                </a:solidFill>
                <a:latin typeface="Arial" panose="020B0604020202020204" pitchFamily="34" charset="0"/>
                <a:cs typeface="Arial" panose="020B0604020202020204" pitchFamily="34" charset="0"/>
              </a:rPr>
              <a:t>after class in person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Monday-Friday on zoom by appointment</a:t>
            </a: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TA: </a:t>
            </a:r>
            <a:r>
              <a:rPr lang="en-US" sz="2000" dirty="0">
                <a:solidFill>
                  <a:prstClr val="black"/>
                </a:solidFill>
                <a:latin typeface="Arial" panose="020B0604020202020204" pitchFamily="34" charset="0"/>
                <a:ea typeface="Times New Roman" panose="02020603050405020304" pitchFamily="18" charset="0"/>
                <a:cs typeface="Arial" panose="020B0604020202020204" pitchFamily="34" charset="0"/>
              </a:rPr>
              <a:t>TBD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prstClr val="black"/>
                </a:solidFill>
                <a:latin typeface="Arial" panose="020B0604020202020204" pitchFamily="34" charset="0"/>
                <a:ea typeface="Times New Roman" panose="02020603050405020304" pitchFamily="18" charset="0"/>
                <a:cs typeface="Arial" panose="020B0604020202020204" pitchFamily="34" charset="0"/>
              </a:rPr>
              <a:t>Tutors available in library</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2000" b="0" i="0" u="sng" strike="noStrike" kern="1200" cap="none" spc="0" normalizeH="0" baseline="0" noProof="0" dirty="0">
              <a:ln>
                <a:noFill/>
              </a:ln>
              <a:solidFill>
                <a:srgbClr val="0000FF"/>
              </a:solidFill>
              <a:effectLst/>
              <a:uLnTx/>
              <a:uFillTx/>
              <a:latin typeface="Arial" panose="020B0604020202020204" pitchFamily="34" charset="0"/>
              <a:ea typeface="Times New Roman" panose="02020603050405020304" pitchFamily="18" charset="0"/>
              <a:cs typeface="Arial" panose="020B0604020202020204" pitchFamily="34" charset="0"/>
            </a:endParaRPr>
          </a:p>
          <a:p>
            <a:pPr algn="ctr"/>
            <a:endParaRPr lang="en-US" sz="1400" dirty="0">
              <a:latin typeface="Arial" panose="020B0604020202020204" pitchFamily="34" charset="0"/>
              <a:ea typeface="Times New Roman" panose="02020603050405020304" pitchFamily="18" charset="0"/>
              <a:cs typeface="Arial" panose="020B0604020202020204" pitchFamily="34" charset="0"/>
            </a:endParaRPr>
          </a:p>
          <a:p>
            <a:pPr algn="ctr"/>
            <a:r>
              <a:rPr lang="en-US" sz="2000" dirty="0">
                <a:latin typeface="Arial" panose="020B0604020202020204" pitchFamily="34" charset="0"/>
                <a:ea typeface="Times New Roman" panose="02020603050405020304" pitchFamily="18" charset="0"/>
                <a:cs typeface="Arial" panose="020B0604020202020204" pitchFamily="34" charset="0"/>
              </a:rPr>
              <a:t>Check class web page for syllabus, lecture notes and assignments</a:t>
            </a:r>
          </a:p>
          <a:p>
            <a:pPr algn="ctr"/>
            <a:r>
              <a:rPr lang="en-US" sz="2000" u="sng" dirty="0">
                <a:solidFill>
                  <a:srgbClr val="0000FF"/>
                </a:solidFill>
                <a:latin typeface="Arial" panose="020B0604020202020204" pitchFamily="34" charset="0"/>
                <a:ea typeface="Times New Roman" panose="02020603050405020304" pitchFamily="18" charset="0"/>
                <a:cs typeface="Arial" panose="020B0604020202020204" pitchFamily="34" charset="0"/>
                <a:hlinkClick r:id="rId3"/>
              </a:rPr>
              <a:t>http://www.tricity.wsu.edu/~jhmiller</a:t>
            </a:r>
            <a:endParaRPr lang="en-US" sz="2000" u="sng" dirty="0">
              <a:solidFill>
                <a:srgbClr val="0000FF"/>
              </a:solidFill>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985072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EC480F8-3CA7-4EBE-98C5-4CAD8E072594}"/>
              </a:ext>
            </a:extLst>
          </p:cNvPr>
          <p:cNvSpPr txBox="1"/>
          <p:nvPr/>
        </p:nvSpPr>
        <p:spPr>
          <a:xfrm>
            <a:off x="304800" y="1600200"/>
            <a:ext cx="8534400" cy="3970318"/>
          </a:xfrm>
          <a:prstGeom prst="rect">
            <a:avLst/>
          </a:prstGeom>
          <a:noFill/>
        </p:spPr>
        <p:txBody>
          <a:bodyPr wrap="square">
            <a:spAutoFit/>
          </a:bodyPr>
          <a:lstStyle/>
          <a:p>
            <a:r>
              <a:rPr lang="en-US" dirty="0">
                <a:latin typeface="Arial" panose="020B0604020202020204" pitchFamily="34" charset="0"/>
                <a:cs typeface="Arial" panose="020B0604020202020204" pitchFamily="34" charset="0"/>
              </a:rPr>
              <a:t>STUDENTS IN CRISIS – WSU TRI-CITIES RESOURCES</a:t>
            </a:r>
          </a:p>
          <a:p>
            <a:r>
              <a:rPr lang="en-US" dirty="0">
                <a:latin typeface="Arial" panose="020B0604020202020204" pitchFamily="34" charset="0"/>
                <a:cs typeface="Arial" panose="020B0604020202020204" pitchFamily="34" charset="0"/>
              </a:rPr>
              <a:t>If you or someone you know is in immediate danger, DIAL 911 FIRST!</a:t>
            </a:r>
          </a:p>
          <a:p>
            <a:r>
              <a:rPr lang="en-US" dirty="0">
                <a:latin typeface="Arial" panose="020B0604020202020204" pitchFamily="34" charset="0"/>
                <a:cs typeface="Arial" panose="020B0604020202020204" pitchFamily="34" charset="0"/>
              </a:rPr>
              <a:t>Student Care Network: https://tricities.wsu.edu/current-students/cougarcares/ 509-372-7433</a:t>
            </a:r>
          </a:p>
          <a:p>
            <a:r>
              <a:rPr lang="en-US" dirty="0">
                <a:latin typeface="Arial" panose="020B0604020202020204" pitchFamily="34" charset="0"/>
                <a:cs typeface="Arial" panose="020B0604020202020204" pitchFamily="34" charset="0"/>
              </a:rPr>
              <a:t>WSU Tri-Cities Student Emergency Hardship Fund: https://tricities.wsu.edu/current-students/student-emergency-hardship-fund/</a:t>
            </a:r>
          </a:p>
          <a:p>
            <a:r>
              <a:rPr lang="en-US" dirty="0">
                <a:latin typeface="Arial" panose="020B0604020202020204" pitchFamily="34" charset="0"/>
                <a:cs typeface="Arial" panose="020B0604020202020204" pitchFamily="34" charset="0"/>
              </a:rPr>
              <a:t>WSU Tri-Cities Mental Health Counseling: 509-372-7153 </a:t>
            </a:r>
          </a:p>
          <a:p>
            <a:r>
              <a:rPr lang="en-US" dirty="0">
                <a:latin typeface="Arial" panose="020B0604020202020204" pitchFamily="34" charset="0"/>
                <a:cs typeface="Arial" panose="020B0604020202020204" pitchFamily="34" charset="0"/>
              </a:rPr>
              <a:t>Suicide Prevention Hotline:  800 273-8255</a:t>
            </a:r>
          </a:p>
          <a:p>
            <a:r>
              <a:rPr lang="en-US" dirty="0">
                <a:latin typeface="Arial" panose="020B0604020202020204" pitchFamily="34" charset="0"/>
                <a:cs typeface="Arial" panose="020B0604020202020204" pitchFamily="34" charset="0"/>
              </a:rPr>
              <a:t>Crisis Text Line:  Text HOME to 741741</a:t>
            </a:r>
          </a:p>
          <a:p>
            <a:r>
              <a:rPr lang="en-US" dirty="0">
                <a:latin typeface="Arial" panose="020B0604020202020204" pitchFamily="34" charset="0"/>
                <a:cs typeface="Arial" panose="020B0604020202020204" pitchFamily="34" charset="0"/>
              </a:rPr>
              <a:t>WSU Tri-Cities Campus Security: 509-372-7698</a:t>
            </a:r>
          </a:p>
          <a:p>
            <a:r>
              <a:rPr lang="en-US" dirty="0">
                <a:latin typeface="Arial" panose="020B0604020202020204" pitchFamily="34" charset="0"/>
                <a:cs typeface="Arial" panose="020B0604020202020204" pitchFamily="34" charset="0"/>
              </a:rPr>
              <a:t>WSU Tri-Cities Campus Emergency: 509-372-7234</a:t>
            </a:r>
          </a:p>
          <a:p>
            <a:r>
              <a:rPr lang="en-US" dirty="0">
                <a:latin typeface="Arial" panose="020B0604020202020204" pitchFamily="34" charset="0"/>
                <a:cs typeface="Arial" panose="020B0604020202020204" pitchFamily="34" charset="0"/>
              </a:rPr>
              <a:t>WSU Tri-Cities Deputy Title IX Director: 509-372-7381</a:t>
            </a:r>
          </a:p>
          <a:p>
            <a:r>
              <a:rPr lang="en-US" dirty="0">
                <a:latin typeface="Arial" panose="020B0604020202020204" pitchFamily="34" charset="0"/>
                <a:cs typeface="Arial" panose="020B0604020202020204" pitchFamily="34" charset="0"/>
              </a:rPr>
              <a:t>Support, Advocacy, and Resource Center (SARC): 888-846-7273</a:t>
            </a:r>
          </a:p>
          <a:p>
            <a:r>
              <a:rPr lang="en-US" dirty="0">
                <a:latin typeface="Arial" panose="020B0604020202020204" pitchFamily="34" charset="0"/>
                <a:cs typeface="Arial" panose="020B0604020202020204" pitchFamily="34" charset="0"/>
              </a:rPr>
              <a:t>WSU Health Sciences 24/7 Crisis Line: 509-368-6500</a:t>
            </a:r>
          </a:p>
        </p:txBody>
      </p:sp>
    </p:spTree>
    <p:extLst>
      <p:ext uri="{BB962C8B-B14F-4D97-AF65-F5344CB8AC3E}">
        <p14:creationId xmlns:p14="http://schemas.microsoft.com/office/powerpoint/2010/main" val="187748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457200"/>
            <a:ext cx="7772400" cy="5016758"/>
          </a:xfrm>
          <a:prstGeom prst="rect">
            <a:avLst/>
          </a:prstGeom>
        </p:spPr>
        <p:txBody>
          <a:bodyPr wrap="square">
            <a:spAutoFit/>
          </a:bodyPr>
          <a:lstStyle/>
          <a:p>
            <a:r>
              <a:rPr lang="en-US" sz="2000" u="sng" dirty="0">
                <a:latin typeface="Arial" panose="020B0604020202020204" pitchFamily="34" charset="0"/>
                <a:ea typeface="Times New Roman" panose="02020603050405020304" pitchFamily="18" charset="0"/>
                <a:cs typeface="Arial" panose="020B0604020202020204" pitchFamily="34" charset="0"/>
              </a:rPr>
              <a:t>Objectives:</a:t>
            </a:r>
            <a:r>
              <a:rPr lang="en-US" sz="2000" dirty="0">
                <a:latin typeface="Arial" panose="020B0604020202020204" pitchFamily="34" charset="0"/>
                <a:ea typeface="Times New Roman" panose="02020603050405020304" pitchFamily="18" charset="0"/>
                <a:cs typeface="Arial" panose="020B0604020202020204" pitchFamily="34" charset="0"/>
              </a:rPr>
              <a:t>  Introduce students to finite automata and formal languages.</a:t>
            </a:r>
          </a:p>
          <a:p>
            <a:r>
              <a:rPr lang="en-US" sz="2000" dirty="0">
                <a:latin typeface="Arial" panose="020B0604020202020204" pitchFamily="34" charset="0"/>
                <a:ea typeface="Times New Roman" panose="02020603050405020304" pitchFamily="18" charset="0"/>
                <a:cs typeface="Arial" panose="020B0604020202020204" pitchFamily="34" charset="0"/>
              </a:rPr>
              <a:t>  </a:t>
            </a:r>
          </a:p>
          <a:p>
            <a:r>
              <a:rPr lang="en-US" sz="2000" u="sng" dirty="0">
                <a:latin typeface="Arial" panose="020B0604020202020204" pitchFamily="34" charset="0"/>
                <a:ea typeface="Times New Roman" panose="02020603050405020304" pitchFamily="18" charset="0"/>
                <a:cs typeface="Arial" panose="020B0604020202020204" pitchFamily="34" charset="0"/>
              </a:rPr>
              <a:t>Textbook</a:t>
            </a:r>
            <a:r>
              <a:rPr lang="en-US" sz="2000" dirty="0">
                <a:latin typeface="Arial" panose="020B0604020202020204" pitchFamily="34" charset="0"/>
                <a:ea typeface="Times New Roman" panose="02020603050405020304" pitchFamily="18" charset="0"/>
                <a:cs typeface="Arial" panose="020B0604020202020204" pitchFamily="34" charset="0"/>
              </a:rPr>
              <a:t>: “Introduction to Automata Theory, Languages and Computation, 3</a:t>
            </a:r>
            <a:r>
              <a:rPr lang="en-US" sz="2000" baseline="30000" dirty="0">
                <a:latin typeface="Arial" panose="020B0604020202020204" pitchFamily="34" charset="0"/>
                <a:ea typeface="Times New Roman" panose="02020603050405020304" pitchFamily="18" charset="0"/>
                <a:cs typeface="Arial" panose="020B0604020202020204" pitchFamily="34" charset="0"/>
              </a:rPr>
              <a:t>rd</a:t>
            </a:r>
            <a:r>
              <a:rPr lang="en-US" sz="2000" dirty="0">
                <a:latin typeface="Arial" panose="020B0604020202020204" pitchFamily="34" charset="0"/>
                <a:ea typeface="Times New Roman" panose="02020603050405020304" pitchFamily="18" charset="0"/>
                <a:cs typeface="Arial" panose="020B0604020202020204" pitchFamily="34" charset="0"/>
              </a:rPr>
              <a:t> Edition by Hopcroft, Motwani, and Ullman, ISBN 0-321-45536-3 Available at Bookie</a:t>
            </a:r>
          </a:p>
          <a:p>
            <a:r>
              <a:rPr lang="en-US" sz="2000" dirty="0">
                <a:latin typeface="Arial" panose="020B0604020202020204" pitchFamily="34" charset="0"/>
                <a:ea typeface="Times New Roman" panose="02020603050405020304" pitchFamily="18" charset="0"/>
                <a:cs typeface="Arial" panose="020B0604020202020204" pitchFamily="34" charset="0"/>
              </a:rPr>
              <a:t> </a:t>
            </a:r>
          </a:p>
          <a:p>
            <a:r>
              <a:rPr lang="en-US" sz="2000" u="sng" dirty="0">
                <a:latin typeface="Arial" panose="020B0604020202020204" pitchFamily="34" charset="0"/>
                <a:cs typeface="Arial" panose="020B0604020202020204" pitchFamily="34" charset="0"/>
              </a:rPr>
              <a:t>Student learning outcomes</a:t>
            </a:r>
            <a:r>
              <a:rPr lang="en-US" sz="2000" dirty="0">
                <a:latin typeface="Arial" panose="020B0604020202020204" pitchFamily="34" charset="0"/>
                <a:cs typeface="Arial" panose="020B0604020202020204" pitchFamily="34" charset="0"/>
              </a:rPr>
              <a:t>:</a:t>
            </a:r>
          </a:p>
          <a:p>
            <a:pPr marL="457200" lvl="0" indent="-457200">
              <a:buFont typeface="+mj-lt"/>
              <a:buAutoNum type="arabicPeriod"/>
            </a:pPr>
            <a:r>
              <a:rPr lang="en-US" sz="2000" dirty="0">
                <a:latin typeface="Arial" panose="020B0604020202020204" pitchFamily="34" charset="0"/>
                <a:cs typeface="Arial" panose="020B0604020202020204" pitchFamily="34" charset="0"/>
              </a:rPr>
              <a:t>Understand and use induction as a method of proof</a:t>
            </a:r>
          </a:p>
          <a:p>
            <a:pPr marL="457200" lvl="0" indent="-457200">
              <a:buFont typeface="+mj-lt"/>
              <a:buAutoNum type="arabicPeriod"/>
            </a:pPr>
            <a:r>
              <a:rPr lang="en-US" sz="2000" dirty="0">
                <a:latin typeface="Arial" panose="020B0604020202020204" pitchFamily="34" charset="0"/>
                <a:cs typeface="Arial" panose="020B0604020202020204" pitchFamily="34" charset="0"/>
              </a:rPr>
              <a:t>Understand and design finite automata</a:t>
            </a:r>
          </a:p>
          <a:p>
            <a:pPr marL="457200" lvl="0" indent="-457200">
              <a:buFont typeface="+mj-lt"/>
              <a:buAutoNum type="arabicPeriod"/>
            </a:pPr>
            <a:r>
              <a:rPr lang="en-US" sz="2000" dirty="0">
                <a:latin typeface="Arial" panose="020B0604020202020204" pitchFamily="34" charset="0"/>
                <a:cs typeface="Arial" panose="020B0604020202020204" pitchFamily="34" charset="0"/>
              </a:rPr>
              <a:t>Understand regular expressions and their relation to finite automata</a:t>
            </a:r>
          </a:p>
          <a:p>
            <a:pPr marL="457200" lvl="0" indent="-457200">
              <a:buFont typeface="+mj-lt"/>
              <a:buAutoNum type="arabicPeriod"/>
            </a:pPr>
            <a:r>
              <a:rPr lang="en-US" sz="2000" dirty="0">
                <a:latin typeface="Arial" panose="020B0604020202020204" pitchFamily="34" charset="0"/>
                <a:cs typeface="Arial" panose="020B0604020202020204" pitchFamily="34" charset="0"/>
              </a:rPr>
              <a:t>Understand the properties of regular languages</a:t>
            </a:r>
          </a:p>
          <a:p>
            <a:pPr marL="457200" lvl="0" indent="-457200">
              <a:buFont typeface="+mj-lt"/>
              <a:buAutoNum type="arabicPeriod"/>
            </a:pPr>
            <a:r>
              <a:rPr lang="en-US" sz="2000" dirty="0">
                <a:latin typeface="Arial" panose="020B0604020202020204" pitchFamily="34" charset="0"/>
                <a:cs typeface="Arial" panose="020B0604020202020204" pitchFamily="34" charset="0"/>
              </a:rPr>
              <a:t>Understand the properties of context-free grammars and languages</a:t>
            </a:r>
          </a:p>
          <a:p>
            <a:pPr marL="457200" indent="-457200">
              <a:buFont typeface="+mj-lt"/>
              <a:buAutoNum type="arabicPeriod"/>
            </a:pPr>
            <a:r>
              <a:rPr lang="en-US" sz="2000" dirty="0">
                <a:latin typeface="Arial" panose="020B0604020202020204" pitchFamily="34" charset="0"/>
                <a:cs typeface="Arial" panose="020B0604020202020204" pitchFamily="34" charset="0"/>
              </a:rPr>
              <a:t>Understand and design push-down automata</a:t>
            </a:r>
            <a:endParaRPr lang="en-US" sz="24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569385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a:extLst>
              <a:ext uri="{FF2B5EF4-FFF2-40B4-BE49-F238E27FC236}">
                <a16:creationId xmlns:a16="http://schemas.microsoft.com/office/drawing/2014/main" id="{EE367247-1641-46D3-982F-58AF3CA040FF}"/>
              </a:ext>
            </a:extLst>
          </p:cNvPr>
          <p:cNvSpPr>
            <a:spLocks noChangeArrowheads="1"/>
          </p:cNvSpPr>
          <p:nvPr/>
        </p:nvSpPr>
        <p:spPr bwMode="auto">
          <a:xfrm>
            <a:off x="2547938" y="24368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TextBox 8">
            <a:extLst>
              <a:ext uri="{FF2B5EF4-FFF2-40B4-BE49-F238E27FC236}">
                <a16:creationId xmlns:a16="http://schemas.microsoft.com/office/drawing/2014/main" id="{9F49D9E3-0C91-412A-93E9-8458F32E6F30}"/>
              </a:ext>
            </a:extLst>
          </p:cNvPr>
          <p:cNvSpPr txBox="1"/>
          <p:nvPr/>
        </p:nvSpPr>
        <p:spPr>
          <a:xfrm>
            <a:off x="2576513" y="609600"/>
            <a:ext cx="4222376"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Course outline (subject to change)</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graphicFrame>
        <p:nvGraphicFramePr>
          <p:cNvPr id="2" name="Table 1">
            <a:extLst>
              <a:ext uri="{FF2B5EF4-FFF2-40B4-BE49-F238E27FC236}">
                <a16:creationId xmlns:a16="http://schemas.microsoft.com/office/drawing/2014/main" id="{5DE46C06-12C3-A665-508E-AD4BFB633A80}"/>
              </a:ext>
            </a:extLst>
          </p:cNvPr>
          <p:cNvGraphicFramePr>
            <a:graphicFrameLocks noGrp="1"/>
          </p:cNvGraphicFramePr>
          <p:nvPr>
            <p:extLst>
              <p:ext uri="{D42A27DB-BD31-4B8C-83A1-F6EECF244321}">
                <p14:modId xmlns:p14="http://schemas.microsoft.com/office/powerpoint/2010/main" val="450973553"/>
              </p:ext>
            </p:extLst>
          </p:nvPr>
        </p:nvGraphicFramePr>
        <p:xfrm>
          <a:off x="1524000" y="1219200"/>
          <a:ext cx="5791199" cy="5410197"/>
        </p:xfrm>
        <a:graphic>
          <a:graphicData uri="http://schemas.openxmlformats.org/drawingml/2006/table">
            <a:tbl>
              <a:tblPr firstRow="1" firstCol="1" bandRow="1"/>
              <a:tblGrid>
                <a:gridCol w="803955">
                  <a:extLst>
                    <a:ext uri="{9D8B030D-6E8A-4147-A177-3AD203B41FA5}">
                      <a16:colId xmlns:a16="http://schemas.microsoft.com/office/drawing/2014/main" val="2385312024"/>
                    </a:ext>
                  </a:extLst>
                </a:gridCol>
                <a:gridCol w="4043392">
                  <a:extLst>
                    <a:ext uri="{9D8B030D-6E8A-4147-A177-3AD203B41FA5}">
                      <a16:colId xmlns:a16="http://schemas.microsoft.com/office/drawing/2014/main" val="3501320773"/>
                    </a:ext>
                  </a:extLst>
                </a:gridCol>
                <a:gridCol w="943852">
                  <a:extLst>
                    <a:ext uri="{9D8B030D-6E8A-4147-A177-3AD203B41FA5}">
                      <a16:colId xmlns:a16="http://schemas.microsoft.com/office/drawing/2014/main" val="3506361363"/>
                    </a:ext>
                  </a:extLst>
                </a:gridCol>
              </a:tblGrid>
              <a:tr h="297678">
                <a:tc>
                  <a:txBody>
                    <a:bodyPr/>
                    <a:lstStyle/>
                    <a:p>
                      <a:pPr marL="0" marR="0" algn="ctr">
                        <a:spcBef>
                          <a:spcPts val="0"/>
                        </a:spcBef>
                        <a:spcAft>
                          <a:spcPts val="0"/>
                        </a:spcAft>
                      </a:pPr>
                      <a:r>
                        <a:rPr lang="en-US" sz="1400" b="1" dirty="0">
                          <a:effectLst/>
                          <a:latin typeface="Arial" panose="020B0604020202020204" pitchFamily="34" charset="0"/>
                          <a:ea typeface="Calibri" panose="020F0502020204030204" pitchFamily="34" charset="0"/>
                        </a:rPr>
                        <a:t>Week</a:t>
                      </a:r>
                      <a:endParaRPr lang="en-US" sz="1400" dirty="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b="1" dirty="0">
                          <a:effectLst/>
                          <a:latin typeface="Arial" panose="020B0604020202020204" pitchFamily="34" charset="0"/>
                          <a:ea typeface="Calibri" panose="020F0502020204030204" pitchFamily="34" charset="0"/>
                        </a:rPr>
                        <a:t>Topics</a:t>
                      </a:r>
                      <a:endParaRPr lang="en-US" sz="14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b="1" dirty="0">
                          <a:effectLst/>
                          <a:latin typeface="Arial" panose="020B0604020202020204" pitchFamily="34" charset="0"/>
                          <a:ea typeface="Calibri" panose="020F0502020204030204" pitchFamily="34" charset="0"/>
                        </a:rPr>
                        <a:t>Notes</a:t>
                      </a:r>
                      <a:endParaRPr lang="en-US" sz="14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409114846"/>
                  </a:ext>
                </a:extLst>
              </a:tr>
              <a:tr h="297678">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1</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Syllabus, Proof by induction</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HW1</a:t>
                      </a:r>
                      <a:endParaRPr lang="en-US" sz="14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94195573"/>
                  </a:ext>
                </a:extLst>
              </a:tr>
              <a:tr h="297678">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2</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Deterministic Finite Automata, </a:t>
                      </a:r>
                      <a:r>
                        <a:rPr lang="en-US" sz="1400" b="1">
                          <a:effectLst/>
                          <a:latin typeface="Arial" panose="020B0604020202020204" pitchFamily="34" charset="0"/>
                          <a:ea typeface="Calibri" panose="020F0502020204030204" pitchFamily="34" charset="0"/>
                        </a:rPr>
                        <a:t>QUIZ 1</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HW2</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69180152"/>
                  </a:ext>
                </a:extLst>
              </a:tr>
              <a:tr h="297678">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3</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Non-deterministic finite automata (NFA)</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HW3</a:t>
                      </a:r>
                      <a:endParaRPr lang="en-US" sz="14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39046332"/>
                  </a:ext>
                </a:extLst>
              </a:tr>
              <a:tr h="297678">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4</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NFA with e-transitions, </a:t>
                      </a:r>
                      <a:r>
                        <a:rPr lang="en-US" sz="1400" b="1">
                          <a:effectLst/>
                          <a:latin typeface="Arial" panose="020B0604020202020204" pitchFamily="34" charset="0"/>
                          <a:ea typeface="Calibri" panose="020F0502020204030204" pitchFamily="34" charset="0"/>
                        </a:rPr>
                        <a:t>QUIZ 2</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HW4&amp;5</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10971680"/>
                  </a:ext>
                </a:extLst>
              </a:tr>
              <a:tr h="297678">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5</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Regular Expressions 1</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HW6</a:t>
                      </a:r>
                      <a:endParaRPr lang="en-US" sz="14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27037876"/>
                  </a:ext>
                </a:extLst>
              </a:tr>
              <a:tr h="297678">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6</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Regular Expressions 2, </a:t>
                      </a:r>
                      <a:r>
                        <a:rPr lang="en-US" sz="1400" b="1">
                          <a:effectLst/>
                          <a:latin typeface="Arial" panose="020B0604020202020204" pitchFamily="34" charset="0"/>
                          <a:ea typeface="Calibri" panose="020F0502020204030204" pitchFamily="34" charset="0"/>
                        </a:rPr>
                        <a:t>QUIZ 3</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HW 7&amp;8</a:t>
                      </a:r>
                      <a:endParaRPr lang="en-US" sz="14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81558789"/>
                  </a:ext>
                </a:extLst>
              </a:tr>
              <a:tr h="297678">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7</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Regular Languages 1</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HW9</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11862864"/>
                  </a:ext>
                </a:extLst>
              </a:tr>
              <a:tr h="297678">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8</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Regular Languages 2</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HW10</a:t>
                      </a:r>
                      <a:endParaRPr lang="en-US" sz="14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30513627"/>
                  </a:ext>
                </a:extLst>
              </a:tr>
              <a:tr h="297678">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9</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Regular Languages 3, </a:t>
                      </a:r>
                      <a:r>
                        <a:rPr lang="en-US" sz="1400" b="1">
                          <a:effectLst/>
                          <a:latin typeface="Arial" panose="020B0604020202020204" pitchFamily="34" charset="0"/>
                          <a:ea typeface="Calibri" panose="020F0502020204030204" pitchFamily="34" charset="0"/>
                        </a:rPr>
                        <a:t>QUIZ 4</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HW11</a:t>
                      </a:r>
                      <a:endParaRPr lang="en-US" sz="14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50153753"/>
                  </a:ext>
                </a:extLst>
              </a:tr>
              <a:tr h="297678">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10</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Context Free Grammars 1</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 </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77799475"/>
                  </a:ext>
                </a:extLst>
              </a:tr>
              <a:tr h="297678">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11</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Context Free Grammars 2</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HW12</a:t>
                      </a:r>
                      <a:endParaRPr lang="en-US" sz="14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7587436"/>
                  </a:ext>
                </a:extLst>
              </a:tr>
              <a:tr h="297678">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12</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Context Free Grammars 3, </a:t>
                      </a:r>
                      <a:r>
                        <a:rPr lang="en-US" sz="1400" b="1">
                          <a:effectLst/>
                          <a:latin typeface="Arial" panose="020B0604020202020204" pitchFamily="34" charset="0"/>
                          <a:ea typeface="Calibri" panose="020F0502020204030204" pitchFamily="34" charset="0"/>
                        </a:rPr>
                        <a:t>QUIZ 5</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HW13</a:t>
                      </a:r>
                      <a:endParaRPr lang="en-US" sz="14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80078556"/>
                  </a:ext>
                </a:extLst>
              </a:tr>
              <a:tr h="297678">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13</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Push-down Automata 1</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HW14</a:t>
                      </a:r>
                      <a:endParaRPr lang="en-US" sz="14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4628506"/>
                  </a:ext>
                </a:extLst>
              </a:tr>
              <a:tr h="297678">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 </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b="1">
                          <a:effectLst/>
                          <a:latin typeface="Arial" panose="020B0604020202020204" pitchFamily="34" charset="0"/>
                          <a:ea typeface="Calibri" panose="020F0502020204030204" pitchFamily="34" charset="0"/>
                        </a:rPr>
                        <a:t>Semester Break</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 </a:t>
                      </a:r>
                      <a:endParaRPr lang="en-US" sz="14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865402526"/>
                  </a:ext>
                </a:extLst>
              </a:tr>
              <a:tr h="297678">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14</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Push-down Automata 2, </a:t>
                      </a:r>
                      <a:r>
                        <a:rPr lang="en-US" sz="1400" b="1">
                          <a:effectLst/>
                          <a:latin typeface="Arial" panose="020B0604020202020204" pitchFamily="34" charset="0"/>
                          <a:ea typeface="Calibri" panose="020F0502020204030204" pitchFamily="34" charset="0"/>
                        </a:rPr>
                        <a:t>QUIZ 6</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HW15</a:t>
                      </a:r>
                      <a:endParaRPr lang="en-US" sz="14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01960757"/>
                  </a:ext>
                </a:extLst>
              </a:tr>
              <a:tr h="297678">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15</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Dead week, individual help</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 </a:t>
                      </a:r>
                      <a:endParaRPr lang="en-US" sz="14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32640359"/>
                  </a:ext>
                </a:extLst>
              </a:tr>
              <a:tr h="349671">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rPr>
                        <a:t> </a:t>
                      </a:r>
                      <a:endParaRPr lang="en-US" sz="1400">
                        <a:effectLst/>
                        <a:latin typeface="Times New Roman" panose="02020603050405020304" pitchFamily="18" charset="0"/>
                        <a:ea typeface="Times New Roman" panose="02020603050405020304" pitchFamily="18"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b="1" dirty="0">
                          <a:effectLst/>
                          <a:latin typeface="Arial" panose="020B0604020202020204" pitchFamily="34" charset="0"/>
                          <a:ea typeface="Calibri" panose="020F0502020204030204" pitchFamily="34" charset="0"/>
                        </a:rPr>
                        <a:t>No Final Exam</a:t>
                      </a:r>
                      <a:endParaRPr lang="en-US" sz="14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 </a:t>
                      </a:r>
                      <a:endParaRPr lang="en-US" sz="1400" dirty="0">
                        <a:effectLst/>
                        <a:latin typeface="Times New Roman" panose="02020603050405020304" pitchFamily="18" charset="0"/>
                        <a:ea typeface="Times New Roman" panose="02020603050405020304" pitchFamily="18"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893576435"/>
                  </a:ext>
                </a:extLst>
              </a:tr>
            </a:tbl>
          </a:graphicData>
        </a:graphic>
      </p:graphicFrame>
    </p:spTree>
    <p:extLst>
      <p:ext uri="{BB962C8B-B14F-4D97-AF65-F5344CB8AC3E}">
        <p14:creationId xmlns:p14="http://schemas.microsoft.com/office/powerpoint/2010/main" val="1452561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7848600" cy="4708981"/>
          </a:xfrm>
          <a:prstGeom prst="rect">
            <a:avLst/>
          </a:prstGeom>
        </p:spPr>
        <p:txBody>
          <a:bodyPr wrap="square">
            <a:spAutoFit/>
          </a:bodyPr>
          <a:lstStyle/>
          <a:p>
            <a:r>
              <a:rPr lang="en-US" sz="2000" u="sng" dirty="0">
                <a:latin typeface="Arial" panose="020B0604020202020204" pitchFamily="34" charset="0"/>
                <a:ea typeface="Times New Roman" panose="02020603050405020304" pitchFamily="18" charset="0"/>
                <a:cs typeface="Arial" panose="020B0604020202020204" pitchFamily="34" charset="0"/>
              </a:rPr>
              <a:t>Assessment of learning outcomes</a:t>
            </a:r>
            <a:r>
              <a:rPr lang="en-US" sz="2000" dirty="0">
                <a:latin typeface="Arial" panose="020B0604020202020204" pitchFamily="34" charset="0"/>
                <a:ea typeface="Times New Roman" panose="02020603050405020304" pitchFamily="18" charset="0"/>
                <a:cs typeface="Arial" panose="020B0604020202020204" pitchFamily="34" charset="0"/>
              </a:rPr>
              <a:t>: No midterm exam or final exam. Homework and quizzes have equal weight in determination of final grade.  Tests will contain math problems like those in homework assignments and/or class notes.</a:t>
            </a:r>
          </a:p>
          <a:p>
            <a:r>
              <a:rPr lang="en-US" sz="2000" dirty="0">
                <a:latin typeface="Arial" panose="020B0604020202020204" pitchFamily="34" charset="0"/>
                <a:ea typeface="Times New Roman" panose="02020603050405020304" pitchFamily="18" charset="0"/>
                <a:cs typeface="Arial" panose="020B0604020202020204" pitchFamily="34" charset="0"/>
              </a:rPr>
              <a:t> </a:t>
            </a:r>
          </a:p>
          <a:p>
            <a:r>
              <a:rPr lang="en-US" sz="2000" u="sng" dirty="0">
                <a:latin typeface="Arial" panose="020B0604020202020204" pitchFamily="34" charset="0"/>
                <a:ea typeface="Times New Roman" panose="02020603050405020304" pitchFamily="18" charset="0"/>
                <a:cs typeface="Arial" panose="020B0604020202020204" pitchFamily="34" charset="0"/>
              </a:rPr>
              <a:t>Expectation of student effort</a:t>
            </a:r>
            <a:r>
              <a:rPr lang="en-US" sz="2000" dirty="0">
                <a:latin typeface="Arial" panose="020B0604020202020204" pitchFamily="34" charset="0"/>
                <a:ea typeface="Times New Roman" panose="02020603050405020304" pitchFamily="18" charset="0"/>
                <a:cs typeface="Arial" panose="020B0604020202020204" pitchFamily="34" charset="0"/>
              </a:rPr>
              <a:t>:  Students are expected to attend class, contribute to class discussions, and participate in the solution of math problems that are like those in homework assignments and on quizzes.  Students are expected to complete all homework assignments correctly prior to testing on the material related to those assignments.</a:t>
            </a:r>
          </a:p>
          <a:p>
            <a:endParaRPr lang="en-US" sz="2000" dirty="0">
              <a:latin typeface="Arial" panose="020B0604020202020204" pitchFamily="34" charset="0"/>
              <a:ea typeface="Times New Roman" panose="02020603050405020304" pitchFamily="18" charset="0"/>
              <a:cs typeface="Arial" panose="020B0604020202020204" pitchFamily="34" charset="0"/>
            </a:endParaRPr>
          </a:p>
          <a:p>
            <a:r>
              <a:rPr lang="en-US" sz="2000" u="sng" dirty="0">
                <a:latin typeface="Arial" panose="020B0604020202020204" pitchFamily="34" charset="0"/>
                <a:cs typeface="Arial" panose="020B0604020202020204" pitchFamily="34" charset="0"/>
              </a:rPr>
              <a:t>Attendance policy</a:t>
            </a:r>
            <a:r>
              <a:rPr lang="en-US" sz="2000" dirty="0">
                <a:latin typeface="Arial" panose="020B0604020202020204" pitchFamily="34" charset="0"/>
                <a:cs typeface="Arial" panose="020B0604020202020204" pitchFamily="34" charset="0"/>
              </a:rPr>
              <a:t>:  Attendance will be taken as a part of class participation. Makeup quizzes will be treated on a case-by-case basis.</a:t>
            </a:r>
          </a:p>
        </p:txBody>
      </p:sp>
    </p:spTree>
    <p:extLst>
      <p:ext uri="{BB962C8B-B14F-4D97-AF65-F5344CB8AC3E}">
        <p14:creationId xmlns:p14="http://schemas.microsoft.com/office/powerpoint/2010/main" val="1748856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762000"/>
            <a:ext cx="8382000" cy="5847755"/>
          </a:xfrm>
          <a:prstGeom prst="rect">
            <a:avLst/>
          </a:prstGeom>
        </p:spPr>
        <p:txBody>
          <a:bodyPr wrap="square">
            <a:spAutoFit/>
          </a:bodyPr>
          <a:lstStyle/>
          <a:p>
            <a:r>
              <a:rPr lang="en-US" sz="2000" u="sng" dirty="0">
                <a:latin typeface="Arial" panose="020B0604020202020204" pitchFamily="34" charset="0"/>
                <a:ea typeface="Times New Roman" panose="02020603050405020304" pitchFamily="18" charset="0"/>
                <a:cs typeface="Arial" panose="020B0604020202020204" pitchFamily="34" charset="0"/>
              </a:rPr>
              <a:t>Description of required assignments</a:t>
            </a:r>
            <a:r>
              <a:rPr lang="en-US" sz="2000" dirty="0">
                <a:latin typeface="Arial" panose="020B0604020202020204" pitchFamily="34" charset="0"/>
                <a:ea typeface="Times New Roman" panose="02020603050405020304" pitchFamily="18" charset="0"/>
                <a:cs typeface="Arial" panose="020B0604020202020204" pitchFamily="34" charset="0"/>
              </a:rPr>
              <a:t>: All required assignments will be math problems like examples in class notes and/or worked in class.</a:t>
            </a:r>
          </a:p>
          <a:p>
            <a:r>
              <a:rPr lang="en-US" sz="2000" dirty="0">
                <a:latin typeface="Arial" panose="020B0604020202020204" pitchFamily="34" charset="0"/>
                <a:ea typeface="Times New Roman" panose="02020603050405020304" pitchFamily="18" charset="0"/>
                <a:cs typeface="Arial" panose="020B0604020202020204" pitchFamily="34" charset="0"/>
              </a:rPr>
              <a:t> </a:t>
            </a:r>
          </a:p>
          <a:p>
            <a:r>
              <a:rPr lang="en-US" sz="2000" u="sng" dirty="0">
                <a:latin typeface="Arial" panose="020B0604020202020204" pitchFamily="34" charset="0"/>
                <a:ea typeface="Times New Roman" panose="02020603050405020304" pitchFamily="18" charset="0"/>
                <a:cs typeface="Arial" panose="020B0604020202020204" pitchFamily="34" charset="0"/>
              </a:rPr>
              <a:t>Grading policy</a:t>
            </a:r>
            <a:r>
              <a:rPr lang="en-US" sz="2000" dirty="0">
                <a:latin typeface="Arial" panose="020B0604020202020204" pitchFamily="34" charset="0"/>
                <a:ea typeface="Times New Roman" panose="02020603050405020304" pitchFamily="18" charset="0"/>
                <a:cs typeface="Arial" panose="020B0604020202020204" pitchFamily="34" charset="0"/>
              </a:rPr>
              <a:t>: No partial credit on homework assignments (100% for correct work completed before testing on related material, 80% for correct work completed after testing on related material).  Homework can be redone as many times as needed to get complete correctness. No homework accepted after the last class period before final exam week</a:t>
            </a:r>
          </a:p>
          <a:p>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r>
              <a:rPr lang="en-US" sz="2000" u="sng" dirty="0">
                <a:latin typeface="Arial" panose="020B0604020202020204" pitchFamily="34" charset="0"/>
                <a:ea typeface="Times New Roman" panose="02020603050405020304" pitchFamily="18" charset="0"/>
                <a:cs typeface="Arial" panose="020B0604020202020204" pitchFamily="34" charset="0"/>
              </a:rPr>
              <a:t>Canvas</a:t>
            </a:r>
            <a:r>
              <a:rPr lang="en-US" sz="2000" dirty="0">
                <a:latin typeface="Arial" panose="020B0604020202020204" pitchFamily="34" charset="0"/>
                <a:ea typeface="Times New Roman" panose="02020603050405020304" pitchFamily="18" charset="0"/>
                <a:cs typeface="Arial" panose="020B0604020202020204" pitchFamily="34" charset="0"/>
              </a:rPr>
              <a:t> will NOT be used for course management. Syllabus, lecture notes and assignments will be posted on the class web page.</a:t>
            </a:r>
            <a:r>
              <a:rPr lang="en-US" sz="1800" dirty="0">
                <a:effectLst/>
                <a:latin typeface="Times New Roman" panose="02020603050405020304" pitchFamily="18" charset="0"/>
                <a:ea typeface="Times New Roman" panose="02020603050405020304" pitchFamily="18" charset="0"/>
              </a:rPr>
              <a:t> </a:t>
            </a:r>
            <a:r>
              <a:rPr lang="en-US" dirty="0">
                <a:effectLst/>
                <a:latin typeface="Arial" panose="020B0604020202020204" pitchFamily="34" charset="0"/>
                <a:ea typeface="Times New Roman" panose="02020603050405020304" pitchFamily="18" charset="0"/>
                <a:cs typeface="Arial" panose="020B0604020202020204" pitchFamily="34" charset="0"/>
              </a:rPr>
              <a:t>Lectures will be recorded, but class attendance will be factor in your final grade. </a:t>
            </a:r>
            <a:r>
              <a:rPr lang="en-US" sz="1800" dirty="0">
                <a:effectLst/>
                <a:latin typeface="Arial" panose="020B0604020202020204" pitchFamily="34" charset="0"/>
                <a:ea typeface="Times New Roman" panose="02020603050405020304" pitchFamily="18" charset="0"/>
                <a:cs typeface="Arial" panose="020B0604020202020204" pitchFamily="34" charset="0"/>
              </a:rPr>
              <a:t>Homework as hard copies will be handed in and returned at regular class meetings. Please pick up graded homework even if you cannot stay for lecture.</a:t>
            </a:r>
          </a:p>
          <a:p>
            <a:endParaRPr lang="en-US" sz="2000" dirty="0">
              <a:latin typeface="Arial" panose="020B0604020202020204" pitchFamily="34" charset="0"/>
              <a:ea typeface="Times New Roman" panose="02020603050405020304" pitchFamily="18" charset="0"/>
              <a:cs typeface="Arial" panose="020B0604020202020204" pitchFamily="34" charset="0"/>
            </a:endParaRPr>
          </a:p>
          <a:p>
            <a:r>
              <a:rPr lang="en-US" sz="2000" u="sng" dirty="0">
                <a:latin typeface="Arial" panose="020B0604020202020204" pitchFamily="34" charset="0"/>
                <a:ea typeface="Times New Roman" panose="02020603050405020304" pitchFamily="18" charset="0"/>
                <a:cs typeface="Arial" panose="020B0604020202020204" pitchFamily="34" charset="0"/>
              </a:rPr>
              <a:t>Mid-term grades</a:t>
            </a:r>
            <a:r>
              <a:rPr lang="en-US" sz="2000" dirty="0">
                <a:latin typeface="Arial" panose="020B0604020202020204" pitchFamily="34" charset="0"/>
                <a:ea typeface="Times New Roman" panose="02020603050405020304" pitchFamily="18" charset="0"/>
                <a:cs typeface="Arial" panose="020B0604020202020204" pitchFamily="34" charset="0"/>
              </a:rPr>
              <a:t> will be an indication of your progress in this class. Students receiving a grade of C or lower at midterm are advised schedule a Zoom meeting with the instructor to discuss ways to improve grade.</a:t>
            </a:r>
          </a:p>
        </p:txBody>
      </p:sp>
    </p:spTree>
    <p:extLst>
      <p:ext uri="{BB962C8B-B14F-4D97-AF65-F5344CB8AC3E}">
        <p14:creationId xmlns:p14="http://schemas.microsoft.com/office/powerpoint/2010/main" val="3213718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381000" y="989112"/>
            <a:ext cx="8610600"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en-US" sz="2000" u="sng" dirty="0"/>
              <a:t>Reasonable accommodations</a:t>
            </a:r>
            <a:r>
              <a:rPr lang="en-US" sz="2000" dirty="0"/>
              <a:t> are available for students with a documented disabilities or chronic medical or psychological conditions. If you have a disability and need accommodations to fully participate in this class, please visit your campus’ Access Center/Services website to follow published procedures to request accommodations. Students may also contact their campus offices to schedule an appointment with a Disability Specialist. All disability related accommodations are to be approved through the Access Center/Services on your campus. It is a university expectation that students visit with instructors (via email, Zoom, or in person) to discuss logistics within two weeks after they have officially requested their accommodations. For more information contact a Disability Specialist on your home campus: Tri-Cities: Access Services (https://tricities.wsu.edu/current-students/disability/) or email g.hormel@wsu.edu </a:t>
            </a:r>
            <a:endParaRPr lang="en-US" sz="2000" u="sng" dirty="0"/>
          </a:p>
          <a:p>
            <a:pPr>
              <a:spcBef>
                <a:spcPct val="0"/>
              </a:spcBef>
              <a:buNone/>
            </a:pPr>
            <a:endParaRPr lang="en-US" altLang="en-US" sz="2000" u="sng" dirty="0"/>
          </a:p>
        </p:txBody>
      </p:sp>
    </p:spTree>
    <p:extLst>
      <p:ext uri="{BB962C8B-B14F-4D97-AF65-F5344CB8AC3E}">
        <p14:creationId xmlns:p14="http://schemas.microsoft.com/office/powerpoint/2010/main" val="2561196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304800" y="499443"/>
            <a:ext cx="8610600" cy="5952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None/>
            </a:pPr>
            <a:r>
              <a:rPr lang="en-US" sz="2000" u="sng" dirty="0"/>
              <a:t>Academic Integrity</a:t>
            </a:r>
            <a:r>
              <a:rPr lang="en-US" sz="2000" b="1" dirty="0"/>
              <a:t>:  </a:t>
            </a:r>
            <a:r>
              <a:rPr lang="en-US" sz="2000" dirty="0"/>
              <a:t>Academic integrity is the cornerstone of higher education. As such, all members of the university community share responsibility for maintaining and promoting the principles of integrity in all activities, including academic integrity and honest scholarship. Academic integrity will be strongly enforced in this course. Students who violate WSU’s Academic Integrity Policy (identified in Washington Administrative Code (WAC) 504-26-010(4) will receive a failing grade on the assessment tool in question, will not have the option to withdraw from the course pending an appeal, will be reported to the Office of Student Conduct.</a:t>
            </a:r>
          </a:p>
          <a:p>
            <a:pPr>
              <a:buNone/>
            </a:pPr>
            <a:endParaRPr lang="en-US" sz="1400" dirty="0"/>
          </a:p>
          <a:p>
            <a:pPr>
              <a:buNone/>
            </a:pPr>
            <a:r>
              <a:rPr lang="en-US" sz="2000" dirty="0"/>
              <a:t>Cheating includes, but is not limited to, plagiarism and unauthorized collaboration as defined in the Standards of Conduct for Students, WAC 504-26-010(3). You need to read and understand all the definitions of cheating.  If you have any questions about what is and is not allowed in this course, you should ask course instructors before proceeding. If you wish to appeal a faculty member's decision relating to academic integrity, please use the form available at communitystandards.wsu.edu. Make sure you submit your appeal within 21 calendar days of the faculty member's decision.</a:t>
            </a:r>
            <a:endParaRPr lang="en-US" sz="1400" dirty="0"/>
          </a:p>
        </p:txBody>
      </p:sp>
    </p:spTree>
    <p:extLst>
      <p:ext uri="{BB962C8B-B14F-4D97-AF65-F5344CB8AC3E}">
        <p14:creationId xmlns:p14="http://schemas.microsoft.com/office/powerpoint/2010/main" val="1554040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62000"/>
            <a:ext cx="8686800" cy="5016758"/>
          </a:xfrm>
          <a:prstGeom prst="rect">
            <a:avLst/>
          </a:prstGeom>
        </p:spPr>
        <p:txBody>
          <a:bodyPr wrap="square">
            <a:spAutoFit/>
          </a:bodyPr>
          <a:lstStyle/>
          <a:p>
            <a:r>
              <a:rPr lang="en-US" sz="2000" u="sng" dirty="0">
                <a:latin typeface="Arial" panose="020B0604020202020204" pitchFamily="34" charset="0"/>
                <a:ea typeface="Times New Roman" panose="02020603050405020304" pitchFamily="18" charset="0"/>
                <a:cs typeface="Arial" panose="020B0604020202020204" pitchFamily="34" charset="0"/>
              </a:rPr>
              <a:t> Safety and Emergency Notification</a:t>
            </a:r>
            <a:r>
              <a:rPr lang="en-US" sz="2000" b="1" dirty="0">
                <a:latin typeface="Arial" panose="020B0604020202020204" pitchFamily="34" charset="0"/>
                <a:ea typeface="Times New Roman" panose="02020603050405020304" pitchFamily="18" charset="0"/>
                <a:cs typeface="Arial" panose="020B0604020202020204" pitchFamily="34" charset="0"/>
              </a:rPr>
              <a:t>:  </a:t>
            </a:r>
            <a:r>
              <a:rPr lang="en-US" sz="2000" dirty="0">
                <a:latin typeface="Arial" panose="020B0604020202020204" pitchFamily="34" charset="0"/>
                <a:ea typeface="Times New Roman" panose="02020603050405020304" pitchFamily="18" charset="0"/>
                <a:cs typeface="Arial" panose="020B0604020202020204" pitchFamily="34" charset="0"/>
              </a:rPr>
              <a:t>Classroom and campus safety are of paramount importance at WSU, They are the shared responsibility of the entire campus population. WSU urges students to follow the “Alert, Assess, Act,” protocol for all types of emergencies and the “Run, Hide, Fight” response for an active shooter incident. Remain ALERT (through direct observation or emergency notification), ASSESS your specific situation, and ACT in the most appropriate way to assure your own safety (and the safety of others if you are able). Please sign up for emergency alerts on your account at </a:t>
            </a:r>
            <a:r>
              <a:rPr lang="en-US" sz="2000" dirty="0" err="1">
                <a:latin typeface="Arial" panose="020B0604020202020204" pitchFamily="34" charset="0"/>
                <a:ea typeface="Times New Roman" panose="02020603050405020304" pitchFamily="18" charset="0"/>
                <a:cs typeface="Arial" panose="020B0604020202020204" pitchFamily="34" charset="0"/>
              </a:rPr>
              <a:t>MyWSU</a:t>
            </a:r>
            <a:r>
              <a:rPr lang="en-US" sz="2000" dirty="0">
                <a:latin typeface="Arial" panose="020B0604020202020204" pitchFamily="34" charset="0"/>
                <a:ea typeface="Times New Roman" panose="02020603050405020304" pitchFamily="18" charset="0"/>
                <a:cs typeface="Arial" panose="020B0604020202020204" pitchFamily="34" charset="0"/>
              </a:rPr>
              <a:t> to receive notification regarding campus emergencies (including campus closures). Click Update Now! Under “Tri-Cities Emergency Info” to register for notification by text message, e-mail, telephone, or any combination of the three. Providing multiple contact methods will help ensure you receive notifications in a timely manner, and your information will NOT be used for any other purpose. For more information on this subject, campus safety, and related topics, please view the </a:t>
            </a:r>
            <a:r>
              <a:rPr lang="en-US" sz="2000" u="sng" dirty="0">
                <a:solidFill>
                  <a:srgbClr val="2560A7"/>
                </a:solidFill>
                <a:effectLst/>
                <a:latin typeface="Calibri Light" panose="020F0302020204030204" pitchFamily="34" charset="0"/>
                <a:ea typeface="Times New Roman" panose="02020603050405020304" pitchFamily="18" charset="0"/>
                <a:cs typeface="Times New Roman" panose="02020603050405020304" pitchFamily="18" charset="0"/>
                <a:hlinkClick r:id="rId2"/>
              </a:rPr>
              <a:t>WSU safety portal</a:t>
            </a:r>
            <a:r>
              <a:rPr lang="en-US" sz="2000" dirty="0">
                <a:solidFill>
                  <a:srgbClr val="2560A7"/>
                </a:solidFill>
                <a:effectLst/>
                <a:latin typeface="Calibri Light" panose="020F0302020204030204" pitchFamily="34"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39046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CEC508B-B6A3-47AD-9F3B-BFA1EDAF1D37}"/>
              </a:ext>
            </a:extLst>
          </p:cNvPr>
          <p:cNvSpPr txBox="1"/>
          <p:nvPr/>
        </p:nvSpPr>
        <p:spPr>
          <a:xfrm>
            <a:off x="457200" y="1905000"/>
            <a:ext cx="8458200" cy="2862322"/>
          </a:xfrm>
          <a:prstGeom prst="rect">
            <a:avLst/>
          </a:prstGeom>
          <a:noFill/>
        </p:spPr>
        <p:txBody>
          <a:bodyPr wrap="square">
            <a:spAutoFit/>
          </a:bodyPr>
          <a:lstStyle/>
          <a:p>
            <a:r>
              <a:rPr lang="en-US" dirty="0">
                <a:latin typeface="Arial" panose="020B0604020202020204" pitchFamily="34" charset="0"/>
                <a:cs typeface="Arial" panose="020B0604020202020204" pitchFamily="34" charset="0"/>
              </a:rPr>
              <a:t>STUDENT SUPPORT SERVICES</a:t>
            </a:r>
          </a:p>
          <a:p>
            <a:r>
              <a:rPr lang="en-US" dirty="0">
                <a:latin typeface="Arial" panose="020B0604020202020204" pitchFamily="34" charset="0"/>
                <a:cs typeface="Arial" panose="020B0604020202020204" pitchFamily="34" charset="0"/>
              </a:rPr>
              <a:t>Academic success can be challenging if you have trouble meeting basic needs like safe shelter, sleep, and nutrition. If you have difficulty affording groceries or accessing sufficient food to eat every day, lack a safe and stable place to live, have an emergency, or just need support, I urge you to contact Student Support Services at 509-372-7433, review the list of services available on the Student Support Services website, stop by the Cougar Cupboard in the East Commons, and/or speak to a member of the team. We want to help you. If you have a friend who needs support, consider filling out a Cougar Cares or review the list of services available on the Student Support Services website.</a:t>
            </a:r>
          </a:p>
        </p:txBody>
      </p:sp>
    </p:spTree>
    <p:extLst>
      <p:ext uri="{BB962C8B-B14F-4D97-AF65-F5344CB8AC3E}">
        <p14:creationId xmlns:p14="http://schemas.microsoft.com/office/powerpoint/2010/main" val="28777903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512</TotalTime>
  <Words>1421</Words>
  <Application>Microsoft Office PowerPoint</Application>
  <PresentationFormat>On-screen Show (4:3)</PresentationFormat>
  <Paragraphs>116</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H. Miller</dc:creator>
  <cp:lastModifiedBy>Miller, John H</cp:lastModifiedBy>
  <cp:revision>76</cp:revision>
  <dcterms:created xsi:type="dcterms:W3CDTF">2014-08-26T18:18:36Z</dcterms:created>
  <dcterms:modified xsi:type="dcterms:W3CDTF">2024-08-19T18:30:11Z</dcterms:modified>
</cp:coreProperties>
</file>