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1"/>
  </p:notesMasterIdLst>
  <p:sldIdLst>
    <p:sldId id="366" r:id="rId5"/>
    <p:sldId id="369" r:id="rId6"/>
    <p:sldId id="368" r:id="rId7"/>
    <p:sldId id="367" r:id="rId8"/>
    <p:sldId id="333" r:id="rId9"/>
    <p:sldId id="277" r:id="rId10"/>
    <p:sldId id="371" r:id="rId11"/>
    <p:sldId id="300" r:id="rId12"/>
    <p:sldId id="286" r:id="rId13"/>
    <p:sldId id="304" r:id="rId14"/>
    <p:sldId id="340" r:id="rId15"/>
    <p:sldId id="339" r:id="rId16"/>
    <p:sldId id="314" r:id="rId17"/>
    <p:sldId id="316" r:id="rId18"/>
    <p:sldId id="318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9" autoAdjust="0"/>
    <p:restoredTop sz="94660"/>
  </p:normalViewPr>
  <p:slideViewPr>
    <p:cSldViewPr>
      <p:cViewPr varScale="1">
        <p:scale>
          <a:sx n="91" d="100"/>
          <a:sy n="91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5733818-60E1-4226-BD31-C2D2C7791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F187E0-E4F2-4923-BE3A-13FCB7CABF2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9D7BFC4-D3F1-4AE7-B581-805733EFA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6A32903D-FE57-4911-9592-3C84172F9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67A66F0-1495-44B3-A8FE-679E48995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B5CB0B-D788-4A7E-9B2F-A0EC9F31F2A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AA995DF-4B49-4F5E-A336-5186DAA07E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1DBF12A5-06AD-4562-8F1F-6B3149AE92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CD456EE-2F8B-4F7F-838F-C0228BC14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3B0473-1C9F-4DEF-8B41-B3C4EA7F860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032321B-5B03-4E86-96FF-4B3AE2952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F33C227-B7F3-4DC2-B4EA-BC48D3089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53BEFC-5A42-4287-A6DC-C6DD785DF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E76BFB-F8C5-4459-87D5-8C50CAEC8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F73307-34BE-4DF3-ABFF-614D8392A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60FC-C73A-4780-BA84-FCBE254E9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9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97E0F5-3497-43A1-B463-94B5B00D2C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2D96AC-70E0-4E97-B503-A87380C36E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F8506-EC1E-41A8-A708-8AC674825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8E811-7ED5-4E17-B625-C1E704BA5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514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994E32-2CE1-4477-87D2-2E92F97AC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B29742-A209-4BDB-94B1-6AE008898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B37C9C-46A9-4D4E-B83C-02BCE6285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6379-2EC6-439B-9B73-9117DB9CE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483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A3350-FF0F-47BE-A32E-E05324236A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811582-6F56-47E2-9FE2-52ECD288A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0CC026-DF49-4F2C-9EEA-CDD395C395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3387E-E91B-41CF-872F-E3550A573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617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0F91D-EB87-4EA8-BB32-F2DC41C8E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AAEC3E-E7B2-4684-A753-B9675BBE0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E4F8D9-C57E-4ABE-9E75-42C977B3F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9B8A-840F-4AC7-87AD-F4330030F7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18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0BD23E-5753-4E52-86DD-9789E15BA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F5CBA3-F67A-417C-9218-88036817A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C08175-81E6-4670-996A-08E515188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7F694-E03F-429E-8D5F-E098AB69B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520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E86E7E-B782-4483-A36A-44272B2BE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9A8D8A-CA14-4BB6-AB2F-029321917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386071-4BE2-4D26-B4E0-F8D2085BA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5B821-BA22-4506-BE1D-E1DB510397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181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EB4BD0-818D-4EF7-BFBF-4E6F624FE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72DA6D-EB16-4BB2-8E57-81D183D386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05F2E8-5ACA-4D66-9499-534B3CDEB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B259-7A57-4858-B01B-7A3144A41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25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15336D-C6C6-4E63-B294-F5A3FDA25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D309BF-4704-47DE-9148-D2C3D30C0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58B239-8BCF-4473-ABC9-CD756A8175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7304A-20A8-4F9B-AD92-800E942170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860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3DEC6-D51A-4928-B442-8D2FC621D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64D697-BBDD-4378-9109-5B64BA5122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9C248-8CE5-4F7E-A636-9C352DAAA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1BF7-34A7-4453-A3C4-267132CBE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446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7F958E-AEA2-49A9-80C5-7370CC2E3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3FBEC1-9A6C-4196-BD72-1CA585A8E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5C75D8-CA55-45B2-9A52-037472AB70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EB5B5-BC14-4B7A-80BF-A83DAFEC9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14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21745B-E092-4B57-A017-2936E16BE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2A0D0E-63AF-4E37-BA44-8819D8E1E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377248-5E89-4EA2-89E0-06452BD76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A91E2-A8A4-43F9-BB85-C96A18609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6086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344D9B-493C-40CE-B1E9-965766CF85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1F776-911E-459C-A4D7-14560C6D6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DD2A66-7E6F-4AD9-B1C8-8F05AA8E4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CF674-3706-4318-9376-342ED0EB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0225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58541C-9C30-43EE-8BD0-31FC4F1F42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2D2522-C8E7-4DA1-AD43-D3B8B16D3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47E267-020D-40B6-9133-8C48F1BD3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92F9-FA98-4986-8C1E-51A48DE02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991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44EDD-D498-4B0E-9CB5-9DEFB6579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A513E4-AA71-4DD6-BF01-5347AFEA88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B1C24C-64BB-455B-9F92-51140170E2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E24E2-1DB7-4827-ACE8-D8B3C61313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852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F212AE-7EEC-4871-8991-88CA56EA1E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19C953-D610-4DE6-BC5C-409DAF21D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9C115C1-F96A-4A13-B42B-4A21CBB7C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97C7D7-31BC-447F-8631-3269A54B33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548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844775-2B8C-46EB-AC6E-F2014BEF8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B5339C-5210-4489-BF79-21C9BF6CE5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2DB07CE-BB50-49F6-9556-09E7097C6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A1DCE-1AEF-4AE9-BEC9-8FC03CF497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470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08B8ED-C8E0-4265-AFBA-F288A678A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C069A0-A3E2-4F00-A7FE-85DE70866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A30ADA-8424-4C1B-B0D8-3B337ACFC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078AC-2462-404B-8023-6137275F1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22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C288A0-1B49-4891-B8EC-4D2648A20D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56327-648F-4920-BEBA-1079781D80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ADDABF-D0B8-460A-9553-074B921CF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020FD-A3DE-4869-A796-DD7A1820AE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886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15B352-3CA8-4FF5-A64F-B3A8E009A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7B77DF-850A-419A-BC9C-4EE175F42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F59BBD-E16F-49AD-BD2B-0153B6EDA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3558E-2DC2-4B1F-88A7-F24371EEB1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1735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DEE01B-84E9-4A48-B98F-58268C4A31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E80CCE-2F32-4F74-B5CF-883D39E8A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53C107-9E98-4D03-AA27-D2EF85E31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5E524-86CA-43A8-87F6-C434F9266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931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69ACFA-5327-4E48-A333-2D89A6F54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5D245-76EB-4B55-B51E-654470012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872780-11B5-4C02-A045-BCDB8F84B0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8CC60-06B7-4869-963E-FBF2AF62A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311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8831AE-78BC-4F92-BCC8-D2AA5D1E75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8A6623-3CFD-481F-9F19-9D265E9AE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E16209-7913-4098-9527-13D13B37C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7B6C-F6D0-4470-9F96-12D5C454EC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6902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387D09-EFB6-4214-97B3-0EE85F6904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080CBC-6DE8-4878-B83A-143D1E555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93BBE4-1B3E-4A79-BABC-EC6E45A862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87346-8AE3-4BB3-8E0D-BB4F72F587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792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3D7FE-6926-4721-A20E-33019D4E9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E70368-BFE1-41EC-BE0E-80C05D159B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093559-7BF6-4BA6-B61D-ED1B4AC3F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B68C1-E95A-4CDD-8615-47488A57E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2905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F69C8-C61E-42B5-867D-F3E853332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C8743-038A-4758-ADC5-46ABCAA9C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AB251E-528D-467D-B2E4-BCD8C97C4A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349BC-F2DA-4E0E-83CC-C70B20C10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9440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EC3C6A-FFB9-4F92-9CCB-EE2168E071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0A1995-C68A-4E93-9F5A-53642EF969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44A38F-0DCF-4490-913A-D364448C96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D4048-3171-4D06-ACFF-AC40B52E8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7029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CE8250-9BA3-4EC4-ABB7-F9C970243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91F141-E775-481C-BD86-404F34EEA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0BD982-95E3-4CF8-B9C6-F79C2C17A2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F5A0D-8A60-43C1-9C00-39333B3381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20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C50DBF-9A3D-43AE-BD30-5B0AFAEF4E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59878B4-716C-478C-B2CE-CDD75BC9BB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F3275F-D509-46C1-B9C2-D8B11D0861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679C-22F5-40BC-AFE4-CF397D90E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1801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8856A3-12C7-4FF4-94AE-2BABBDCAE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072848-2D71-4C56-B3BF-63E0028A2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12EC7-9C35-4DBC-B269-4862994447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AC108-C58F-4723-B3C8-7A54660B2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6246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5E95D7-3232-4F39-84FB-2128AB52A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C73168-FDB7-4093-9270-DFC3E81401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304CF-C4C9-4C47-9A65-555CA0247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AE9EB-AD21-4CF6-B010-04BDBACA1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2442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F66233-A822-4899-A71A-EA0A912B3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AA452-2E51-4694-B654-797D0AB8D5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B0ED9-FD4D-49CB-AF74-AC4BE64F9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3C93-C386-4DA6-83AF-F8B3B59C8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6462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C78CD6-8E43-4186-9BC2-A9D3D76767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E02906-AB29-4BC5-B425-3F4D6DF06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F64852-1234-4F61-AA6D-2F2E3EF63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479F0-89EC-43BB-A877-98D50691A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36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6E27B7-1429-4109-A0A7-9894E125B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08DA96-F515-457F-83C4-BBE4AE76F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4F203F-D911-45DE-BA34-5969ABB99A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ED4C72-F27A-49B3-94F9-B8E5FA699A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F2952B-8393-4D71-BC62-F7C2C6CFDD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3BD8080-4D73-4A07-B88D-4FF7741AD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36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BA09C77-EE9E-4148-BF70-61A44C6FC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EBCB27-CBD9-4C78-B08B-580951AC5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5AA6CB0-9EEA-4A75-9748-4C3A71F4DF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7B3171-9A20-4169-A12E-9976FB777E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B26D3D-F443-46E4-80AC-80B89C9D4F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18C8D003-5583-429D-B27C-D35D8B7B2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68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64BDE23-15D3-46EF-9ADE-B78808496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3FD3B7-0BCE-4CA6-B72E-2726C15D7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564257-542F-4579-8DB5-D23C9714CB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C563B9-6E65-43C1-A66E-836535AC77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901E674-6095-4336-AF35-1D0A61C536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892AA71-91C2-4418-852D-6BBB74CBE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90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>
            <a:extLst>
              <a:ext uri="{FF2B5EF4-FFF2-40B4-BE49-F238E27FC236}">
                <a16:creationId xmlns:a16="http://schemas.microsoft.com/office/drawing/2014/main" id="{87CB1CEA-5417-437B-B10D-08318D63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13A54D-FAA7-4EA0-B7DE-AEBD999E781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3" name="TextBox 1">
            <a:extLst>
              <a:ext uri="{FF2B5EF4-FFF2-40B4-BE49-F238E27FC236}">
                <a16:creationId xmlns:a16="http://schemas.microsoft.com/office/drawing/2014/main" id="{BE5AB504-A9D2-4CC3-B7D6-84591F29A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871" y="2133600"/>
            <a:ext cx="386605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Quiz 6 Wednesday 12/4/24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Push-down automata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Lectures L13 &amp; L14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Assignments 14 - 16</a:t>
            </a:r>
          </a:p>
        </p:txBody>
      </p:sp>
    </p:spTree>
    <p:extLst>
      <p:ext uri="{BB962C8B-B14F-4D97-AF65-F5344CB8AC3E}">
        <p14:creationId xmlns:p14="http://schemas.microsoft.com/office/powerpoint/2010/main" val="10741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A2822BB6-817A-46C5-BCDD-E9593EE0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940B6C-1DF9-4F7E-B9EA-ED44E532C17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5843" name="TextBox 4">
            <a:extLst>
              <a:ext uri="{FF2B5EF4-FFF2-40B4-BE49-F238E27FC236}">
                <a16:creationId xmlns:a16="http://schemas.microsoft.com/office/drawing/2014/main" id="{B0679BE7-FE43-4A74-A042-8DD3E6A6F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"/>
            <a:ext cx="4103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 from text p 244</a:t>
            </a:r>
          </a:p>
        </p:txBody>
      </p:sp>
      <p:sp>
        <p:nvSpPr>
          <p:cNvPr id="35844" name="TextBox 5">
            <a:extLst>
              <a:ext uri="{FF2B5EF4-FFF2-40B4-BE49-F238E27FC236}">
                <a16:creationId xmlns:a16="http://schemas.microsoft.com/office/drawing/2014/main" id="{887FF1FC-DC3B-4EAC-A81F-0B5A67875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90600"/>
            <a:ext cx="847883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CFG with start symbol E and productions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E-&gt;I|E*E|E+E;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I-&gt;a|b|Ia|Ib|I0|I1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Find equivalent PDA that accepts by empty stack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state: q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alphabet: {a, b, 0, 1, *,+}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stack symbols: terminals plus {E, I}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start symbol: 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Type 1 rules: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(q,a,a)=(q,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);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(q,b,b)=(q,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);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(q,0,0)=(q,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(q,1,1)=(q,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);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(q,*,*)=(q,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);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(q,+,+)=(q,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Type 2 rules: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,I)={(q,a),(q,b),(q,Ia),(q,Ib),(q,I0),(q,I1)}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,E)={(q,I),(q,E*E),(q,E+E)}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1">
            <a:extLst>
              <a:ext uri="{FF2B5EF4-FFF2-40B4-BE49-F238E27FC236}">
                <a16:creationId xmlns:a16="http://schemas.microsoft.com/office/drawing/2014/main" id="{021E3EAE-1F0E-4964-9BA0-6C028F501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03847D-0C3D-494E-9FA3-E8C4BF3BE7D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40383D-1695-4D3C-86F6-254D49192F45}"/>
              </a:ext>
            </a:extLst>
          </p:cNvPr>
          <p:cNvSpPr txBox="1"/>
          <p:nvPr/>
        </p:nvSpPr>
        <p:spPr>
          <a:xfrm>
            <a:off x="2362200" y="2819400"/>
            <a:ext cx="4967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Given PDA, find the equivalent CFG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>
            <a:extLst>
              <a:ext uri="{FF2B5EF4-FFF2-40B4-BE49-F238E27FC236}">
                <a16:creationId xmlns:a16="http://schemas.microsoft.com/office/drawing/2014/main" id="{E3A3E491-A95C-4D01-AD32-59B2B77A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10337-593B-48FE-A98E-E5D6AF7C3A3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A1E47EE8-06E2-4794-BA46-32C32E52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8305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exercise 6.3.3 text p251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PDA: Q={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={0,1},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={X,Z}, 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=q, 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Productions of 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Generic form: S-&gt;[q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S-&gt;[q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where p is any state of PDA except the start state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Our case: S-&gt;[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and S-&gt;[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>
            <a:extLst>
              <a:ext uri="{FF2B5EF4-FFF2-40B4-BE49-F238E27FC236}">
                <a16:creationId xmlns:a16="http://schemas.microsoft.com/office/drawing/2014/main" id="{2858ACDB-4C03-4002-87DB-1A7DD47C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BD4737-2BC5-4312-8640-5ABF3A63006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1E944A-759B-419E-BA12-9E71BF06F565}"/>
              </a:ext>
            </a:extLst>
          </p:cNvPr>
          <p:cNvSpPr/>
          <p:nvPr/>
        </p:nvSpPr>
        <p:spPr>
          <a:xfrm>
            <a:off x="457200" y="381000"/>
            <a:ext cx="83058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exercise 6.3.3 text p251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PDA: Q={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={0,1},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={X,Z}, 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=q, 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function: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(p,0,Z)=(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Which actions belong to Cases 1, 2, and 3?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Case 1=pop stack: 4 &amp;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Case 2=unchanged or single substitution: 3 &amp; 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Case 3=replace top with a pair of stack symbols: 1 &amp; 2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0B1F4B09-2657-4F6B-9249-F2B16E3C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168E3A-0046-4DF5-8BAA-CDE6DA1AD5B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9C2A19-D30B-42CF-A58F-71FA1D8AD6E9}"/>
              </a:ext>
            </a:extLst>
          </p:cNvPr>
          <p:cNvSpPr/>
          <p:nvPr/>
        </p:nvSpPr>
        <p:spPr>
          <a:xfrm>
            <a:off x="457200" y="381000"/>
            <a:ext cx="8305800" cy="6002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exercise 6.3.3 text p251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defined: Q={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={0,1},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={X,Z}, 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=q, 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function: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(p,0,Z)=(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Productions from case 1: actions 4 &amp; 5: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Generic form: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Action 4:	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=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Generic form: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Action 5: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(p,1,X)=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>
            <a:extLst>
              <a:ext uri="{FF2B5EF4-FFF2-40B4-BE49-F238E27FC236}">
                <a16:creationId xmlns:a16="http://schemas.microsoft.com/office/drawing/2014/main" id="{3D77753E-F050-4041-9274-69074410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4286B5-F527-48DC-9F36-8ECBF24AC9C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7363A6-46C1-4828-ABC6-B699DE7B3B22}"/>
              </a:ext>
            </a:extLst>
          </p:cNvPr>
          <p:cNvSpPr/>
          <p:nvPr/>
        </p:nvSpPr>
        <p:spPr>
          <a:xfrm>
            <a:off x="457200" y="381000"/>
            <a:ext cx="8305800" cy="6370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exercise 6.3.3 text p251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defined: Q={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={0,1},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={X,Z}, 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=q, 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function: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(p,0,Z)=(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Productions from case 2, action 3 &amp; 6: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Generic form: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p,a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r,G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rGq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]: 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is any state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 implies [q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]-&gt;0[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and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]-&gt;0[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pXq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p,a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r,G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rGq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]: 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is any state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(p,0,Z)=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]-&gt;0[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and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>
            <a:extLst>
              <a:ext uri="{FF2B5EF4-FFF2-40B4-BE49-F238E27FC236}">
                <a16:creationId xmlns:a16="http://schemas.microsoft.com/office/drawing/2014/main" id="{7CEAF1DA-9E82-4B3B-80E0-30B5B1DD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64DA81-E894-45D9-A452-5501AEA68D6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7997EB-CD6A-43C3-8226-D527346CA554}"/>
              </a:ext>
            </a:extLst>
          </p:cNvPr>
          <p:cNvSpPr/>
          <p:nvPr/>
        </p:nvSpPr>
        <p:spPr>
          <a:xfrm>
            <a:off x="304800" y="381000"/>
            <a:ext cx="8763000" cy="6370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exercise 6.3.3 text p251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PDA defined: Q={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={0,1},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={X,Z}, q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=q, 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function: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(q,0,X)=(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(p,1,X)=(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(p,0,Z)=(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Productions from case3 action 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Generic form: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p,a,S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r,GD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rGs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sDq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&amp;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any state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(q,1,Z)=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q,XZ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implies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]-&gt;1[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=p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=p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	     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]-&gt;1[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=p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=q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			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   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]-&gt;1[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=p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	     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]-&gt;1[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qXq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qZq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]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=q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=q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Same for action 2 with Z replaced by X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A601D3-E1DF-454C-A920-CA0A5B30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F7679C-22F5-40BC-AFE4-CF397D90E32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106107-ED0F-4EE9-BC75-FB44CA3F56F3}"/>
              </a:ext>
            </a:extLst>
          </p:cNvPr>
          <p:cNvSpPr txBox="1"/>
          <p:nvPr/>
        </p:nvSpPr>
        <p:spPr>
          <a:xfrm>
            <a:off x="129481" y="2286000"/>
            <a:ext cx="88621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Friday, 12/6/24, is the last day to hand in homework assignments and quiz corrections.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 will be available at scheduled class time on Friday 12/6 to pick up hard copies of homework assignments and help with any problems.</a:t>
            </a:r>
          </a:p>
        </p:txBody>
      </p:sp>
    </p:spTree>
    <p:extLst>
      <p:ext uri="{BB962C8B-B14F-4D97-AF65-F5344CB8AC3E}">
        <p14:creationId xmlns:p14="http://schemas.microsoft.com/office/powerpoint/2010/main" val="364737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>
            <a:extLst>
              <a:ext uri="{FF2B5EF4-FFF2-40B4-BE49-F238E27FC236}">
                <a16:creationId xmlns:a16="http://schemas.microsoft.com/office/drawing/2014/main" id="{87CB1CEA-5417-437B-B10D-08318D63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13A54D-FAA7-4EA0-B7DE-AEBD999E781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3" name="TextBox 1">
            <a:extLst>
              <a:ext uri="{FF2B5EF4-FFF2-40B4-BE49-F238E27FC236}">
                <a16:creationId xmlns:a16="http://schemas.microsoft.com/office/drawing/2014/main" id="{BE5AB504-A9D2-4CC3-B7D6-84591F29A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595" y="424487"/>
            <a:ext cx="89012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No final exam: average homework scores and average quiz scores will have equal weight on final grade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A1D7175-F315-4739-AC9F-7A5FC82BF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90493"/>
              </p:ext>
            </p:extLst>
          </p:nvPr>
        </p:nvGraphicFramePr>
        <p:xfrm>
          <a:off x="2286000" y="1905000"/>
          <a:ext cx="3962400" cy="4297680"/>
        </p:xfrm>
        <a:graphic>
          <a:graphicData uri="http://schemas.openxmlformats.org/drawingml/2006/table">
            <a:tbl>
              <a:tblPr firstRow="1" firstCol="1" bandRow="1"/>
              <a:tblGrid>
                <a:gridCol w="2401084">
                  <a:extLst>
                    <a:ext uri="{9D8B030D-6E8A-4147-A177-3AD203B41FA5}">
                      <a16:colId xmlns:a16="http://schemas.microsoft.com/office/drawing/2014/main" val="845788450"/>
                    </a:ext>
                  </a:extLst>
                </a:gridCol>
                <a:gridCol w="1561316">
                  <a:extLst>
                    <a:ext uri="{9D8B030D-6E8A-4147-A177-3AD203B41FA5}">
                      <a16:colId xmlns:a16="http://schemas.microsoft.com/office/drawing/2014/main" val="4070987023"/>
                    </a:ext>
                  </a:extLst>
                </a:gridCol>
              </a:tblGrid>
              <a:tr h="50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Numerical-Grade Range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Letter Grade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1880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91 ≤ Grade  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94473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88 ≤ Grade &lt; 91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A-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21711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84 ≤ Grade &lt; 88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B+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65708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81 ≤ Grade &lt; 84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B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5085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78 ≤ Grade &lt; 81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B-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33203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73 ≤ Grade &lt; 78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C+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31964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70 ≤ Grade &lt; 73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C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30575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67 ≤ Grade &lt; 70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C-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40478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63 ≤ Grade &lt; 67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D+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06765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60 ≤ Grade &lt; 63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1055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  Grade &lt; 60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F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155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86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E4B553-04E2-4D89-9A2C-AD0E12CA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5B821-BA22-4506-BE1D-E1DB510397A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904B8B-3435-468C-8FF3-69AA0B93D5C3}"/>
              </a:ext>
            </a:extLst>
          </p:cNvPr>
          <p:cNvSpPr txBox="1"/>
          <p:nvPr/>
        </p:nvSpPr>
        <p:spPr>
          <a:xfrm>
            <a:off x="1714967" y="2209800"/>
            <a:ext cx="57140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 types of problems on quiz 6: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String testing by numbered IDs	HW14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CFG to equivalent PDA		HW15</a:t>
            </a:r>
          </a:p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PDA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CFG		HW16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29BD4D5E-A5F7-4ABA-92BB-DEB33EB9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E49E-354D-4674-8645-37CC5A449C9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E2591BD-962C-404F-B7D5-B5D00142A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10600" cy="2362200"/>
          </a:xfrm>
        </p:spPr>
        <p:txBody>
          <a:bodyPr/>
          <a:lstStyle/>
          <a:p>
            <a:pPr marL="457200" lvl="1" indent="0">
              <a:buFont typeface="Monotype Sorts" pitchFamily="2" charset="2"/>
              <a:buNone/>
            </a:pPr>
            <a:r>
              <a:rPr lang="en-US" altLang="en-US" sz="2400">
                <a:latin typeface="Lucida Sans Unicode" panose="020B0602030504020204" pitchFamily="34" charset="0"/>
              </a:rPr>
              <a:t>(1) δ</a:t>
            </a:r>
            <a:r>
              <a:rPr lang="en-US" altLang="en-US" sz="2400"/>
              <a:t>(q, 0, Z</a:t>
            </a:r>
            <a:r>
              <a:rPr lang="en-US" altLang="en-US" sz="2400" baseline="-25000"/>
              <a:t>0</a:t>
            </a:r>
            <a:r>
              <a:rPr lang="en-US" altLang="en-US" sz="2400"/>
              <a:t>) = {(q, XZ</a:t>
            </a:r>
            <a:r>
              <a:rPr lang="en-US" altLang="en-US" sz="2400" baseline="-25000"/>
              <a:t>0</a:t>
            </a:r>
            <a:r>
              <a:rPr lang="en-US" altLang="en-US" sz="2400"/>
              <a:t>)}. Consume 0, push X</a:t>
            </a:r>
            <a:endParaRPr lang="en-US" altLang="en-US" sz="2400" baseline="-25000"/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>
                <a:latin typeface="Lucida Sans Unicode" panose="020B0602030504020204" pitchFamily="34" charset="0"/>
              </a:rPr>
              <a:t>(2) δ</a:t>
            </a:r>
            <a:r>
              <a:rPr lang="en-US" altLang="en-US" sz="2400"/>
              <a:t>(q, 0, X) = {(q, XX)}. Consume 0, push X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>
                <a:latin typeface="Lucida Sans Unicode" panose="020B0602030504020204" pitchFamily="34" charset="0"/>
              </a:rPr>
              <a:t>(3) δ</a:t>
            </a:r>
            <a:r>
              <a:rPr lang="en-US" altLang="en-US" sz="2400"/>
              <a:t>(q, 1, X) = {(p, </a:t>
            </a:r>
            <a:r>
              <a:rPr lang="en-US" altLang="en-US" sz="2400">
                <a:latin typeface="Lucida Sans Unicode" panose="020B0602030504020204" pitchFamily="34" charset="0"/>
              </a:rPr>
              <a:t>ε</a:t>
            </a:r>
            <a:r>
              <a:rPr lang="en-US" altLang="en-US" sz="2400"/>
              <a:t>)}.  Consume 1, q-&gt;p, pop X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>
                <a:latin typeface="Lucida Sans Unicode" panose="020B0602030504020204" pitchFamily="34" charset="0"/>
              </a:rPr>
              <a:t>(4) δ</a:t>
            </a:r>
            <a:r>
              <a:rPr lang="en-US" altLang="en-US" sz="2400"/>
              <a:t>(p, 1, X) = {(p, </a:t>
            </a:r>
            <a:r>
              <a:rPr lang="en-US" altLang="en-US" sz="2400">
                <a:latin typeface="Lucida Sans Unicode" panose="020B0602030504020204" pitchFamily="34" charset="0"/>
              </a:rPr>
              <a:t>ε</a:t>
            </a:r>
            <a:r>
              <a:rPr lang="en-US" altLang="en-US" sz="2400"/>
              <a:t>)}. Consume 1, pop X.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>
                <a:latin typeface="Lucida Sans Unicode" panose="020B0602030504020204" pitchFamily="34" charset="0"/>
              </a:rPr>
              <a:t>(5) δ</a:t>
            </a:r>
            <a:r>
              <a:rPr lang="en-US" altLang="en-US" sz="2400"/>
              <a:t>(p, </a:t>
            </a:r>
            <a:r>
              <a:rPr lang="en-US" altLang="en-US" sz="2400">
                <a:latin typeface="Lucida Sans Unicode" panose="020B0602030504020204" pitchFamily="34" charset="0"/>
              </a:rPr>
              <a:t>ε</a:t>
            </a:r>
            <a:r>
              <a:rPr lang="en-US" altLang="en-US" sz="2400"/>
              <a:t>, Z</a:t>
            </a:r>
            <a:r>
              <a:rPr lang="en-US" altLang="en-US" sz="2400" baseline="-25000"/>
              <a:t>0</a:t>
            </a:r>
            <a:r>
              <a:rPr lang="en-US" altLang="en-US" sz="2400"/>
              <a:t>) = {(f, Z</a:t>
            </a:r>
            <a:r>
              <a:rPr lang="en-US" altLang="en-US" sz="2400" baseline="-25000"/>
              <a:t>0</a:t>
            </a:r>
            <a:r>
              <a:rPr lang="en-US" altLang="en-US" sz="2400"/>
              <a:t>)}. Spontaneous p-&gt;f</a:t>
            </a:r>
          </a:p>
        </p:txBody>
      </p:sp>
      <p:sp>
        <p:nvSpPr>
          <p:cNvPr id="52228" name="TextBox 3">
            <a:extLst>
              <a:ext uri="{FF2B5EF4-FFF2-40B4-BE49-F238E27FC236}">
                <a16:creationId xmlns:a16="http://schemas.microsoft.com/office/drawing/2014/main" id="{83871A9C-2EF9-406D-AEDE-A1E2403AA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331788"/>
            <a:ext cx="84264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Numbered actions in transition function of PDA that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accepts strings {0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| n </a:t>
            </a:r>
            <a:r>
              <a:rPr kumimoji="0" lang="en-US" altLang="en-US" sz="2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&gt;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1} by final state</a:t>
            </a:r>
          </a:p>
        </p:txBody>
      </p:sp>
      <p:sp>
        <p:nvSpPr>
          <p:cNvPr id="52229" name="Rectangle 2">
            <a:extLst>
              <a:ext uri="{FF2B5EF4-FFF2-40B4-BE49-F238E27FC236}">
                <a16:creationId xmlns:a16="http://schemas.microsoft.com/office/drawing/2014/main" id="{C06E43B4-167A-4300-8C03-4460D511B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24325"/>
            <a:ext cx="8305800" cy="1285875"/>
          </a:xfrm>
        </p:spPr>
        <p:txBody>
          <a:bodyPr/>
          <a:lstStyle/>
          <a:p>
            <a:pPr algn="l"/>
            <a:r>
              <a:rPr lang="en-US" altLang="en-US" sz="2800" dirty="0"/>
              <a:t>Test 000111 for acceptance using numbered goes-to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A718A1F7-0DE5-4546-A090-76123A25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EE6D53-A580-4E99-9CC1-F9249064889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9759D0F-2B34-4EF2-963C-DDC02B578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153400" cy="3657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(q, 000111, 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1</a:t>
            </a:r>
            <a:r>
              <a:rPr lang="en-US" altLang="en-US" dirty="0">
                <a:latin typeface="Lucida Sans Unicode" panose="020B0602030504020204" pitchFamily="34" charset="0"/>
              </a:rPr>
              <a:t>⊦</a:t>
            </a:r>
            <a:r>
              <a:rPr lang="en-US" altLang="en-US" dirty="0"/>
              <a:t>(q, 00111, XZ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2</a:t>
            </a:r>
            <a:r>
              <a:rPr lang="en-US" altLang="en-US" dirty="0">
                <a:latin typeface="Lucida Sans Unicode" panose="020B0602030504020204" pitchFamily="34" charset="0"/>
              </a:rPr>
              <a:t>⊦             </a:t>
            </a:r>
            <a:r>
              <a:rPr lang="en-US" altLang="en-US" dirty="0"/>
              <a:t>(q, 0111, XXZ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2</a:t>
            </a:r>
            <a:r>
              <a:rPr lang="en-US" altLang="en-US" dirty="0">
                <a:latin typeface="Lucida Sans Unicode" panose="020B0602030504020204" pitchFamily="34" charset="0"/>
              </a:rPr>
              <a:t>⊦</a:t>
            </a:r>
            <a:r>
              <a:rPr lang="en-US" altLang="en-US" dirty="0"/>
              <a:t>(q, 111, XXXZ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3</a:t>
            </a:r>
            <a:r>
              <a:rPr lang="en-US" altLang="en-US" dirty="0">
                <a:latin typeface="Lucida Sans Unicode" panose="020B0602030504020204" pitchFamily="34" charset="0"/>
              </a:rPr>
              <a:t>⊦           </a:t>
            </a:r>
            <a:r>
              <a:rPr lang="en-US" altLang="en-US" dirty="0"/>
              <a:t>(p, 11, XXZ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4</a:t>
            </a:r>
            <a:r>
              <a:rPr lang="en-US" altLang="en-US" dirty="0">
                <a:latin typeface="Lucida Sans Unicode" panose="020B0602030504020204" pitchFamily="34" charset="0"/>
              </a:rPr>
              <a:t>⊦</a:t>
            </a:r>
            <a:r>
              <a:rPr lang="en-US" altLang="en-US" dirty="0"/>
              <a:t>(p, 1, XZ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4</a:t>
            </a:r>
            <a:r>
              <a:rPr lang="en-US" altLang="en-US" dirty="0">
                <a:latin typeface="Lucida Sans Unicode" panose="020B0602030504020204" pitchFamily="34" charset="0"/>
              </a:rPr>
              <a:t>⊦</a:t>
            </a:r>
            <a:r>
              <a:rPr lang="en-US" altLang="en-US" dirty="0"/>
              <a:t>(p, </a:t>
            </a:r>
            <a:r>
              <a:rPr lang="en-US" altLang="en-US" dirty="0">
                <a:latin typeface="Lucida Sans Unicode" panose="020B0602030504020204" pitchFamily="34" charset="0"/>
              </a:rPr>
              <a:t>ε</a:t>
            </a:r>
            <a:r>
              <a:rPr lang="en-US" altLang="en-US" dirty="0"/>
              <a:t>, 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30000" dirty="0"/>
              <a:t>5</a:t>
            </a:r>
            <a:r>
              <a:rPr lang="en-US" altLang="en-US" dirty="0">
                <a:latin typeface="Lucida Sans Unicode" panose="020B0602030504020204" pitchFamily="34" charset="0"/>
              </a:rPr>
              <a:t>⊦       </a:t>
            </a:r>
            <a:r>
              <a:rPr lang="en-US" altLang="en-US" dirty="0"/>
              <a:t>(f, </a:t>
            </a:r>
            <a:r>
              <a:rPr lang="en-US" altLang="en-US" dirty="0">
                <a:latin typeface="Lucida Sans Unicode" panose="020B0602030504020204" pitchFamily="34" charset="0"/>
              </a:rPr>
              <a:t>ε</a:t>
            </a:r>
            <a:r>
              <a:rPr lang="en-US" altLang="en-US" dirty="0"/>
              <a:t>, 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>
                <a:solidFill>
                  <a:srgbClr val="CC3300"/>
                </a:solidFill>
              </a:rPr>
              <a:t>Be certain that the action indicated by the superscript will generate the next ID</a:t>
            </a: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859BEC4F-F262-475F-859E-B269F628F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838200"/>
          </a:xfrm>
        </p:spPr>
        <p:txBody>
          <a:bodyPr/>
          <a:lstStyle/>
          <a:p>
            <a:r>
              <a:rPr lang="en-US" altLang="en-US" sz="2800"/>
              <a:t>Test 000111 for acceptance by PDA for {0</a:t>
            </a:r>
            <a:r>
              <a:rPr lang="en-US" altLang="en-US" sz="2800" baseline="30000"/>
              <a:t>n</a:t>
            </a:r>
            <a:r>
              <a:rPr lang="en-US" altLang="en-US" sz="2800"/>
              <a:t>1</a:t>
            </a:r>
            <a:r>
              <a:rPr lang="en-US" altLang="en-US" sz="2800" baseline="30000"/>
              <a:t>n</a:t>
            </a:r>
            <a:r>
              <a:rPr lang="en-US" altLang="en-US" sz="2800"/>
              <a:t>|n</a:t>
            </a:r>
            <a:r>
              <a:rPr lang="en-US" altLang="en-US" sz="2800" u="sng"/>
              <a:t>&gt;</a:t>
            </a:r>
            <a:r>
              <a:rPr lang="en-US" altLang="en-US" sz="2800"/>
              <a:t>1}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1">
            <a:extLst>
              <a:ext uri="{FF2B5EF4-FFF2-40B4-BE49-F238E27FC236}">
                <a16:creationId xmlns:a16="http://schemas.microsoft.com/office/drawing/2014/main" id="{021E3EAE-1F0E-4964-9BA0-6C028F501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03847D-0C3D-494E-9FA3-E8C4BF3BE7D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40383D-1695-4D3C-86F6-254D49192F45}"/>
              </a:ext>
            </a:extLst>
          </p:cNvPr>
          <p:cNvSpPr txBox="1"/>
          <p:nvPr/>
        </p:nvSpPr>
        <p:spPr>
          <a:xfrm>
            <a:off x="2362200" y="2819400"/>
            <a:ext cx="4967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Given CFG, find the equivalent PDA</a:t>
            </a:r>
          </a:p>
        </p:txBody>
      </p:sp>
    </p:spTree>
    <p:extLst>
      <p:ext uri="{BB962C8B-B14F-4D97-AF65-F5344CB8AC3E}">
        <p14:creationId xmlns:p14="http://schemas.microsoft.com/office/powerpoint/2010/main" val="233506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B949F01C-E74B-4065-9186-2EEA326C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48CF20-38B0-48EB-9CFF-F6278526310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3068B9A-BF51-4372-8601-17F27404E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53400" cy="5638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PDA will have: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One state q.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Input alphabet = terminals of CFG.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Stack alphabet = </a:t>
            </a:r>
            <a:r>
              <a:rPr lang="en-US" altLang="en-US" dirty="0" err="1"/>
              <a:t>terminals+variables</a:t>
            </a:r>
            <a:r>
              <a:rPr lang="en-US" altLang="en-US" dirty="0"/>
              <a:t> of CFG.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Start stack symbol = start symbol of CFG.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TF-rule 1: If </a:t>
            </a:r>
            <a:r>
              <a:rPr lang="en-US" altLang="en-US" i="1" dirty="0"/>
              <a:t>a</a:t>
            </a:r>
            <a:r>
              <a:rPr lang="en-US" altLang="en-US" dirty="0"/>
              <a:t> is a terminal of CFG then include action </a:t>
            </a:r>
            <a:r>
              <a:rPr lang="en-US" altLang="en-US" dirty="0">
                <a:latin typeface="Lucida Sans Unicode" panose="020B0602030504020204" pitchFamily="34" charset="0"/>
              </a:rPr>
              <a:t>δ</a:t>
            </a:r>
            <a:r>
              <a:rPr lang="en-US" altLang="en-US" dirty="0"/>
              <a:t>(</a:t>
            </a:r>
            <a:r>
              <a:rPr lang="en-US" altLang="en-US" dirty="0" err="1"/>
              <a:t>q,</a:t>
            </a:r>
            <a:r>
              <a:rPr lang="en-US" altLang="en-US" i="1" dirty="0" err="1"/>
              <a:t>a</a:t>
            </a:r>
            <a:r>
              <a:rPr lang="en-US" altLang="en-US" dirty="0" err="1"/>
              <a:t>,</a:t>
            </a:r>
            <a:r>
              <a:rPr lang="en-US" altLang="en-US" i="1" dirty="0" err="1"/>
              <a:t>a</a:t>
            </a:r>
            <a:r>
              <a:rPr lang="en-US" altLang="en-US" dirty="0"/>
              <a:t>)=(</a:t>
            </a:r>
            <a:r>
              <a:rPr lang="en-US" altLang="en-US" dirty="0" err="1"/>
              <a:t>q,</a:t>
            </a:r>
            <a:r>
              <a:rPr lang="en-US" altLang="en-US" dirty="0" err="1">
                <a:latin typeface="Lucida Sans Unicode" panose="020B0602030504020204" pitchFamily="34" charset="0"/>
              </a:rPr>
              <a:t>ε</a:t>
            </a:r>
            <a:r>
              <a:rPr lang="en-US" alt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TF-rule 2: If A-&gt;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/>
              <a:t> is a production of CFG, then </a:t>
            </a:r>
            <a:r>
              <a:rPr lang="en-US" altLang="en-US" dirty="0">
                <a:latin typeface="Lucida Sans Unicode" panose="020B0602030504020204" pitchFamily="34" charset="0"/>
              </a:rPr>
              <a:t>δ</a:t>
            </a:r>
            <a:r>
              <a:rPr lang="en-US" altLang="en-US" dirty="0"/>
              <a:t>(</a:t>
            </a:r>
            <a:r>
              <a:rPr lang="en-US" altLang="en-US" dirty="0" err="1"/>
              <a:t>q,</a:t>
            </a:r>
            <a:r>
              <a:rPr lang="en-US" altLang="en-US" dirty="0" err="1">
                <a:latin typeface="Lucida Sans Unicode" panose="020B0602030504020204" pitchFamily="34" charset="0"/>
              </a:rPr>
              <a:t>ε</a:t>
            </a:r>
            <a:r>
              <a:rPr lang="en-US" altLang="en-US" dirty="0" err="1"/>
              <a:t>,A</a:t>
            </a:r>
            <a:r>
              <a:rPr lang="en-US" altLang="en-US" dirty="0"/>
              <a:t>) contains action (q,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/>
              <a:t>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7809C637-DD72-4A3C-B787-298FA8F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ADFC1B-8A46-4324-B7DD-5D7B5A1C43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TextBox 4">
            <a:extLst>
              <a:ext uri="{FF2B5EF4-FFF2-40B4-BE49-F238E27FC236}">
                <a16:creationId xmlns:a16="http://schemas.microsoft.com/office/drawing/2014/main" id="{EB46FA10-CE7F-4403-80A2-AB89919EA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6550"/>
            <a:ext cx="4103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 from text p 244</a:t>
            </a:r>
          </a:p>
        </p:txBody>
      </p:sp>
      <p:sp>
        <p:nvSpPr>
          <p:cNvPr id="33796" name="TextBox 5">
            <a:extLst>
              <a:ext uri="{FF2B5EF4-FFF2-40B4-BE49-F238E27FC236}">
                <a16:creationId xmlns:a16="http://schemas.microsoft.com/office/drawing/2014/main" id="{0A2E234F-AFCC-44A6-A36A-3D591276A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990600"/>
            <a:ext cx="7086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CFG with start symbol E and productions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E-&gt;I|E*E|E+E;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I-&gt;a|b|Ia|Ib|I0|I1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Find equivalent PDA that accepts by empty stack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1674</Words>
  <Application>Microsoft Office PowerPoint</Application>
  <PresentationFormat>On-screen Show (4:3)</PresentationFormat>
  <Paragraphs>167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Monotype Sorts</vt:lpstr>
      <vt:lpstr>Arial</vt:lpstr>
      <vt:lpstr>Calibri</vt:lpstr>
      <vt:lpstr>Lucida Sans Unicode</vt:lpstr>
      <vt:lpstr>Symbol</vt:lpstr>
      <vt:lpstr>Tahoma</vt:lpstr>
      <vt:lpstr>Times New Roman</vt:lpstr>
      <vt:lpstr>Office Theme</vt:lpstr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Test 000111 for acceptance using numbered goes-to statements</vt:lpstr>
      <vt:lpstr>Test 000111 for acceptance by PDA for {0n1n|n&gt;1}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93</cp:revision>
  <dcterms:created xsi:type="dcterms:W3CDTF">2014-08-26T18:18:36Z</dcterms:created>
  <dcterms:modified xsi:type="dcterms:W3CDTF">2024-12-02T20:44:14Z</dcterms:modified>
</cp:coreProperties>
</file>