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7"/>
  </p:notesMasterIdLst>
  <p:sldIdLst>
    <p:sldId id="366" r:id="rId6"/>
    <p:sldId id="278" r:id="rId7"/>
    <p:sldId id="258" r:id="rId8"/>
    <p:sldId id="361" r:id="rId9"/>
    <p:sldId id="318" r:id="rId10"/>
    <p:sldId id="368" r:id="rId11"/>
    <p:sldId id="367" r:id="rId12"/>
    <p:sldId id="369" r:id="rId13"/>
    <p:sldId id="331" r:id="rId14"/>
    <p:sldId id="362" r:id="rId15"/>
    <p:sldId id="338" r:id="rId16"/>
    <p:sldId id="339" r:id="rId17"/>
    <p:sldId id="279" r:id="rId18"/>
    <p:sldId id="315" r:id="rId19"/>
    <p:sldId id="280" r:id="rId20"/>
    <p:sldId id="354" r:id="rId21"/>
    <p:sldId id="314" r:id="rId22"/>
    <p:sldId id="352" r:id="rId23"/>
    <p:sldId id="370" r:id="rId24"/>
    <p:sldId id="371" r:id="rId25"/>
    <p:sldId id="35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94986" autoAdjust="0"/>
  </p:normalViewPr>
  <p:slideViewPr>
    <p:cSldViewPr>
      <p:cViewPr varScale="1">
        <p:scale>
          <a:sx n="94" d="100"/>
          <a:sy n="94" d="100"/>
        </p:scale>
        <p:origin x="3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1A65BF1-9C5F-41FF-8047-C47C536CC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2000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4650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4550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1750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8950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6150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3350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6DA3C8-0C18-4C63-81F9-3CDD1242846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983614E-323C-4271-ACD1-72B9958B9C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5E63C5F-20B3-48DA-9C86-49AE763C8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7F441478-292A-4251-AC95-F28DC5E66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42A694-0829-46F3-8161-0E7B1D4E298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C2093636-C6F0-458E-846D-FE7BE1828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86E5123-BB41-48AF-8E4D-8BB80254B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03C1636-A649-4249-B888-BFDA9E840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F4F086-E526-405F-91C0-D6DB9EDE2DE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6DE2D0A-B18F-46C0-B781-26411A8C27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3F003E4-E038-45FC-8298-4A164EB29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7020742-0A5A-4C43-9D82-17040574F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77186" indent="-298793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9680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76828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55222" indent="-238381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2545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9568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65912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36143" indent="-2383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F25295-1A93-4A59-9389-AACCC07B9E2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3340908-EC5F-48FC-B4FB-87242E5480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CFDE94E-D1BA-4665-AF00-197E51824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16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D1A898A-DD0B-4942-8B64-8E9B9B121B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E8B975-C58F-4491-A776-A3B2DF7E2D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14E6B0D-75A4-41C4-93B9-E7A8D5205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94B7616-5D05-4351-849A-53FA7DB14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02B0F25-0C2D-4C85-9FDF-13038D3763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57E4E0-E2D1-4E74-BC27-A0F094CE450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80B15A9-ADCC-4D1E-828B-C1FB19F7D4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7A78CF5-CF75-4602-9C44-78946972B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8673591-2F23-49A0-956B-7C6C85B78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C5A267-6DC0-4A72-8EA1-FA1BC5A790D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A2D0DCCA-0D61-40BE-92D4-39886E1C6E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DDAE901-CB31-4CC4-84E1-64F5D81D7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C60DE81F-832E-410F-939B-0DDB83563C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DDC319-42C5-4676-9176-9E01EC2580F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CDCAF09-F5C2-43C2-B103-DBD48D113C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E4E9845A-4216-47F9-8227-B8F11589A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E1AF037A-0041-456E-86C4-2F1F2C1965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C6F618-2417-41F4-B2EA-80AADF24394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CDC07FE5-F646-4E30-BE4B-B74FAD3FC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54C83F59-54C9-46B0-AA22-B1BA3840C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607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805412AD-A7F1-49B2-BA4C-958597B806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0413" indent="-2921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31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30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12963" indent="-233363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701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273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845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41763" indent="-233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904BB8-EE23-4994-8299-71A633B552E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EE6D1870-4CC5-4757-A99B-6FECF4467C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3B826DE9-C1AF-4505-B216-B77FBF41E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094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53BEFC-5A42-4287-A6DC-C6DD785DF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E76BFB-F8C5-4459-87D5-8C50CAEC8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F73307-34BE-4DF3-ABFF-614D8392A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60FC-C73A-4780-BA84-FCBE254E9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96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97E0F5-3497-43A1-B463-94B5B00D2C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2D96AC-70E0-4E97-B503-A87380C36E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F8506-EC1E-41A8-A708-8AC674825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8E811-7ED5-4E17-B625-C1E704BA5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514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994E32-2CE1-4477-87D2-2E92F97AC9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B29742-A209-4BDB-94B1-6AE008898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B37C9C-46A9-4D4E-B83C-02BCE6285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6379-2EC6-439B-9B73-9117DB9CEA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483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A3350-FF0F-47BE-A32E-E05324236A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811582-6F56-47E2-9FE2-52ECD288A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0CC026-DF49-4F2C-9EEA-CDD395C395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3387E-E91B-41CF-872F-E3550A5736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617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50F91D-EB87-4EA8-BB32-F2DC41C8E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AAEC3E-E7B2-4684-A753-B9675BBE0D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E4F8D9-C57E-4ABE-9E75-42C977B3F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9B8A-840F-4AC7-87AD-F4330030F7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18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80BD23E-5753-4E52-86DD-9789E15BA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F5CBA3-F67A-417C-9218-88036817A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C08175-81E6-4670-996A-08E5151888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7F694-E03F-429E-8D5F-E098AB69B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520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E86E7E-B782-4483-A36A-44272B2BE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9A8D8A-CA14-4BB6-AB2F-029321917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386071-4BE2-4D26-B4E0-F8D2085BAB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5B821-BA22-4506-BE1D-E1DB510397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181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EB4BD0-818D-4EF7-BFBF-4E6F624FE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72DA6D-EB16-4BB2-8E57-81D183D386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05F2E8-5ACA-4D66-9499-534B3CDEB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1B259-7A57-4858-B01B-7A3144A416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25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15336D-C6C6-4E63-B294-F5A3FDA25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D309BF-4704-47DE-9148-D2C3D30C0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58B239-8BCF-4473-ABC9-CD756A8175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7304A-20A8-4F9B-AD92-800E942170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860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3DEC6-D51A-4928-B442-8D2FC621D8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64D697-BBDD-4378-9109-5B64BA5122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99C248-8CE5-4F7E-A636-9C352DAAA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1BF7-34A7-4453-A3C4-267132CBEE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446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7F958E-AEA2-49A9-80C5-7370CC2E3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3FBEC1-9A6C-4196-BD72-1CA585A8E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5C75D8-CA55-45B2-9A52-037472AB70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EB5B5-BC14-4B7A-80BF-A83DAFEC9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14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411299-62E5-4669-A141-FE4BFD0FC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2BD5C-D2AC-4BC8-A0D2-4AC6357B1F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60F637-36EE-416A-B00E-3A2D1BC0A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FAAEC-A414-440B-A77F-02E76A651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3043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8D2DCC-A3E3-4426-AA7E-182EE4812C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BFB0A3-0858-4287-9E87-D575B47E5C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C6ECCC-7125-445D-AF6E-65905FEC8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2623A-2554-48D8-AB4E-F9B67D3F36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4300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84903B-A75D-432C-9F98-E1C04647F5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E33FD7-B481-46E6-B772-BC5EB8B7C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78E92-1582-47FF-8451-AC56F7BF9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4CD0-4C65-4996-B8D2-05F877B62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611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D73493-9AE5-4B2B-B9AA-8D45A8AEE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4CAA9D-4984-4453-A122-FC29B03B84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8A91D3-6354-40F7-BE0A-AE19E0BD3F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E4618-AE1D-4FB8-A7CE-2E97B9168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4347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0C303A-E12B-4216-BC14-1F03F0856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E482E9-DC83-4041-8D04-AB1594E179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A3A694-F811-4636-9788-14CA092783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02C0B-C939-4F05-83E9-03C4F42E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046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9CFCE2E-39E9-4EC2-A964-8069ECCE6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53262E-1A3E-4209-9E57-0E960DB89C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2F40AB7-F549-442B-BB32-1D1EE98B37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76A-F67C-463E-9A55-07B85E74AD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0606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05AC956-7EA1-4EE3-83DB-4CE5257E36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164CF3-CA6A-46DA-8E7D-96A0C1460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CAF195-7AA2-4D59-9649-F9FE14DB66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97BFF-31C7-4612-8E31-22C9939F5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AAA440-0353-4080-B1CA-5B63FCD39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B7799A-0798-4C20-9F40-5EDB5AADB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97CD59-654B-4C41-9C4A-4BC9A7D095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A8923-5275-4657-BB6A-2DB7A5164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653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D95A12-A8AF-45AE-8CE5-0C05A235A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BBF874-02F7-4643-A824-923E7FA701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968A46-27BF-4006-BBA1-0A2C0FD1A3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8562-DF57-4D0C-86D5-A64B9535A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9925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8750DE-340F-433C-B9D3-A67DA5C44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F3558E-2C4B-437F-AEE1-FF905DA78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FE5605-9B33-41E5-B665-ADD180A56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5A4F0-8F20-409F-A5BF-663705066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8846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169ADF-ACFA-4B95-BBDB-C0A225F179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E5EA46-6A47-42AB-9ED8-AA2CA9F17C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9972A5-B71B-4DC0-8B4D-0F8859708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63EC8-9241-41D5-BBEB-E47867000D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2814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864E1E-041E-49A1-8952-38D316005B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8564DF-6982-4E84-9CC0-CF9FF7A8E5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7D7DE7-EC24-428D-884E-6D20545299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3F08E-64EF-4C01-BE80-18CED1106E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9302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F7BAC0-9654-46B4-8837-1799AB7A8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1C51CF-FD16-4A53-8C4A-A353405F69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AEBBC2-FDE0-4FF7-A4CB-F9947D0815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F428-E10D-44D0-963C-EB1BADC37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9523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76F8AE-3B6A-4FC7-B10A-6A3820ACE2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4FF645-FCF5-4F10-A9E5-00DC06C9E0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68DF74-3E1B-4186-8DA8-E183AAE47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D6A9-63FB-4C93-8397-6A7E3E949E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3831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12758-9B5F-4F0F-874D-A49D3EDEB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4D453-0429-45C7-A259-174706C4A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86BA4D-1C6A-40AF-AF7B-0E9EDBDEB0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0186-962E-4661-85AF-2102D6C9E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2619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31BDDB-5606-4D79-BF13-1FA7729D8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738063-7C42-4A35-9749-71995A30E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1ABDAC-CD80-4E25-8DBA-D68D6EEC7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BD12-1E09-4D65-BA6C-93375B2E2D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0464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E4679F-1E4F-4302-933D-F1F4D5BE4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C69A74-CA96-4F74-876C-7C270303D6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98D495-AE6B-442D-A7B6-CE961B71C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4D59A-A2B9-4161-8790-4C09A8A308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01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5336379-9D40-4C31-B15D-53570E4FF9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936EB5-04BC-4549-A652-EBB7CD9359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2333B98-30F5-47A8-A8FB-21EF4C9C3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FECB0-EEE0-4042-B340-8E84E69B5F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6802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EAD40B-9BBC-49E7-94E6-CB8D29360E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9A45B4-8EE8-4498-A438-76BC74DA62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1B8A2D-60A4-45DD-A155-5AE96CF35F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4BAB2-702D-4898-9E5A-3CCD7215F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10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F7D431-5C8F-4C5A-876E-57AFCDB413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28CEBB-989A-4B2D-A46B-DB27FFAD7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BA104B-36CD-4100-BBA6-EF1A2F8017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1F4E-734C-4F82-9361-0C5945B8C0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6775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522304-6466-412D-A0E6-E7B9E5BB79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61C327-7C6A-48E0-B3A9-5509E4A0AD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BDF4C9-9115-444E-AFEB-B8C23379F3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D2E63-16C0-4B6E-B512-F5BA8A4CB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6676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CE28C2-822B-4CE7-A1D1-232ABA907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FF959B-BBBD-4CD1-B530-816B3DFA9C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9E313-4BE4-4A1C-A55D-D928F4729C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4BEC1-4F4F-495A-808F-05D2785AE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976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24F66-B604-4860-2F9F-041984C07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A3A8C-57E6-49B4-AE73-8323F55E45F8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B1FC3-BA41-7FB2-F0B7-FC118084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0BD8E-FF9F-EE19-EEB1-0383ED99E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56603-8797-4436-BB03-D6AD2A61E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068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A76E-18E7-A45B-BFF1-5C54081A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12A0-900F-4AFF-8DAC-06B1A24CDA30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96CCC-806F-980C-353D-44B1C72AF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09EC5-20D2-95B4-5077-27DA93E1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24336-BE93-485C-B423-346575C03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619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1224A-478E-9D1C-61A7-0D56D91A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7EB41-EFEA-4689-ABB1-F811AA423C08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0B54F-16A2-7C71-6923-24B0FFBC2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ACDC7-CF81-7436-F228-60F0036D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57DB-FA03-4B70-AB0E-B84FC2617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86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39EF90-8E85-4B88-2733-11149636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1F51F-1C0E-4953-A888-754634E6CB42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3C0134-D30A-149F-BF91-3A3CC24F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688ADC-7B29-7644-CD8B-58A5886D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FBE7-11E8-459A-8246-C2A3CBAF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863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07FF6A5-EB86-E3B3-5DEA-39D207FC5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17B60-A9AB-44E3-9EBA-3DA5D95F4E3F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58A9F7-481A-588A-F25E-336EDB781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5259CE4-E509-1137-027B-87C08F823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259C3-0BFC-477C-BABA-DEDC8FA87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2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D537611-C5FA-74FC-1306-5D2104B0E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0E51A-972C-4734-BF52-AF226DB87F1D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00A439-7A00-1E23-EA18-B29879F3F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A3B989-7739-7DC4-BDF2-1E94E31B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72CD-E234-4485-89D2-AF518D67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566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0FE6246-28B1-9FAB-83A5-77BD0F69E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E3034-2FDF-4BDB-857C-AF272A10269F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83F90E2-AA7B-15FD-E18F-896CF607F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A2299C-8423-6D5D-FF20-2E0034DD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7B6FE-8F9D-4EA2-A162-2F9EDE71B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965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C4AAF4-877D-3CFF-668E-A28603E63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1D56-D7D8-456E-8468-765292FFD247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5D9F1E-4AE8-87B6-7D9D-9DC8D3F6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CBC8A9-B056-2B05-CDDE-1B8071C1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87CBA-54E0-4F44-8536-6AE05558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410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E11B5-58AF-ACDE-074E-6D0485E4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353C-6ACE-4DE1-ADC1-F8578F5A0DD7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714F93-C1E1-50F8-F29D-8FA3EAB7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D014A6-4E3D-E00A-4727-BE46B317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5E2AE-191E-4AA4-8C22-47550788E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278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65320-4309-DC6B-5FF3-E929211C8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874B-8D67-4FB1-98F3-C29F4D84115A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DED7B-0D4C-4E2D-69B1-FEF829272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4973A-D852-0B79-342E-40140CE3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5091D-00B3-4F22-B576-74CD7E981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834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0CF4-F022-0829-75C7-41976A398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EB1E5-FFC0-41A0-9B5A-2C2AADD1F011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447B-666D-218C-A1C7-47FBFB80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8D47D-BA23-121A-1BC8-1E718976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8C6ED-F347-4433-90C0-492563D8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6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6E27B7-1429-4109-A0A7-9894E125B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08DA96-F515-457F-83C4-BBE4AE76F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74F203F-D911-45DE-BA34-5969ABB99A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ED4C72-F27A-49B3-94F9-B8E5FA699A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DF2952B-8393-4D71-BC62-F7C2C6CFDD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3BD8080-4D73-4A07-B88D-4FF7741AD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36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4B34C5E-0AED-4CDB-A324-36419CB02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99E82D7-2D9A-4FD8-BB78-FAEBD61171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B49445-C216-4935-A06F-E54D19C655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B4506E-4F26-4F17-85AA-E7B570BD8A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D91770-1386-454A-8BD4-F49E231861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60DB5DA-B558-4C06-8B3C-2CA82AEFBA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67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2755B8-68A7-42EE-93F6-D781CE1AA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0CD0A24-9F5F-4BDB-B81C-BE22BCA9E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0B55160-AAC0-4282-A0E5-938DCE90BB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D1DD5F-18EC-40D5-961E-72C6E1AA5F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8E9DAED-00C0-4244-8879-95441FB2FB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F8AC8A0-C5BE-4A66-A754-47770C1C32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77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9B2FB0B-6F7C-A2DE-93F6-2E1F48E98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3A6D2A0-903A-4C16-A8A5-E918F15D8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B132-10B2-CEC2-6C5C-1285AAD6C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947439-DD76-4E6A-9E66-1C2AF46D54F7}" type="datetimeFigureOut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78C26-617F-C256-CC99-DE5BFAB35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2BD4-55E2-8008-6B77-9A9056F72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026FFA-D8A9-4D52-B23C-F32186439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3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>
            <a:extLst>
              <a:ext uri="{FF2B5EF4-FFF2-40B4-BE49-F238E27FC236}">
                <a16:creationId xmlns:a16="http://schemas.microsoft.com/office/drawing/2014/main" id="{87CB1CEA-5417-437B-B10D-08318D63D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13A54D-FAA7-4EA0-B7DE-AEBD999E781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803" name="TextBox 1">
            <a:extLst>
              <a:ext uri="{FF2B5EF4-FFF2-40B4-BE49-F238E27FC236}">
                <a16:creationId xmlns:a16="http://schemas.microsoft.com/office/drawing/2014/main" id="{BE5AB504-A9D2-4CC3-B7D6-84591F29A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241" y="2209800"/>
            <a:ext cx="51609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Review for Quiz 5, Monday 11/13/23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Text Chapter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Lecture L10-13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Homework 12 &amp; 13</a:t>
            </a:r>
          </a:p>
        </p:txBody>
      </p:sp>
    </p:spTree>
    <p:extLst>
      <p:ext uri="{BB962C8B-B14F-4D97-AF65-F5344CB8AC3E}">
        <p14:creationId xmlns:p14="http://schemas.microsoft.com/office/powerpoint/2010/main" val="107414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1">
            <a:extLst>
              <a:ext uri="{FF2B5EF4-FFF2-40B4-BE49-F238E27FC236}">
                <a16:creationId xmlns:a16="http://schemas.microsoft.com/office/drawing/2014/main" id="{D7D650A5-D597-496E-AD74-B3763AE6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802309-8E17-49CB-B515-94B765B4BF3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C2DC58AB-BAE1-4052-9BC8-AE94728DE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"/>
            <a:ext cx="82296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CFGs in Chomsky Normal Form (HW 13)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CFG -&gt; clean CFG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clean CFG -&gt; CNF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CFG -&gt; clean CFG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remove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-productions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find nullable variables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remove Variable -&gt;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productions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make families from products that contain 		nullable variables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remove unit productions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expansion and pair search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remove useless variables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	non-generating and/or non-reachable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AC8BC59E-BA49-4FCE-ADE8-A22634722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91ACCF-3A15-4524-A987-7B0933E6861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92853590-2333-44EE-94DA-AC758F5E6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3600">
                <a:solidFill>
                  <a:srgbClr val="33CC33"/>
                </a:solidFill>
              </a:rPr>
              <a:t>Example</a:t>
            </a:r>
            <a:r>
              <a:rPr lang="en-US" altLang="en-US" sz="3600"/>
              <a:t>: Eliminating </a:t>
            </a:r>
            <a:r>
              <a:rPr lang="en-US" altLang="en-US" sz="3600">
                <a:latin typeface="Lucida Sans Unicode" panose="020B0602030504020204" pitchFamily="34" charset="0"/>
              </a:rPr>
              <a:t>ε</a:t>
            </a:r>
            <a:r>
              <a:rPr lang="en-US" altLang="en-US" sz="3600"/>
              <a:t>-Productions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76AF7869-2517-41BD-82E6-E31D6CBDC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996600"/>
                </a:solidFill>
              </a:rPr>
              <a:t>S-&gt;ABC, A-&gt;</a:t>
            </a:r>
            <a:r>
              <a:rPr lang="en-US" altLang="en-US" dirty="0" err="1">
                <a:solidFill>
                  <a:srgbClr val="996600"/>
                </a:solidFill>
              </a:rPr>
              <a:t>aA|</a:t>
            </a:r>
            <a:r>
              <a:rPr lang="en-US" altLang="en-US" dirty="0" err="1">
                <a:solidFill>
                  <a:srgbClr val="996600"/>
                </a:solidFill>
                <a:latin typeface="Lucida Sans Unicode" panose="020B0602030504020204" pitchFamily="34" charset="0"/>
              </a:rPr>
              <a:t>ε</a:t>
            </a:r>
            <a:r>
              <a:rPr lang="en-US" altLang="en-US" dirty="0">
                <a:solidFill>
                  <a:srgbClr val="996600"/>
                </a:solidFill>
              </a:rPr>
              <a:t>, B-&gt;</a:t>
            </a:r>
            <a:r>
              <a:rPr lang="en-US" altLang="en-US" dirty="0" err="1">
                <a:solidFill>
                  <a:srgbClr val="996600"/>
                </a:solidFill>
              </a:rPr>
              <a:t>bB|</a:t>
            </a:r>
            <a:r>
              <a:rPr lang="en-US" altLang="en-US" dirty="0" err="1">
                <a:solidFill>
                  <a:srgbClr val="996600"/>
                </a:solidFill>
                <a:latin typeface="Lucida Sans Unicode" panose="020B0602030504020204" pitchFamily="34" charset="0"/>
              </a:rPr>
              <a:t>ε</a:t>
            </a:r>
            <a:r>
              <a:rPr lang="en-US" altLang="en-US" dirty="0">
                <a:solidFill>
                  <a:srgbClr val="996600"/>
                </a:solidFill>
              </a:rPr>
              <a:t>, C-&gt;</a:t>
            </a:r>
            <a:r>
              <a:rPr lang="en-US" altLang="en-US" dirty="0">
                <a:solidFill>
                  <a:srgbClr val="996600"/>
                </a:solidFill>
                <a:latin typeface="Lucida Sans Unicode" panose="020B0602030504020204" pitchFamily="34" charset="0"/>
              </a:rPr>
              <a:t>ε</a:t>
            </a:r>
            <a:endParaRPr lang="en-US" altLang="en-US" dirty="0">
              <a:solidFill>
                <a:srgbClr val="996600"/>
              </a:solidFill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/>
              <a:t>A, B, C, and S are all nullable.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/>
              <a:t>Productions </a:t>
            </a:r>
            <a:r>
              <a:rPr lang="en-US" altLang="en-US" dirty="0">
                <a:solidFill>
                  <a:srgbClr val="996600"/>
                </a:solidFill>
              </a:rPr>
              <a:t>S-&gt;ABC|AB|AC|BC|A|B|C </a:t>
            </a:r>
            <a:r>
              <a:rPr lang="en-US" altLang="en-US" dirty="0"/>
              <a:t>come from </a:t>
            </a:r>
            <a:r>
              <a:rPr lang="en-US" altLang="en-US" dirty="0">
                <a:solidFill>
                  <a:srgbClr val="996600"/>
                </a:solidFill>
              </a:rPr>
              <a:t>S-&gt;ABC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/>
              <a:t>Productions</a:t>
            </a:r>
            <a:r>
              <a:rPr lang="en-US" altLang="en-US" dirty="0">
                <a:solidFill>
                  <a:srgbClr val="996600"/>
                </a:solidFill>
              </a:rPr>
              <a:t> A-&gt;</a:t>
            </a:r>
            <a:r>
              <a:rPr lang="en-US" altLang="en-US" dirty="0" err="1">
                <a:solidFill>
                  <a:srgbClr val="996600"/>
                </a:solidFill>
              </a:rPr>
              <a:t>aA|a</a:t>
            </a:r>
            <a:r>
              <a:rPr lang="en-US" altLang="en-US" dirty="0">
                <a:solidFill>
                  <a:srgbClr val="996600"/>
                </a:solidFill>
              </a:rPr>
              <a:t> </a:t>
            </a:r>
            <a:r>
              <a:rPr lang="en-US" altLang="en-US" dirty="0"/>
              <a:t>come from </a:t>
            </a:r>
            <a:r>
              <a:rPr lang="en-US" altLang="en-US" dirty="0">
                <a:solidFill>
                  <a:srgbClr val="996600"/>
                </a:solidFill>
              </a:rPr>
              <a:t>A-&gt;</a:t>
            </a:r>
            <a:r>
              <a:rPr lang="en-US" altLang="en-US" dirty="0" err="1">
                <a:solidFill>
                  <a:srgbClr val="996600"/>
                </a:solidFill>
              </a:rPr>
              <a:t>aA</a:t>
            </a:r>
            <a:endParaRPr lang="en-US" altLang="en-US" dirty="0">
              <a:solidFill>
                <a:srgbClr val="996600"/>
              </a:solidFill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dirty="0"/>
              <a:t>Productions</a:t>
            </a:r>
            <a:r>
              <a:rPr lang="en-US" altLang="en-US" dirty="0">
                <a:solidFill>
                  <a:srgbClr val="996600"/>
                </a:solidFill>
              </a:rPr>
              <a:t> B-&gt;</a:t>
            </a:r>
            <a:r>
              <a:rPr lang="en-US" altLang="en-US" dirty="0" err="1">
                <a:solidFill>
                  <a:srgbClr val="996600"/>
                </a:solidFill>
              </a:rPr>
              <a:t>bB|b</a:t>
            </a:r>
            <a:r>
              <a:rPr lang="en-US" altLang="en-US" dirty="0">
                <a:solidFill>
                  <a:srgbClr val="996600"/>
                </a:solidFill>
              </a:rPr>
              <a:t> </a:t>
            </a:r>
            <a:r>
              <a:rPr lang="en-US" altLang="en-US" dirty="0"/>
              <a:t>come from </a:t>
            </a:r>
            <a:r>
              <a:rPr lang="en-US" altLang="en-US" dirty="0">
                <a:solidFill>
                  <a:srgbClr val="996600"/>
                </a:solidFill>
              </a:rPr>
              <a:t>B-&gt;</a:t>
            </a:r>
            <a:r>
              <a:rPr lang="en-US" altLang="en-US" dirty="0" err="1">
                <a:solidFill>
                  <a:srgbClr val="996600"/>
                </a:solidFill>
              </a:rPr>
              <a:t>bB</a:t>
            </a:r>
            <a:endParaRPr lang="en-US" altLang="en-US" dirty="0">
              <a:solidFill>
                <a:srgbClr val="9966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9A028172-AE72-4B82-A107-D1CA0195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6B2B71-E713-49F3-AAEF-C9CB065612B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66926ED4-C1F7-4E03-A81F-8581BC72B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838200"/>
          </a:xfrm>
        </p:spPr>
        <p:txBody>
          <a:bodyPr/>
          <a:lstStyle/>
          <a:p>
            <a:pPr algn="l"/>
            <a:r>
              <a:rPr lang="en-US" altLang="en-US" sz="3600"/>
              <a:t>Eliminating </a:t>
            </a:r>
            <a:r>
              <a:rPr lang="en-US" altLang="en-US" sz="3600">
                <a:latin typeface="Lucida Sans Unicode" panose="020B0602030504020204" pitchFamily="34" charset="0"/>
              </a:rPr>
              <a:t>ε</a:t>
            </a:r>
            <a:r>
              <a:rPr lang="en-US" altLang="en-US" sz="3600"/>
              <a:t>-Productions continued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A38C5F9-6F42-4CFF-93C4-421C34F9D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1447800"/>
            <a:ext cx="8267700" cy="41148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  <a:latin typeface="Tahoma"/>
              </a:rPr>
              <a:t>Removing 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A-&gt;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, B-&gt;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, C-&gt;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 </a:t>
            </a:r>
            <a:r>
              <a:rPr lang="en-US" altLang="en-US" sz="2400" dirty="0"/>
              <a:t>makes C is not generating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endParaRPr lang="en-US" altLang="en-US" sz="24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Eliminate C in productions of the new CFG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996600"/>
                </a:solidFill>
              </a:rPr>
              <a:t>	S -&gt; ABC | AB | AC | BC | A | B | C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996600"/>
                </a:solidFill>
              </a:rPr>
              <a:t>	A -&gt; </a:t>
            </a:r>
            <a:r>
              <a:rPr lang="en-US" altLang="en-US" dirty="0" err="1">
                <a:solidFill>
                  <a:srgbClr val="996600"/>
                </a:solidFill>
              </a:rPr>
              <a:t>aA</a:t>
            </a:r>
            <a:r>
              <a:rPr lang="en-US" altLang="en-US" dirty="0">
                <a:solidFill>
                  <a:srgbClr val="996600"/>
                </a:solidFill>
              </a:rPr>
              <a:t> | a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dirty="0">
                <a:solidFill>
                  <a:srgbClr val="996600"/>
                </a:solidFill>
              </a:rPr>
              <a:t>	B -&gt; </a:t>
            </a:r>
            <a:r>
              <a:rPr lang="en-US" altLang="en-US" dirty="0" err="1">
                <a:solidFill>
                  <a:srgbClr val="996600"/>
                </a:solidFill>
              </a:rPr>
              <a:t>bB</a:t>
            </a:r>
            <a:r>
              <a:rPr lang="en-US" altLang="en-US" dirty="0">
                <a:solidFill>
                  <a:srgbClr val="996600"/>
                </a:solidFill>
              </a:rPr>
              <a:t> | b</a:t>
            </a:r>
            <a:endParaRPr lang="en-US" altLang="en-US" dirty="0">
              <a:solidFill>
                <a:srgbClr val="996600"/>
              </a:solidFill>
              <a:latin typeface="Lucida Sans Unicode" panose="020B0602030504020204" pitchFamily="34" charset="0"/>
            </a:endParaRPr>
          </a:p>
        </p:txBody>
      </p:sp>
      <p:grpSp>
        <p:nvGrpSpPr>
          <p:cNvPr id="42001" name="Group 17">
            <a:extLst>
              <a:ext uri="{FF2B5EF4-FFF2-40B4-BE49-F238E27FC236}">
                <a16:creationId xmlns:a16="http://schemas.microsoft.com/office/drawing/2014/main" id="{6DC1E7CD-DF13-473B-9463-0F460A519BBB}"/>
              </a:ext>
            </a:extLst>
          </p:cNvPr>
          <p:cNvGrpSpPr>
            <a:grpSpLocks/>
          </p:cNvGrpSpPr>
          <p:nvPr/>
        </p:nvGrpSpPr>
        <p:grpSpPr bwMode="auto">
          <a:xfrm>
            <a:off x="2019300" y="2971800"/>
            <a:ext cx="5486400" cy="228600"/>
            <a:chOff x="1200" y="2427"/>
            <a:chExt cx="3456" cy="144"/>
          </a:xfrm>
        </p:grpSpPr>
        <p:grpSp>
          <p:nvGrpSpPr>
            <p:cNvPr id="43014" name="Group 7">
              <a:extLst>
                <a:ext uri="{FF2B5EF4-FFF2-40B4-BE49-F238E27FC236}">
                  <a16:creationId xmlns:a16="http://schemas.microsoft.com/office/drawing/2014/main" id="{6C06EAAD-2CDA-4165-9A71-6F1F5166F4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27"/>
              <a:ext cx="432" cy="144"/>
              <a:chOff x="2592" y="2880"/>
              <a:chExt cx="432" cy="144"/>
            </a:xfrm>
          </p:grpSpPr>
          <p:sp>
            <p:nvSpPr>
              <p:cNvPr id="43024" name="Line 5">
                <a:extLst>
                  <a:ext uri="{FF2B5EF4-FFF2-40B4-BE49-F238E27FC236}">
                    <a16:creationId xmlns:a16="http://schemas.microsoft.com/office/drawing/2014/main" id="{71DFC48B-DF6B-4469-BE41-FF60B79019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3025" name="Line 6">
                <a:extLst>
                  <a:ext uri="{FF2B5EF4-FFF2-40B4-BE49-F238E27FC236}">
                    <a16:creationId xmlns:a16="http://schemas.microsoft.com/office/drawing/2014/main" id="{983E8C8B-505B-4D32-8224-EE891CAF74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43015" name="Group 8">
              <a:extLst>
                <a:ext uri="{FF2B5EF4-FFF2-40B4-BE49-F238E27FC236}">
                  <a16:creationId xmlns:a16="http://schemas.microsoft.com/office/drawing/2014/main" id="{642C1096-A7B5-46A2-9022-BE24E571A2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427"/>
              <a:ext cx="432" cy="144"/>
              <a:chOff x="2592" y="2880"/>
              <a:chExt cx="432" cy="144"/>
            </a:xfrm>
          </p:grpSpPr>
          <p:sp>
            <p:nvSpPr>
              <p:cNvPr id="43022" name="Line 9">
                <a:extLst>
                  <a:ext uri="{FF2B5EF4-FFF2-40B4-BE49-F238E27FC236}">
                    <a16:creationId xmlns:a16="http://schemas.microsoft.com/office/drawing/2014/main" id="{C521C601-01F7-4338-8F2D-DBDEE8500C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3023" name="Line 10">
                <a:extLst>
                  <a:ext uri="{FF2B5EF4-FFF2-40B4-BE49-F238E27FC236}">
                    <a16:creationId xmlns:a16="http://schemas.microsoft.com/office/drawing/2014/main" id="{AAF4D650-F1AE-49A0-8369-635EA0B424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43016" name="Group 11">
              <a:extLst>
                <a:ext uri="{FF2B5EF4-FFF2-40B4-BE49-F238E27FC236}">
                  <a16:creationId xmlns:a16="http://schemas.microsoft.com/office/drawing/2014/main" id="{1AF78BC8-187C-4471-82E7-AEDD15D4F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2427"/>
              <a:ext cx="432" cy="144"/>
              <a:chOff x="2592" y="2880"/>
              <a:chExt cx="432" cy="144"/>
            </a:xfrm>
          </p:grpSpPr>
          <p:sp>
            <p:nvSpPr>
              <p:cNvPr id="43020" name="Line 12">
                <a:extLst>
                  <a:ext uri="{FF2B5EF4-FFF2-40B4-BE49-F238E27FC236}">
                    <a16:creationId xmlns:a16="http://schemas.microsoft.com/office/drawing/2014/main" id="{9C864B71-6EF7-4295-9BBE-E781EF261A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3021" name="Line 13">
                <a:extLst>
                  <a:ext uri="{FF2B5EF4-FFF2-40B4-BE49-F238E27FC236}">
                    <a16:creationId xmlns:a16="http://schemas.microsoft.com/office/drawing/2014/main" id="{0549E7A2-1640-444A-A488-148020B12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43017" name="Group 14">
              <a:extLst>
                <a:ext uri="{FF2B5EF4-FFF2-40B4-BE49-F238E27FC236}">
                  <a16:creationId xmlns:a16="http://schemas.microsoft.com/office/drawing/2014/main" id="{45E9E730-3C20-4492-8EE8-942051EF37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2427"/>
              <a:ext cx="432" cy="144"/>
              <a:chOff x="2592" y="2880"/>
              <a:chExt cx="432" cy="144"/>
            </a:xfrm>
          </p:grpSpPr>
          <p:sp>
            <p:nvSpPr>
              <p:cNvPr id="43018" name="Line 15">
                <a:extLst>
                  <a:ext uri="{FF2B5EF4-FFF2-40B4-BE49-F238E27FC236}">
                    <a16:creationId xmlns:a16="http://schemas.microsoft.com/office/drawing/2014/main" id="{167EE1D4-0027-4C7B-8990-9872F4EB07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3019" name="Line 16">
                <a:extLst>
                  <a:ext uri="{FF2B5EF4-FFF2-40B4-BE49-F238E27FC236}">
                    <a16:creationId xmlns:a16="http://schemas.microsoft.com/office/drawing/2014/main" id="{186CBC56-7B05-45F2-8B68-125A73833C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592" y="288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D310E55B-EBD0-479D-884C-439220B0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CA0054-05EF-43FD-974D-9ACAE7C7AE3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449052C-DD96-46D0-8B7C-08B1133B5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305800" cy="3886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A </a:t>
            </a:r>
            <a:r>
              <a:rPr lang="en-US" altLang="en-US" i="1" dirty="0">
                <a:solidFill>
                  <a:srgbClr val="FF0066"/>
                </a:solidFill>
              </a:rPr>
              <a:t>unit production</a:t>
            </a:r>
            <a:r>
              <a:rPr lang="en-US" altLang="en-US" dirty="0"/>
              <a:t>  is a production whose right side consists of exactly one </a:t>
            </a:r>
            <a:r>
              <a:rPr lang="en-US" altLang="en-US" u="sng" dirty="0"/>
              <a:t>variable</a:t>
            </a:r>
            <a:r>
              <a:rPr lang="en-US" altLang="en-US" dirty="0"/>
              <a:t>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A-&gt;a is not a unit production because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 a is terminal</a:t>
            </a:r>
          </a:p>
          <a:p>
            <a:pPr marL="0" indent="0">
              <a:buFont typeface="Monotype Sorts" pitchFamily="2" charset="2"/>
              <a:buNone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“Expansion” is the most common approach </a:t>
            </a:r>
            <a:r>
              <a:rPr lang="en-US" altLang="en-US" dirty="0"/>
              <a:t>to eliminate unit production but “pair search” is another approach.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01ABFBFC-0C12-4DD3-BE45-75D5163A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17AB48-0C2B-46F3-A903-B04D7245B45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0B3BDB3-C7C7-4834-83A9-7D284B75D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altLang="en-US"/>
              <a:t>Eliminate by expansion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EEE80B43-5CBA-4E2B-80E2-809811AA9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257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In the CFG defined by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 dirty="0"/>
              <a:t>E-&gt;T|E+T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 dirty="0"/>
              <a:t>T-&gt;F|T*F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 dirty="0"/>
              <a:t>F-&gt;I|(E)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 dirty="0"/>
              <a:t>I-&gt;</a:t>
            </a:r>
            <a:r>
              <a:rPr lang="en-US" altLang="en-US" sz="2400" dirty="0" err="1"/>
              <a:t>a|Ia</a:t>
            </a:r>
            <a:endParaRPr lang="en-US" altLang="en-US" sz="2400" dirty="0"/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dirty="0"/>
              <a:t>Keep I-&gt;</a:t>
            </a:r>
            <a:r>
              <a:rPr lang="en-US" altLang="en-US" dirty="0" err="1"/>
              <a:t>a|Ia</a:t>
            </a:r>
            <a:endParaRPr lang="en-US" altLang="en-US" dirty="0"/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Expand F-&gt;I|(E):   F-&gt;</a:t>
            </a:r>
            <a:r>
              <a:rPr lang="en-US" altLang="en-US" sz="2800" dirty="0" err="1"/>
              <a:t>a|Ia</a:t>
            </a:r>
            <a:r>
              <a:rPr lang="en-US" altLang="en-US" sz="2800" dirty="0"/>
              <a:t>|(E)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Expand T-&gt;F|T*F: T-&gt;</a:t>
            </a:r>
            <a:r>
              <a:rPr lang="en-US" altLang="en-US" sz="2800" dirty="0" err="1"/>
              <a:t>a|Ia</a:t>
            </a:r>
            <a:r>
              <a:rPr lang="en-US" altLang="en-US" sz="2800" dirty="0"/>
              <a:t>|(E)|T*F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Expand E-&gt;T|E+T: E-&gt;</a:t>
            </a:r>
            <a:r>
              <a:rPr lang="en-US" altLang="en-US" sz="2800" dirty="0" err="1"/>
              <a:t>a|Ia</a:t>
            </a:r>
            <a:r>
              <a:rPr lang="en-US" altLang="en-US" sz="2800" dirty="0"/>
              <a:t>|(E)|T*F|E+T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>
            <a:extLst>
              <a:ext uri="{FF2B5EF4-FFF2-40B4-BE49-F238E27FC236}">
                <a16:creationId xmlns:a16="http://schemas.microsoft.com/office/drawing/2014/main" id="{388DD254-5442-4E1E-A33B-641844EB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F3F394-8013-49D1-B56D-2E24E3184B4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495BC1C5-2CF9-412D-AC33-A5C8688F9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0075" y="1905000"/>
            <a:ext cx="8315325" cy="3429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Find all pairs (A,B) such that A=&gt;*B by a sequence of unit productions only.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3366FF"/>
                </a:solidFill>
              </a:rPr>
              <a:t>Basis</a:t>
            </a:r>
            <a:r>
              <a:rPr lang="en-US" altLang="en-US"/>
              <a:t>: A=&gt;*A, therefore (A,A) selected.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3366FF"/>
                </a:solidFill>
              </a:rPr>
              <a:t>Induction</a:t>
            </a:r>
            <a:r>
              <a:rPr lang="en-US" altLang="en-US"/>
              <a:t>: If we have found (A,B), and B-&gt;C is a unit production, then add (A,C) to the pair list.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3699B9-6C8C-4DD9-9562-DF97ABA30003}"/>
              </a:ext>
            </a:extLst>
          </p:cNvPr>
          <p:cNvSpPr txBox="1"/>
          <p:nvPr/>
        </p:nvSpPr>
        <p:spPr>
          <a:xfrm>
            <a:off x="541547" y="685800"/>
            <a:ext cx="8432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Pair search: Alternative to expansion for elimination of unit productions</a:t>
            </a:r>
          </a:p>
        </p:txBody>
      </p:sp>
    </p:spTree>
    <p:extLst>
      <p:ext uri="{BB962C8B-B14F-4D97-AF65-F5344CB8AC3E}">
        <p14:creationId xmlns:p14="http://schemas.microsoft.com/office/powerpoint/2010/main" val="2947742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>
            <a:extLst>
              <a:ext uri="{FF2B5EF4-FFF2-40B4-BE49-F238E27FC236}">
                <a16:creationId xmlns:a16="http://schemas.microsoft.com/office/drawing/2014/main" id="{D29B1440-C120-4542-B4D1-3C8C9A66E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0D1DD6-1625-402E-A875-9A10871A289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1B58505-DA78-4E8C-8C56-E48DB7A8684C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228600"/>
            <a:ext cx="8153400" cy="6324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Example of pair search for CFG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E-&gt;T|E+T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T-&gt;F|T*F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F-&gt;I|(E)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I-&gt;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a|Ia</a:t>
            </a: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[E,E] basis	[T,T] basis	[F,F] basis	[I,I] basis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[E,T] E-&gt;T	[T,F] T-&gt;F	[F,I] F-&gt;I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[E,F] T-&gt;F	[T,I] F-&gt;I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[E,I] F-&gt;I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Associate each pair with a reachable non-unit production, if present.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1624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>
            <a:extLst>
              <a:ext uri="{FF2B5EF4-FFF2-40B4-BE49-F238E27FC236}">
                <a16:creationId xmlns:a16="http://schemas.microsoft.com/office/drawing/2014/main" id="{08BB0BF1-B101-456D-A458-D5689BB2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9CDB03-C51F-4FEE-8A6B-CBA2F2D05C9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C98E21E7-6FE1-4C15-A931-52E92B598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00100"/>
          </a:xfrm>
        </p:spPr>
        <p:txBody>
          <a:bodyPr/>
          <a:lstStyle/>
          <a:p>
            <a:pPr algn="l"/>
            <a:r>
              <a:rPr lang="en-US" altLang="en-US" sz="3200"/>
              <a:t>Combine pair search with non-unit productions</a:t>
            </a: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97608FCA-B7D5-4AFB-B094-22B1D0B51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50938"/>
            <a:ext cx="3124200" cy="5562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(E,E)	E-&gt;E+T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(E,T) E-&gt;T*F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(E,F) E-&gt;(E)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(E,I) E-&gt;a|Ia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(T,T) T-&gt;T*F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(T,F) T-&gt;(E)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(T,I) T-&gt;a|aI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(F,F) F-&gt;(E)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(F,I) F-&gt;a|Ia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(I,I) I-&gt;a|Ia</a:t>
            </a:r>
          </a:p>
        </p:txBody>
      </p:sp>
      <p:sp>
        <p:nvSpPr>
          <p:cNvPr id="78853" name="TextBox 2">
            <a:extLst>
              <a:ext uri="{FF2B5EF4-FFF2-40B4-BE49-F238E27FC236}">
                <a16:creationId xmlns:a16="http://schemas.microsoft.com/office/drawing/2014/main" id="{C0C30455-B3E2-4B0C-A429-C84ADEE66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123950"/>
            <a:ext cx="57150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Original CFG with unit productions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E-&gt;T|E+T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T-&gt;F|T*F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F-&gt;I|(E)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I-&gt;a|Ia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New CFG with no unit productions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E-&gt;E+T|T*F|(E)|a|Ia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T-&gt;T*F|(E)|a|Ia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F-&gt;(E)|a|aI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I-&gt;a|Ia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same as by expansion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54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>
            <a:extLst>
              <a:ext uri="{FF2B5EF4-FFF2-40B4-BE49-F238E27FC236}">
                <a16:creationId xmlns:a16="http://schemas.microsoft.com/office/drawing/2014/main" id="{1399A013-0E03-439B-9E3C-DD92C078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B87ED8-3DB9-47D3-8AFF-6CF7076174F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5113E92B-1E7A-47CF-B4A3-0F8906136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1675" y="152400"/>
            <a:ext cx="7772400" cy="838200"/>
          </a:xfrm>
        </p:spPr>
        <p:txBody>
          <a:bodyPr/>
          <a:lstStyle/>
          <a:p>
            <a:r>
              <a:rPr lang="en-US" altLang="en-US" sz="3600"/>
              <a:t>Clean to CNF</a:t>
            </a:r>
            <a:endParaRPr lang="en-US" altLang="en-US" sz="3600">
              <a:solidFill>
                <a:schemeClr val="tx1"/>
              </a:solidFill>
            </a:endParaRP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96AC3530-DF15-41C6-84D5-CF40B08C0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534400" cy="58674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Step 1</a:t>
            </a:r>
            <a:r>
              <a:rPr lang="en-US" altLang="en-US" sz="2800" dirty="0"/>
              <a:t>: For each right side </a:t>
            </a:r>
            <a:r>
              <a:rPr lang="en-US" altLang="en-US" sz="2800" dirty="0">
                <a:sym typeface="Symbol" panose="05050102010706020507" pitchFamily="18" charset="2"/>
              </a:rPr>
              <a:t>not a </a:t>
            </a:r>
            <a:r>
              <a:rPr lang="en-US" altLang="en-US" sz="2800" dirty="0"/>
              <a:t>single terminal, make the right side all variables.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800" dirty="0"/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>
                <a:solidFill>
                  <a:srgbClr val="FF9900"/>
                </a:solidFill>
              </a:rPr>
              <a:t>Step 2</a:t>
            </a:r>
            <a:r>
              <a:rPr lang="en-US" altLang="en-US" sz="2800" dirty="0"/>
              <a:t>: Break right sides longer than 2 into a chain of productions with right sides of two variables using “cascade of productions” text p273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800" dirty="0"/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Do not combine steps 2 and 3. Show all strings of variables before applying cascading productions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800" dirty="0"/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Example of cascading productions: A-&gt;B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B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B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B</a:t>
            </a:r>
            <a:r>
              <a:rPr lang="en-US" altLang="en-US" sz="2800" baseline="-25000" dirty="0"/>
              <a:t>4</a:t>
            </a:r>
            <a:r>
              <a:rPr lang="en-US" altLang="en-US" sz="2800" dirty="0"/>
              <a:t> is replaced by A-&gt;B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C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C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-&gt;B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C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 and C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-&gt;B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B</a:t>
            </a:r>
            <a:r>
              <a:rPr lang="en-US" altLang="en-US" sz="2800" baseline="-25000" dirty="0"/>
              <a:t>4</a:t>
            </a:r>
            <a:r>
              <a:rPr lang="en-US" altLang="en-US" sz="2800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1">
            <a:extLst>
              <a:ext uri="{FF2B5EF4-FFF2-40B4-BE49-F238E27FC236}">
                <a16:creationId xmlns:a16="http://schemas.microsoft.com/office/drawing/2014/main" id="{C2B2B6B7-DAE4-DFB9-16B9-41322CB5C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857250"/>
            <a:ext cx="51435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F1E676C9-564C-49BD-A624-06A0DE0A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DCD23A-B89A-4394-BAD3-6880C1A2BC6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A450BA4-9004-4F73-A23A-8BF01C769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altLang="en-US" sz="3200">
                <a:solidFill>
                  <a:srgbClr val="33CC33"/>
                </a:solidFill>
              </a:rPr>
              <a:t>Example</a:t>
            </a:r>
            <a:r>
              <a:rPr lang="en-US" altLang="en-US" sz="3200"/>
              <a:t>: Leftmost/Rightmost Derivations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B116A7F-07AD-4D2E-9240-5DB698656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924800" cy="3657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Balanced-parentheses grammar: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		S -&gt; SS | (S) | ()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		perform S =&gt;*</a:t>
            </a:r>
            <a:r>
              <a:rPr lang="en-US" altLang="en-US" baseline="-25000" dirty="0" err="1"/>
              <a:t>lm</a:t>
            </a:r>
            <a:r>
              <a:rPr lang="en-US" altLang="en-US" dirty="0"/>
              <a:t> (())()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>
                <a:solidFill>
                  <a:srgbClr val="CC3300"/>
                </a:solidFill>
              </a:rPr>
              <a:t>		</a:t>
            </a:r>
            <a:r>
              <a:rPr lang="en-US" altLang="en-US" dirty="0"/>
              <a:t>perform S =&gt;*</a:t>
            </a:r>
            <a:r>
              <a:rPr lang="en-US" altLang="en-US" baseline="-25000" dirty="0"/>
              <a:t>rm</a:t>
            </a:r>
            <a:r>
              <a:rPr lang="en-US" altLang="en-US" dirty="0"/>
              <a:t> (())()</a:t>
            </a:r>
            <a:endParaRPr lang="en-US" altLang="en-US" dirty="0">
              <a:solidFill>
                <a:srgbClr val="CC3300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S =&gt;</a:t>
            </a:r>
            <a:r>
              <a:rPr lang="en-US" altLang="en-US" sz="2800" baseline="-25000" dirty="0" err="1"/>
              <a:t>lm</a:t>
            </a:r>
            <a:r>
              <a:rPr lang="en-US" altLang="en-US" sz="2800" dirty="0"/>
              <a:t> SS =&gt;</a:t>
            </a:r>
            <a:r>
              <a:rPr lang="en-US" altLang="en-US" sz="2800" baseline="-25000" dirty="0" err="1"/>
              <a:t>lm</a:t>
            </a:r>
            <a:r>
              <a:rPr lang="en-US" altLang="en-US" sz="2800" dirty="0"/>
              <a:t> (S)S =&gt;</a:t>
            </a:r>
            <a:r>
              <a:rPr lang="en-US" altLang="en-US" sz="2800" baseline="-25000" dirty="0" err="1"/>
              <a:t>lm</a:t>
            </a:r>
            <a:r>
              <a:rPr lang="en-US" altLang="en-US" sz="2800" dirty="0"/>
              <a:t> (())S =&gt;</a:t>
            </a:r>
            <a:r>
              <a:rPr lang="en-US" altLang="en-US" sz="2800" baseline="-25000" dirty="0" err="1"/>
              <a:t>lm</a:t>
            </a:r>
            <a:r>
              <a:rPr lang="en-US" altLang="en-US" sz="2800" dirty="0"/>
              <a:t> (())()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S =&gt;</a:t>
            </a:r>
            <a:r>
              <a:rPr lang="en-US" altLang="en-US" sz="2800" baseline="-25000" dirty="0"/>
              <a:t>rm</a:t>
            </a:r>
            <a:r>
              <a:rPr lang="en-US" altLang="en-US" sz="2800" dirty="0"/>
              <a:t> SS =&gt;</a:t>
            </a:r>
            <a:r>
              <a:rPr lang="en-US" altLang="en-US" sz="2800" baseline="-25000" dirty="0"/>
              <a:t>rm</a:t>
            </a:r>
            <a:r>
              <a:rPr lang="en-US" altLang="en-US" sz="2800" dirty="0"/>
              <a:t> S() =&gt;</a:t>
            </a:r>
            <a:r>
              <a:rPr lang="en-US" altLang="en-US" sz="2800" baseline="-25000" dirty="0"/>
              <a:t>rm</a:t>
            </a:r>
            <a:r>
              <a:rPr lang="en-US" altLang="en-US" sz="2800" dirty="0"/>
              <a:t> (S)() =&gt;</a:t>
            </a:r>
            <a:r>
              <a:rPr lang="en-US" altLang="en-US" sz="2800" baseline="-25000" dirty="0"/>
              <a:t>rm</a:t>
            </a:r>
            <a:r>
              <a:rPr lang="en-US" altLang="en-US" sz="2800" dirty="0"/>
              <a:t> (())()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1">
            <a:extLst>
              <a:ext uri="{FF2B5EF4-FFF2-40B4-BE49-F238E27FC236}">
                <a16:creationId xmlns:a16="http://schemas.microsoft.com/office/drawing/2014/main" id="{2C80E45F-06B0-712A-C43C-ACBB285C9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857250"/>
            <a:ext cx="41783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3">
            <a:extLst>
              <a:ext uri="{FF2B5EF4-FFF2-40B4-BE49-F238E27FC236}">
                <a16:creationId xmlns:a16="http://schemas.microsoft.com/office/drawing/2014/main" id="{A42700D1-E15D-4E4C-B273-27D4C1D8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F4C628-A49C-4418-99E2-F82185A6B6D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8611" name="Rectangle 4">
            <a:extLst>
              <a:ext uri="{FF2B5EF4-FFF2-40B4-BE49-F238E27FC236}">
                <a16:creationId xmlns:a16="http://schemas.microsoft.com/office/drawing/2014/main" id="{1883EC69-4AC4-4ADB-B0CF-BD714530F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106488"/>
            <a:ext cx="77724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Assignment 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Exercise 7.1.2 text p 275 and 277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S-&gt;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ASB|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A-&gt;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aAS|a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B-&gt;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SbS|A|bb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Clean and convert to CNF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 is nullable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000000"/>
                </a:solidFill>
              </a:rPr>
              <a:t>Family from B-&gt;</a:t>
            </a:r>
            <a:r>
              <a:rPr lang="en-US" altLang="en-US" dirty="0" err="1">
                <a:solidFill>
                  <a:srgbClr val="000000"/>
                </a:solidFill>
              </a:rPr>
              <a:t>SbS</a:t>
            </a:r>
            <a:r>
              <a:rPr lang="en-US" altLang="en-US" dirty="0">
                <a:solidFill>
                  <a:srgbClr val="000000"/>
                </a:solidFill>
              </a:rPr>
              <a:t> B-&gt;</a:t>
            </a:r>
            <a:r>
              <a:rPr lang="en-US" altLang="en-US" dirty="0" err="1">
                <a:solidFill>
                  <a:srgbClr val="000000"/>
                </a:solidFill>
              </a:rPr>
              <a:t>SbS|Sb|</a:t>
            </a:r>
            <a:r>
              <a:rPr lang="en-US" altLang="en-US" err="1">
                <a:solidFill>
                  <a:srgbClr val="000000"/>
                </a:solidFill>
              </a:rPr>
              <a:t>bS</a:t>
            </a:r>
            <a:r>
              <a:rPr lang="en-US" altLang="en-US">
                <a:solidFill>
                  <a:srgbClr val="000000"/>
                </a:solidFill>
              </a:rPr>
              <a:t>|b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241625C7-C2B2-4CFD-B5A6-40F1002FF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9A52F-3644-4BAC-8D51-D73541BC83F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Text Box 3">
            <a:extLst>
              <a:ext uri="{FF2B5EF4-FFF2-40B4-BE49-F238E27FC236}">
                <a16:creationId xmlns:a16="http://schemas.microsoft.com/office/drawing/2014/main" id="{8FB003C1-F823-478A-BB21-A0313B027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38" y="1189038"/>
            <a:ext cx="7223837" cy="161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Derivation of (())() in S -&gt; SS | (S) | 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(S)S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(())S =&gt;</a:t>
            </a:r>
            <a:r>
              <a:rPr kumimoji="0" lang="en-US" altLang="en-US" sz="2800" b="0" i="0" u="none" strike="noStrike" kern="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lm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CC"/>
              </a:buClr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SS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S()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(S)() =&gt;</a:t>
            </a:r>
            <a:r>
              <a:rPr kumimoji="0" lang="en-US" altLang="en-US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rm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(())() </a:t>
            </a:r>
          </a:p>
        </p:txBody>
      </p:sp>
      <p:grpSp>
        <p:nvGrpSpPr>
          <p:cNvPr id="7173" name="Group 28">
            <a:extLst>
              <a:ext uri="{FF2B5EF4-FFF2-40B4-BE49-F238E27FC236}">
                <a16:creationId xmlns:a16="http://schemas.microsoft.com/office/drawing/2014/main" id="{1D93EE41-C708-4D09-A37E-0E5EA531C378}"/>
              </a:ext>
            </a:extLst>
          </p:cNvPr>
          <p:cNvGrpSpPr>
            <a:grpSpLocks/>
          </p:cNvGrpSpPr>
          <p:nvPr/>
        </p:nvGrpSpPr>
        <p:grpSpPr bwMode="auto">
          <a:xfrm>
            <a:off x="2171700" y="3332025"/>
            <a:ext cx="3886200" cy="3124200"/>
            <a:chOff x="1536" y="1632"/>
            <a:chExt cx="2448" cy="1968"/>
          </a:xfrm>
        </p:grpSpPr>
        <p:sp>
          <p:nvSpPr>
            <p:cNvPr id="7175" name="Oval 4">
              <a:extLst>
                <a:ext uri="{FF2B5EF4-FFF2-40B4-BE49-F238E27FC236}">
                  <a16:creationId xmlns:a16="http://schemas.microsoft.com/office/drawing/2014/main" id="{AAC97634-3AEB-4EE0-BE79-2B2467A1A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32"/>
              <a:ext cx="288" cy="288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rPr>
                <a:t>S</a:t>
              </a:r>
            </a:p>
          </p:txBody>
        </p:sp>
        <p:grpSp>
          <p:nvGrpSpPr>
            <p:cNvPr id="7176" name="Group 27">
              <a:extLst>
                <a:ext uri="{FF2B5EF4-FFF2-40B4-BE49-F238E27FC236}">
                  <a16:creationId xmlns:a16="http://schemas.microsoft.com/office/drawing/2014/main" id="{3E7C6CFC-5954-41A5-AE37-62AEAF01AB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872"/>
              <a:ext cx="1584" cy="576"/>
              <a:chOff x="2064" y="1872"/>
              <a:chExt cx="1584" cy="576"/>
            </a:xfrm>
          </p:grpSpPr>
          <p:sp>
            <p:nvSpPr>
              <p:cNvPr id="7194" name="Oval 7">
                <a:extLst>
                  <a:ext uri="{FF2B5EF4-FFF2-40B4-BE49-F238E27FC236}">
                    <a16:creationId xmlns:a16="http://schemas.microsoft.com/office/drawing/2014/main" id="{EEBAB3CC-4C8F-4B97-B855-6C78C205E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7195" name="Oval 8">
                <a:extLst>
                  <a:ext uri="{FF2B5EF4-FFF2-40B4-BE49-F238E27FC236}">
                    <a16:creationId xmlns:a16="http://schemas.microsoft.com/office/drawing/2014/main" id="{0CAD301E-DC6A-42A6-A7A5-C6C982BFC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7196" name="Line 14">
                <a:extLst>
                  <a:ext uri="{FF2B5EF4-FFF2-40B4-BE49-F238E27FC236}">
                    <a16:creationId xmlns:a16="http://schemas.microsoft.com/office/drawing/2014/main" id="{306BDED2-907D-4F79-9B3E-CBF8F3C3F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4" y="1872"/>
                <a:ext cx="38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97" name="Line 15">
                <a:extLst>
                  <a:ext uri="{FF2B5EF4-FFF2-40B4-BE49-F238E27FC236}">
                    <a16:creationId xmlns:a16="http://schemas.microsoft.com/office/drawing/2014/main" id="{E48C3BC4-64D1-4220-89DC-5D8C06583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77" name="Group 24">
              <a:extLst>
                <a:ext uri="{FF2B5EF4-FFF2-40B4-BE49-F238E27FC236}">
                  <a16:creationId xmlns:a16="http://schemas.microsoft.com/office/drawing/2014/main" id="{5E3F4BCE-934C-41C7-8A0D-A9E0520EE4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400"/>
              <a:ext cx="1296" cy="624"/>
              <a:chOff x="1536" y="2400"/>
              <a:chExt cx="1296" cy="624"/>
            </a:xfrm>
          </p:grpSpPr>
          <p:sp>
            <p:nvSpPr>
              <p:cNvPr id="7188" name="Oval 5">
                <a:extLst>
                  <a:ext uri="{FF2B5EF4-FFF2-40B4-BE49-F238E27FC236}">
                    <a16:creationId xmlns:a16="http://schemas.microsoft.com/office/drawing/2014/main" id="{C5144A47-3050-43F2-AC5C-060EE5CBC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7189" name="Oval 6">
                <a:extLst>
                  <a:ext uri="{FF2B5EF4-FFF2-40B4-BE49-F238E27FC236}">
                    <a16:creationId xmlns:a16="http://schemas.microsoft.com/office/drawing/2014/main" id="{27E3836F-C39C-483D-8E0B-5DC97E4AF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  <p:sp>
            <p:nvSpPr>
              <p:cNvPr id="7190" name="Oval 11">
                <a:extLst>
                  <a:ext uri="{FF2B5EF4-FFF2-40B4-BE49-F238E27FC236}">
                    <a16:creationId xmlns:a16="http://schemas.microsoft.com/office/drawing/2014/main" id="{95A08B21-DF63-452E-89E4-DE64AE891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</a:p>
            </p:txBody>
          </p:sp>
          <p:sp>
            <p:nvSpPr>
              <p:cNvPr id="7191" name="Line 16">
                <a:extLst>
                  <a:ext uri="{FF2B5EF4-FFF2-40B4-BE49-F238E27FC236}">
                    <a16:creationId xmlns:a16="http://schemas.microsoft.com/office/drawing/2014/main" id="{AFE0DCB0-0B6D-4768-85F5-C093D11CC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92" name="Line 17">
                <a:extLst>
                  <a:ext uri="{FF2B5EF4-FFF2-40B4-BE49-F238E27FC236}">
                    <a16:creationId xmlns:a16="http://schemas.microsoft.com/office/drawing/2014/main" id="{A01F41DB-E716-4757-AF74-77801314C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93" name="Line 18">
                <a:extLst>
                  <a:ext uri="{FF2B5EF4-FFF2-40B4-BE49-F238E27FC236}">
                    <a16:creationId xmlns:a16="http://schemas.microsoft.com/office/drawing/2014/main" id="{A9B39138-B882-440F-9541-C91B96A15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78" name="Group 25">
              <a:extLst>
                <a:ext uri="{FF2B5EF4-FFF2-40B4-BE49-F238E27FC236}">
                  <a16:creationId xmlns:a16="http://schemas.microsoft.com/office/drawing/2014/main" id="{067E2D07-D334-49DB-AACE-348D8316E1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2976"/>
              <a:ext cx="768" cy="624"/>
              <a:chOff x="1824" y="2976"/>
              <a:chExt cx="768" cy="624"/>
            </a:xfrm>
          </p:grpSpPr>
          <p:sp>
            <p:nvSpPr>
              <p:cNvPr id="7184" name="Oval 10">
                <a:extLst>
                  <a:ext uri="{FF2B5EF4-FFF2-40B4-BE49-F238E27FC236}">
                    <a16:creationId xmlns:a16="http://schemas.microsoft.com/office/drawing/2014/main" id="{F8AF76AE-BA86-4417-ACAE-E7E8C1C150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</a:p>
            </p:txBody>
          </p:sp>
          <p:sp>
            <p:nvSpPr>
              <p:cNvPr id="7185" name="Oval 13">
                <a:extLst>
                  <a:ext uri="{FF2B5EF4-FFF2-40B4-BE49-F238E27FC236}">
                    <a16:creationId xmlns:a16="http://schemas.microsoft.com/office/drawing/2014/main" id="{E8F4874A-971B-433D-8B6F-840E6151C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  <p:sp>
            <p:nvSpPr>
              <p:cNvPr id="7186" name="Line 19">
                <a:extLst>
                  <a:ext uri="{FF2B5EF4-FFF2-40B4-BE49-F238E27FC236}">
                    <a16:creationId xmlns:a16="http://schemas.microsoft.com/office/drawing/2014/main" id="{2BDC9940-4071-4007-B5E9-22C737E1A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87" name="Line 20">
                <a:extLst>
                  <a:ext uri="{FF2B5EF4-FFF2-40B4-BE49-F238E27FC236}">
                    <a16:creationId xmlns:a16="http://schemas.microsoft.com/office/drawing/2014/main" id="{5402DF31-1C02-4EE0-9C24-202B4E2F2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179" name="Group 26">
              <a:extLst>
                <a:ext uri="{FF2B5EF4-FFF2-40B4-BE49-F238E27FC236}">
                  <a16:creationId xmlns:a16="http://schemas.microsoft.com/office/drawing/2014/main" id="{6143C2C1-A42C-498A-A50C-67F90075B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2448"/>
              <a:ext cx="912" cy="576"/>
              <a:chOff x="3072" y="2448"/>
              <a:chExt cx="912" cy="576"/>
            </a:xfrm>
          </p:grpSpPr>
          <p:sp>
            <p:nvSpPr>
              <p:cNvPr id="7180" name="Oval 9">
                <a:extLst>
                  <a:ext uri="{FF2B5EF4-FFF2-40B4-BE49-F238E27FC236}">
                    <a16:creationId xmlns:a16="http://schemas.microsoft.com/office/drawing/2014/main" id="{49DF8BCC-8D99-4A60-B271-AB85A64F6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</a:t>
                </a:r>
              </a:p>
            </p:txBody>
          </p:sp>
          <p:sp>
            <p:nvSpPr>
              <p:cNvPr id="7181" name="Oval 12">
                <a:extLst>
                  <a:ext uri="{FF2B5EF4-FFF2-40B4-BE49-F238E27FC236}">
                    <a16:creationId xmlns:a16="http://schemas.microsoft.com/office/drawing/2014/main" id="{9618F7DC-047F-48B3-92A6-56A871515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  <p:sp>
            <p:nvSpPr>
              <p:cNvPr id="7182" name="Line 21">
                <a:extLst>
                  <a:ext uri="{FF2B5EF4-FFF2-40B4-BE49-F238E27FC236}">
                    <a16:creationId xmlns:a16="http://schemas.microsoft.com/office/drawing/2014/main" id="{A189AA8C-7696-4845-A623-7FD8489211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2448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83" name="Line 22">
                <a:extLst>
                  <a:ext uri="{FF2B5EF4-FFF2-40B4-BE49-F238E27FC236}">
                    <a16:creationId xmlns:a16="http://schemas.microsoft.com/office/drawing/2014/main" id="{35858317-76FB-483C-910B-0529B57FB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174" name="Rectangle 1">
            <a:extLst>
              <a:ext uri="{FF2B5EF4-FFF2-40B4-BE49-F238E27FC236}">
                <a16:creationId xmlns:a16="http://schemas.microsoft.com/office/drawing/2014/main" id="{D33799EE-AAA7-4A6E-BB30-7562FFE2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3550" y="5871353"/>
            <a:ext cx="212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Yield: (())()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753631-C9DC-4466-AEFC-DE581166FB0B}"/>
              </a:ext>
            </a:extLst>
          </p:cNvPr>
          <p:cNvSpPr txBox="1"/>
          <p:nvPr/>
        </p:nvSpPr>
        <p:spPr>
          <a:xfrm>
            <a:off x="1313049" y="401775"/>
            <a:ext cx="6822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Parse 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is the same for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and rm derivations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1">
            <a:extLst>
              <a:ext uri="{FF2B5EF4-FFF2-40B4-BE49-F238E27FC236}">
                <a16:creationId xmlns:a16="http://schemas.microsoft.com/office/drawing/2014/main" id="{1D2C1471-36BF-48EF-BBE6-A56FB56E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29263F-FA8A-453D-ABD3-83CF5B84ADE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378DA02-86DC-4207-9E2C-C4E110D38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676400"/>
            <a:ext cx="8305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Ambiguous CFG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More than one way to use content of a CFG to derive 	the strings in L(CFG)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Proof of ambiguity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For any string in L(CFG) there exist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	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2 distinct left-most derivations,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	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2 distinct right-most derivations,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or 2 distinct parse-tree derivations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785AF144-05BD-447A-8E18-8B3244D8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FB5D1-1615-4F23-AAFC-92CD913F056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0768253-0682-46F3-AAF7-AF80707D67A8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533400"/>
            <a:ext cx="6629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 -&gt; SS | (S) | () is ambiguous</a:t>
            </a:r>
            <a:b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Prove by 2 </a:t>
            </a:r>
            <a:r>
              <a:rPr kumimoji="0" lang="en-US" alt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lm</a:t>
            </a:r>
            <a: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derivations of </a:t>
            </a:r>
            <a: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()()()</a:t>
            </a:r>
          </a:p>
        </p:txBody>
      </p:sp>
      <p:sp>
        <p:nvSpPr>
          <p:cNvPr id="13316" name="TextBox 5">
            <a:extLst>
              <a:ext uri="{FF2B5EF4-FFF2-40B4-BE49-F238E27FC236}">
                <a16:creationId xmlns:a16="http://schemas.microsoft.com/office/drawing/2014/main" id="{BFD08A58-3A4A-4B86-B2AF-34CB98D9A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638" y="2057400"/>
            <a:ext cx="70961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S=&gt;SS=&gt;SSS=&gt;()SS=&gt;()()S=&gt;()()()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S=&gt;SS=&gt;()S=&gt;()SS=&gt;()()S=&gt;()()()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1">
            <a:extLst>
              <a:ext uri="{FF2B5EF4-FFF2-40B4-BE49-F238E27FC236}">
                <a16:creationId xmlns:a16="http://schemas.microsoft.com/office/drawing/2014/main" id="{1D2C1471-36BF-48EF-BBE6-A56FB56E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29263F-FA8A-453D-ABD3-83CF5B84ADE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378DA02-86DC-4207-9E2C-C4E110D38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1066800"/>
            <a:ext cx="8763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Ambiguous CFGs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Sometimes 2 ways to start a derivation causes ambiguity,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demonstrate in HW12. Derivations of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aab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can start with either S=&gt;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S=&gt;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aSbS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Blocking 1 way can remove ambiguous derivation of a given string but does not prove that the resulting CFG is unambiguous</a:t>
            </a:r>
          </a:p>
        </p:txBody>
      </p:sp>
    </p:spTree>
    <p:extLst>
      <p:ext uri="{BB962C8B-B14F-4D97-AF65-F5344CB8AC3E}">
        <p14:creationId xmlns:p14="http://schemas.microsoft.com/office/powerpoint/2010/main" val="8792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1">
            <a:extLst>
              <a:ext uri="{FF2B5EF4-FFF2-40B4-BE49-F238E27FC236}">
                <a16:creationId xmlns:a16="http://schemas.microsoft.com/office/drawing/2014/main" id="{1D2C1471-36BF-48EF-BBE6-A56FB56E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29263F-FA8A-453D-ABD3-83CF5B84ADE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378DA02-86DC-4207-9E2C-C4E110D38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"/>
            <a:ext cx="830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LL1 CFGs are intrinsically unambiguous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	LL1-&gt; left-most derivation look ahead 1 production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	Example for balance parenthesis CFG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581AC3-3D61-4D8E-B2A0-0EA844AA1AB1}"/>
              </a:ext>
            </a:extLst>
          </p:cNvPr>
          <p:cNvSpPr txBox="1">
            <a:spLocks noChangeArrowheads="1"/>
          </p:cNvSpPr>
          <p:nvPr/>
        </p:nvSpPr>
        <p:spPr>
          <a:xfrm>
            <a:off x="619760" y="1981200"/>
            <a:ext cx="82296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B -&gt; (RB |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+mn-cs"/>
              </a:rPr>
              <a:t>ε     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 -&gt; ) | (RR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is the start symbol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Derivations must start with B -&gt;(RB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expand with “(“, use R-&gt;(RR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expand with “)”, use R -&gt;)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End with B-&gt;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006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1">
            <a:extLst>
              <a:ext uri="{FF2B5EF4-FFF2-40B4-BE49-F238E27FC236}">
                <a16:creationId xmlns:a16="http://schemas.microsoft.com/office/drawing/2014/main" id="{1D2C1471-36BF-48EF-BBE6-A56FB56E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29263F-FA8A-453D-ABD3-83CF5B84ADE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378DA02-86DC-4207-9E2C-C4E110D38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1000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nherently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ambiguous CFG: two left-most derivations on 	some strings cannot be avoided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9A1D22-3EA5-4553-98B3-0C2397589E5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229600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language {0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|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= j or j = k} is inherently ambiguous.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At least some of the strings of the form 0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can be generated by two left-most derivations depending on which you check 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equal number of 0’s and 1’s or equal number of 1’s and 2’s.</a:t>
            </a:r>
          </a:p>
        </p:txBody>
      </p:sp>
    </p:spTree>
    <p:extLst>
      <p:ext uri="{BB962C8B-B14F-4D97-AF65-F5344CB8AC3E}">
        <p14:creationId xmlns:p14="http://schemas.microsoft.com/office/powerpoint/2010/main" val="2773841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815D62D5-B81F-4399-AC0D-C36661B1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B8AC9D-7B56-4593-BF18-A45D208F8E8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77A8F9C-396A-43FA-8C19-DD0847C53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3413" y="285750"/>
            <a:ext cx="8305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/>
              <a:t>Example of ambiguous grammar for </a:t>
            </a:r>
            <a:br>
              <a:rPr lang="en-US" altLang="en-US" sz="4000"/>
            </a:br>
            <a:r>
              <a:rPr lang="en-US" altLang="en-US" sz="4000"/>
              <a:t>{0</a:t>
            </a:r>
            <a:r>
              <a:rPr lang="en-US" altLang="en-US" sz="4000" baseline="30000"/>
              <a:t>i</a:t>
            </a:r>
            <a:r>
              <a:rPr lang="en-US" altLang="en-US" sz="4000"/>
              <a:t>1</a:t>
            </a:r>
            <a:r>
              <a:rPr lang="en-US" altLang="en-US" sz="4000" baseline="30000"/>
              <a:t>j</a:t>
            </a:r>
            <a:r>
              <a:rPr lang="en-US" altLang="en-US" sz="4000"/>
              <a:t>2</a:t>
            </a:r>
            <a:r>
              <a:rPr lang="en-US" altLang="en-US" sz="4000" baseline="30000"/>
              <a:t>k</a:t>
            </a:r>
            <a:r>
              <a:rPr lang="en-US" altLang="en-US" sz="4000"/>
              <a:t> | i = j or j = k}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7826260-F9EF-4BF3-83D7-6D8E96A3F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200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S -&gt; AB | CD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A -&gt; 0A1 | 01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B -&gt; 2B | 2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C -&gt; 0C | 0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D -&gt; 1D2 | 12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2F56F559-A1F4-41C8-B3D2-89E62D740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86000"/>
            <a:ext cx="413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A generates equal 0’s and 1’s</a:t>
            </a: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B959167D-4B5D-426B-9FBF-A9683BE58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95600"/>
            <a:ext cx="431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B generates any number of 2’s</a:t>
            </a: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774F48A9-50C5-48F6-B663-CBDF11B2B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429000"/>
            <a:ext cx="431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C generates any number of 0’s</a:t>
            </a:r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CB2F72F9-B982-493D-8658-B20165A38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038600"/>
            <a:ext cx="415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 generates equal 1’s and 2’s</a:t>
            </a:r>
          </a:p>
        </p:txBody>
      </p:sp>
      <p:sp>
        <p:nvSpPr>
          <p:cNvPr id="85000" name="Text Box 8">
            <a:extLst>
              <a:ext uri="{FF2B5EF4-FFF2-40B4-BE49-F238E27FC236}">
                <a16:creationId xmlns:a16="http://schemas.microsoft.com/office/drawing/2014/main" id="{B04CE1BE-164D-431F-A170-2218789E2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659300"/>
            <a:ext cx="41576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derivations of 012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: S =&gt; AB =&gt; 01B =&gt;012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lm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: S =&gt; CD =&gt; 0D =&gt; 012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Similarly for n=2</a:t>
            </a:r>
          </a:p>
        </p:txBody>
      </p:sp>
    </p:spTree>
    <p:extLst>
      <p:ext uri="{BB962C8B-B14F-4D97-AF65-F5344CB8AC3E}">
        <p14:creationId xmlns:p14="http://schemas.microsoft.com/office/powerpoint/2010/main" val="5230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utoUpdateAnimBg="0"/>
      <p:bldP spid="84997" grpId="0" autoUpdateAnimBg="0"/>
      <p:bldP spid="84998" grpId="0" autoUpdateAnimBg="0"/>
      <p:bldP spid="84999" grpId="0" autoUpdateAnimBg="0"/>
      <p:bldP spid="85000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1433</Words>
  <Application>Microsoft Office PowerPoint</Application>
  <PresentationFormat>On-screen Show (4:3)</PresentationFormat>
  <Paragraphs>193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Monotype Sorts</vt:lpstr>
      <vt:lpstr>Arial</vt:lpstr>
      <vt:lpstr>Calibri</vt:lpstr>
      <vt:lpstr>Calibri Light</vt:lpstr>
      <vt:lpstr>Lucida Sans Unicode</vt:lpstr>
      <vt:lpstr>Symbol</vt:lpstr>
      <vt:lpstr>Tahoma</vt:lpstr>
      <vt:lpstr>Times New Roman</vt:lpstr>
      <vt:lpstr>Office Theme</vt:lpstr>
      <vt:lpstr>Default Design</vt:lpstr>
      <vt:lpstr>1_Default Design</vt:lpstr>
      <vt:lpstr>2_Default Design</vt:lpstr>
      <vt:lpstr>1_Office Theme</vt:lpstr>
      <vt:lpstr>PowerPoint Presentation</vt:lpstr>
      <vt:lpstr>Example: Leftmost/Rightmost Derivations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of ambiguous grammar for  {0i1j2k | i = j or j = k}</vt:lpstr>
      <vt:lpstr>PowerPoint Presentation</vt:lpstr>
      <vt:lpstr>Example: Eliminating ε-Productions</vt:lpstr>
      <vt:lpstr>Eliminating ε-Productions continued</vt:lpstr>
      <vt:lpstr>PowerPoint Presentation</vt:lpstr>
      <vt:lpstr>Eliminate by expansion</vt:lpstr>
      <vt:lpstr>PowerPoint Presentation</vt:lpstr>
      <vt:lpstr>PowerPoint Presentation</vt:lpstr>
      <vt:lpstr>Combine pair search with non-unit productions</vt:lpstr>
      <vt:lpstr>Clean to CNF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87</cp:revision>
  <dcterms:created xsi:type="dcterms:W3CDTF">2014-08-26T18:18:36Z</dcterms:created>
  <dcterms:modified xsi:type="dcterms:W3CDTF">2023-11-08T18:30:30Z</dcterms:modified>
</cp:coreProperties>
</file>