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2"/>
  </p:notesMasterIdLst>
  <p:sldIdLst>
    <p:sldId id="314" r:id="rId6"/>
    <p:sldId id="362" r:id="rId7"/>
    <p:sldId id="431" r:id="rId8"/>
    <p:sldId id="291" r:id="rId9"/>
    <p:sldId id="400" r:id="rId10"/>
    <p:sldId id="355" r:id="rId11"/>
    <p:sldId id="435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436" r:id="rId20"/>
    <p:sldId id="43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2316D23-E3C5-4B5B-BD5D-A15CDA6B0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5225" indent="-2317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1950" indent="-2317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8675" indent="-2317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5875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3075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0275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7475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DD6332-370E-4149-B767-5EB013D91A0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EC4406F-7564-4D44-B081-F135F0563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F16DBB-FF07-489F-A036-900C57EBF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39FA50C-E88D-4B0E-85E8-49265DCFA8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20009C-E7A2-42D2-AF48-331334B2401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11" name="Rectangle 1026">
            <a:extLst>
              <a:ext uri="{FF2B5EF4-FFF2-40B4-BE49-F238E27FC236}">
                <a16:creationId xmlns:a16="http://schemas.microsoft.com/office/drawing/2014/main" id="{F4B3BBCF-B99D-4DDB-ACF5-A4BEAABF21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1027">
            <a:extLst>
              <a:ext uri="{FF2B5EF4-FFF2-40B4-BE49-F238E27FC236}">
                <a16:creationId xmlns:a16="http://schemas.microsoft.com/office/drawing/2014/main" id="{77DE3634-93A7-4B37-AE09-D85943C0B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C5AE0F3-3EEF-DE86-4F68-CC2BA03234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7713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093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1313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16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7B62CC-6BFA-4ADE-A48C-0F37148E924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21168C1-E0A3-9158-7FEF-037E47282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8AAADA8-AC75-9B25-70EF-A997AF319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5A81F474-E0B2-83C5-2F8B-AC2211C83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7713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093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1313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16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38DFA3-D6CD-4FCA-8806-DBAD118A03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825FE73-1CC0-2574-09D0-B4B16C9CC9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BBBF91B-019E-3A6C-B440-D955BEA69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F3C5B20-87BB-5044-C0EF-36EA994CD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7713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093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1313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16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099EB7-4F7C-4C38-BF3F-23055BA3BF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4318678-6A80-DBB4-A14A-A4C77F2BC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E8D17636-6DD6-7F3B-71F9-F691D27BC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441BF3F1-37CA-659B-D3CA-A99221C320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7713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093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1313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16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8239D7-C1BC-4AAE-B1FD-0715CA1176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BB6CE75-0274-E24D-FA57-F01404AA7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A440628-DF42-6FB1-193C-B27C69DA9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E716C65-E6A5-4B1F-A7F2-59FF7E40CC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8652A9F-BB6E-427E-AA31-796693B803C5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D49C710-B606-4918-97DD-E6895BCC3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1C57038-005C-4DF8-A4CA-F5C5F812C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78D65CC-D563-42E9-8B13-5E340ACDE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0F5F69-D5A9-4A77-9598-6D7B1D08B869}" type="slidenum">
              <a:rPr lang="en-US" altLang="en-US" sz="120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A39221A-271A-49CD-A4E8-D56190B29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3D334DF-91DB-4DE9-9A21-1DFE16063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8987C38-8541-44D1-8ED7-10BEA9FDE8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76B6345-0E00-493C-A161-7F6284117A87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6BFE551-85C7-4AFD-9960-F0318C475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14026C-C7E8-496B-96E4-D8F205B2B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BAE6E1F-1DBB-465A-8B18-D3DD10190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FAE4269-F39D-402A-8D94-297EA1EA11F8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8B2894F-7FA7-4BB5-8CDA-1E7370D13B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419982-ED68-46C8-8D34-F69CAF94A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1A43D8D-1082-467F-AA65-220660E58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3D0B45-D118-46A6-B183-FD54C57FA07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9147A67-137C-48C6-BD86-594E53F1C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D98255D-CCB3-4379-AA90-C15E36070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8F4F2FA-BE6E-4EB0-BA07-C832E01335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0572EE-7493-4DBE-980E-B8A285D2C2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65FAD10-599B-46B7-B26F-B374E93D6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31AAAE1-4C03-4F88-8755-326167B97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025222E-8272-4A76-9201-F7ADBCB23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DB2F34-FFAC-451C-B418-F18C85D8C01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C9C7E98-05F6-4FF5-BED8-D2AE0A14E6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997C762-DA6A-4E96-9A26-AB0C7D87D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560E9AA-F48B-472B-96A6-3B7AE33A2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8954BD-2427-485E-8047-FBBC7BE528D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EA75216-DB8B-412F-8DDB-BCD7E2981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90C7B90-19D5-4C8B-9E68-214A3DF22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DA7F4-1827-4D31-912B-BDAB175DF1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3B30B-2CA4-4FB5-A923-E5AF2106E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7350AC-EF0A-4EC8-A180-5C59552EDD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584B0-972C-40C4-866A-F0B89D83C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1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62CC08-CB38-4864-8DCD-0A5D9C7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9C2B99-F6D5-4979-B483-21F7BCA21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B2549-C465-41C4-8B07-299DC453C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9548-4A68-42E6-9BDC-A660D0D81E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5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FE84CD-D4F6-46B8-92A4-1BE9D711A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060D00-8C1E-4F00-8EDA-71360B2AB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84ED73-2613-4CA4-9F25-4970C6DE5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A207E-AB6F-404F-A48C-D4F7662C5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63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C89C11-108D-49F6-A7B2-4EB4B15A9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778B8D-5122-45D2-95C0-EFB8B9185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866C96-061B-4EC5-B339-263A60614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E4A25-1B03-4DF0-8E64-1069F547E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616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3335FA-437E-4F41-A72F-87D6457F8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E03FF6-89C5-46DF-BD13-D7CC23815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A18C9C5-FA92-4C35-8890-8DFC196E3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C6892-3C49-4205-B7D2-54BA7D4A40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558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2A109-6296-4766-A55E-1D1913AA5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94A8B3-8D13-41F3-889E-E463AD2A9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7BEFC9F-263F-4111-948F-FB7381D62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A072-19A6-4274-A2E2-D0FD1B87C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417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571C41C-36D5-4E3E-93C6-1C08A339D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B18373-E50F-4651-A078-1FEB32F3AC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643F45-4D5C-44EC-8370-0CCF15A41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6AD2E-268B-49D4-B34D-D65CF1FC4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4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9558F-8D91-4FD9-B42E-271E9643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0B9C8E-ED37-4752-A973-BC36470BA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64345A-0114-43F2-9A32-34B86F6EF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2D506-2A32-4FA8-BE72-6FBF96A26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D1F3AB-70A4-426F-983E-F67297558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98D35-9202-4AEE-B18F-26E374C7D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4F32B-048D-48CD-8534-831D8B59F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7F0E5-38F7-4860-97BA-EFEF190FE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858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4F363D-00AB-4C76-998D-BCDA3E5D5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0DA338-772B-4ABA-99F9-5AE25C98F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AA43E2-4A97-4DE0-99B9-5CAA53046E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4D903-4B09-49E0-B5BC-C46DD7C22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88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C0AD9D-1AF9-4AD6-986B-F9FE94CA44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A40091-4614-4D4D-B4C8-3EE3B0C0B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3068E4-A188-4977-9210-49925A8CF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F573C-8664-45D7-A4D3-7BCA8C269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014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729579-334C-4FFA-A3F0-07828121E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BE8A42-4CB8-4AFC-BFA9-0B5679344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5DE1A4-4120-4471-9CBA-BDCD8C081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5CF6-25C3-4DB5-8AD8-3803DAAD2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969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61A2B1-9881-40EC-9632-5B7C11B4F5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52A948-2AD0-4BC1-9D81-4E548AA221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DDF83-1F56-4F17-A3E4-94C6C0851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BF1C9-B616-4633-8A48-3FA7EE4DB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260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1C772B-1624-46DF-930D-0C2A29EB7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FDDB0E-2C06-43C0-90FE-76CD74894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DFAA5A-B669-4D63-977C-8F8EC9BAB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32236-8974-4CFC-BD23-833BFD0F2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548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ACCFC3-8101-48EE-BAE1-04DFEEA9EA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622252-ADA9-49D7-A08F-6B2C6E5D11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068E50-3761-4ECC-9A47-2E75BF2D6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7788-4458-44E6-B722-E87D7C48C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136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A1E80B-C141-4AA1-8964-0C560D059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01C5FD-EE35-4B3D-A6FA-735F2CA00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44BEA1-5917-4DBB-AB8F-20E6251E0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808F9-0F2F-41B7-80F4-1226084DF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103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B3417E0-11FF-4681-A19D-77CF20C8D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360623-8399-49F9-8F6C-D92D4C1380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9EE693-45C9-497E-822D-3944D4D87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5010-925C-4E33-B83D-A9981C6633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281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85E7D6-19FB-4BDF-A5D2-3DD96E884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B9910C-06AF-492B-AF78-937775455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F50FA8-DE69-47FB-8022-BD3E856D23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55DF5-1E71-4D33-B8F3-985CA1015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49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632877-ADDB-478E-AB03-9AAC5893A4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E1BF49-6EF0-4C3F-995B-846E240FF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0E2767-69DA-46B4-B03F-C1EB461B3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6F248-8238-44B4-B1E4-037C67976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274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942193-B06D-4B07-A0F6-0FF2CAF5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E9F3D6-FAD3-4BE7-AE56-B990A0EEE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EC6867-C1FC-4688-AA36-0E01148685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8A78-E073-49E7-BBDF-F96929C46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069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17D7A9-E166-43BB-9481-7FB87641A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62384D-45D7-424B-B30D-78919BE6E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585FAF-C172-46F4-8484-C73294711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98EB-882B-42CC-8BD7-9477B03FE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2069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2A0DCB-D042-47F4-8F95-690BEE751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FD9B62-4AF8-476E-BF58-71AD69B50C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161074-A4B8-4245-B6A8-1C70C5E6D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DB887-36E7-4C0F-837E-8547728AF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0924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D551FB-37F7-4BB1-B3A5-29F73FCFC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DFE579-E802-49AB-B9C0-BE3050BB4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68852C-BCA7-478E-ADC6-968E4E78B6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BDE3-4AFA-4A39-9A4D-DFA2CA920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524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E190A5-D186-4C26-8767-42426DE4A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B5EE11-4C36-4263-BD23-6E83975F8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A5F7D4-0895-42BE-B4CF-7F6F22F68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0B4D8-6B52-4431-BCEB-78CD46764F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7562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BF6B25-F68E-4376-9E93-5C52CD9E5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B81557-FA59-43E0-9ACF-3D76F944F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E6F7F4-FC39-4BDD-B836-C566BB8184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AA30-BD08-4EA6-89E3-2A461CD94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9441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0240E-663F-4810-A891-817E6CED00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750D39-B413-4F37-84AE-7FAE9CCCD9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172105-85BE-4D4C-B469-A9CE8D88F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0C14-2CFB-490F-8C6C-BD9BAFEA1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221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8C79C9F-D966-43F7-A62B-52AFDBD6C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ACCF8A-F23B-4E69-9614-3B1828EA6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0791C7-C5ED-4D07-8EDF-9743A18B08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64893-F3A7-4C4D-B49D-349961573E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6688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AB9093-DBFF-41B8-863F-4A4C32AB6B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5FAAE9-8F2E-4641-A00B-2782BEE14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9C9D08-F923-48B4-915A-9A61055B4E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27A5B-39B6-4DD8-B266-19D141E06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88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195C15-B2DA-4B6F-BC70-B516B4C13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E74480-3F2C-4A52-AF66-0613F3354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57930A-1A4E-45ED-B639-AB5BAD410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C9B9-8062-4089-9BC9-CEADF1D1D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7050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0200CD-9602-424A-9739-EB3E13671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366DE1-973E-4204-8610-47D8E11CB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17962-7C98-4055-9F1B-80278A623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5156-4ADD-4D5F-AA93-FE06F1EF3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95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B827D-8146-4180-8BD0-5BDF0A3D5A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F5E89-03B5-47CF-9FC8-314343053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0803B-4C6B-408C-8D20-DC93E68C3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0658-B20B-43AF-BF46-956A2DB07B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8604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C0F0EE-96C7-439B-91F4-A8BA8E3F6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76A083-ED81-4E04-AD90-B09284D44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CEC899-6A0D-461C-BF6A-75BAF116A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CD5-FA61-421E-AB51-B934F88AB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0170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720AEB-5CC7-4E31-AFCF-8FA67BB06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3A706-45F3-4A6B-B650-81CA66ECB8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8790BE-33D3-4986-863A-1EC3A3AC6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79953-A97A-4517-AD0A-E3FAF982B4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4034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701154-4D43-AC36-D597-378A545B6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E5DF24-BE57-A157-0B6F-48A788E4C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1E554A-0190-488F-11CE-29FF892B5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6576D-6B94-416F-9C23-A344884E6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6321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08766A-FD2B-A4AE-354C-5E9DF1E50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B5B551-56E4-2765-C800-B35E6FB46E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93FEA1-A9BE-593D-5790-16556941F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1E6CB-8671-4023-9E2E-8B6504258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6482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FA5EAA-B3BB-4B32-5264-41BD2C780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95827F-47F6-3E42-79C3-A1400451A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87A35F-CC31-10CE-718E-04527A51A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3557-F399-4D89-A297-AB3565150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6879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332175-27F3-F6EB-4CD9-B84793528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026FDA-00CD-1A96-D3C9-82D918821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023B5B-C32C-3C61-A48A-F7FAFBDED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FA21-D5BC-4B7C-A08F-5D073A019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321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0A122C-8806-7C89-4543-262703AD3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B639CC-2AE9-CB33-DABE-DF31BE61C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AAD312-84FF-424D-F6C2-124BEFBDC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7A970-63DB-4E60-9FF2-9A84EAE04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59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D365A9-09BA-A4E7-1B3F-C43D41B676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3F23BC-3165-4301-20DA-DA5ADB15A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3B9C10-F539-DDC1-9C46-9B7971A1B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C432D-FD98-4D00-BBB7-8467B5E43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0304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E3278A-6D66-19D3-C078-259F5C50C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05B177-C290-FC05-C076-28DE8B5249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3910D3-937D-B21F-96F9-7D62FEAA2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47A27-BB0A-4AB9-ABE0-83DA684C7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8363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BDDC1B-7D34-9399-21BE-5679A6035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E6E94-3D74-B7CB-68DD-06CF8EEEC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1DE948-2CAA-479E-DD43-2373BC11EF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54B64-2F8F-4CB2-8751-94CCEB364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685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5839B0-9F4A-43A3-055C-8E6D6A6C3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1F2F47-B7ED-5D33-8190-5AA87218A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DCFA1-0A23-00D9-2B4D-07D2A91A2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6959-945B-4205-977D-3F9C7EE41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1968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354DA4-CA51-54E2-F232-9D45221DF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E280BD-C952-B7BE-FA7E-16AB51147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AABC58-6724-29D1-9C35-B82B41FA73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95A63-EE6C-4B80-B531-37C67E55C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4002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86F608-9DDF-1C4C-38D1-E08AA35D0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655D97-0C7C-E83E-C414-8A910B8B6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7FE9BC-556B-866F-75FB-37147FF4B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B2C-15AD-42BB-B425-FF7A15E2E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10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C92E1D-F137-4060-AAD7-6D7BFE2C9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D48014-07A9-49FD-B655-A57F9FD5F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FB7B2B-4027-4F30-A7B9-EDFA47A288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D938A5-FF77-4971-A417-09F104FD84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0C4B6D-764B-4060-BA30-5DE2BA032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026E851-C64C-48FC-A156-E7ECD8F30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1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85D822-51C6-45BD-B2FF-17011BEAF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9F6005-5DBC-498E-99CF-E6F4A6EF3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C591D0-ABC9-4BB2-9069-0E99956C0F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656710-86C2-4B9A-BAB4-D863B30394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524984-1DB3-475D-B487-A7B1896920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77F1720-8CB3-4AC3-B424-E58CC3F25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92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2F5CD4-45F6-4AC1-AEBA-D3C5F7237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B18133-36A2-4382-A536-292124287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771FE2-72CF-48C3-B72C-85FAA93147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328BA7-CA6B-47E1-A5BF-BFC20AECD0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CB9B0C-4897-4622-8657-85FEDF87CE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CA01495-C76F-427B-88D2-5ECC30485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17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6741E0-0A66-3A01-5542-375CD0C07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A16308-31C5-428C-3DCC-538F0F1DA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2F2873-3E71-9D2C-84F5-2D4E597DFA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2CC37B-AB25-2056-2EBE-07FEF3AE0A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6AFAAA-B526-AFB1-D6DB-94BEF3FB32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B55C76-5461-4B71-997F-5CD1EB0DB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7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>
            <a:extLst>
              <a:ext uri="{FF2B5EF4-FFF2-40B4-BE49-F238E27FC236}">
                <a16:creationId xmlns:a16="http://schemas.microsoft.com/office/drawing/2014/main" id="{864FA201-8B95-4F7A-B48B-EED05A66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D4C0E-472F-4B10-BB43-886C565A16D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9395" name="TextBox 1">
            <a:extLst>
              <a:ext uri="{FF2B5EF4-FFF2-40B4-BE49-F238E27FC236}">
                <a16:creationId xmlns:a16="http://schemas.microsoft.com/office/drawing/2014/main" id="{333255C8-BE6F-4E02-A394-F043780AE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61531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Quiz 4: 10/28/24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Text: Chapter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Lecture slides: regular languages 1, 2 and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Assignments: 9-11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HW9: pumping lemma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HW10: minimum-state DFA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HW11: Homomorphisms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Other topics: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product DFAs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reversal of regular expressions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inverse homomorphism DFA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E25BFF80-24E4-4DA4-BD71-1F873121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2A8ADD-E536-4533-BAC5-DF24C375ABB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62ED816-73B6-4831-88E7-BBF77F226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Homomorphisms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CAE704C-FBB1-4A91-AE39-2684D4779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FF0066"/>
                </a:solidFill>
              </a:rPr>
              <a:t>homomorphism </a:t>
            </a:r>
            <a:r>
              <a:rPr lang="en-US" altLang="en-US" dirty="0"/>
              <a:t>on an alphabet is a function that assigns a string (from a different alphabet) to every symbol in the alphabet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/>
              <a:t>Example on 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dirty="0"/>
              <a:t>={0,1} 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/>
              <a:t>Define h(0) = ab	 h(1) = </a:t>
            </a:r>
            <a:r>
              <a:rPr lang="en-US" altLang="en-US" dirty="0">
                <a:latin typeface="Lucida Sans Unicode" pitchFamily="34" charset="0"/>
              </a:rPr>
              <a:t>ε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/>
              <a:t>Extend to strings by h(a</a:t>
            </a:r>
            <a:r>
              <a:rPr lang="en-US" altLang="en-US" baseline="-25000" dirty="0"/>
              <a:t>1</a:t>
            </a:r>
            <a:r>
              <a:rPr lang="en-US" altLang="en-US" dirty="0"/>
              <a:t>…a</a:t>
            </a:r>
            <a:r>
              <a:rPr lang="en-US" altLang="en-US" baseline="-25000" dirty="0"/>
              <a:t>n</a:t>
            </a:r>
            <a:r>
              <a:rPr lang="en-US" altLang="en-US" dirty="0"/>
              <a:t>) = h(a</a:t>
            </a:r>
            <a:r>
              <a:rPr lang="en-US" altLang="en-US" baseline="-25000" dirty="0"/>
              <a:t>1</a:t>
            </a:r>
            <a:r>
              <a:rPr lang="en-US" altLang="en-US" dirty="0"/>
              <a:t>)…h(a</a:t>
            </a:r>
            <a:r>
              <a:rPr lang="en-US" altLang="en-US" baseline="-25000" dirty="0"/>
              <a:t>n</a:t>
            </a:r>
            <a:r>
              <a:rPr lang="en-US" altLang="en-US" dirty="0"/>
              <a:t>) example: h(01010) = </a:t>
            </a:r>
            <a:r>
              <a:rPr lang="en-US" altLang="en-US" dirty="0" err="1"/>
              <a:t>ababab</a:t>
            </a: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h(L)={h(w)|w is in L}=homomorphism of L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dirty="0"/>
              <a:t>Language formed by applying h to every string in L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FB2144E0-7F53-4E8F-8917-AEF5A701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41D7E5-7F7E-4B42-9E23-3A28905DAC9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7B2B150-FE24-4232-B582-A3C041B1D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4724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h(0) = ab; h(1) = 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 is the language of RE = </a:t>
            </a:r>
            <a:r>
              <a:rPr lang="en-US" altLang="en-US" b="1"/>
              <a:t>01</a:t>
            </a:r>
            <a:r>
              <a:rPr lang="en-US" altLang="en-US"/>
              <a:t>* + </a:t>
            </a:r>
            <a:r>
              <a:rPr lang="en-US" altLang="en-US" b="1"/>
              <a:t>10</a:t>
            </a:r>
            <a:r>
              <a:rPr lang="en-US" altLang="en-US"/>
              <a:t>*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RE of h(L)=</a:t>
            </a:r>
            <a:r>
              <a:rPr lang="en-US" altLang="en-US" b="1"/>
              <a:t>ab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* + 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(</a:t>
            </a:r>
            <a:r>
              <a:rPr lang="en-US" altLang="en-US" b="1"/>
              <a:t>ab</a:t>
            </a:r>
            <a:r>
              <a:rPr lang="en-US" altLang="en-US"/>
              <a:t>)*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* = 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endParaRPr lang="en-US" altLang="en-US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 is the identity under concatenation.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ab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*+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(</a:t>
            </a:r>
            <a:r>
              <a:rPr lang="en-US" altLang="en-US" b="1"/>
              <a:t>ab</a:t>
            </a:r>
            <a:r>
              <a:rPr lang="en-US" altLang="en-US"/>
              <a:t>)*=</a:t>
            </a:r>
            <a:r>
              <a:rPr lang="en-US" altLang="en-US" b="1"/>
              <a:t>ab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+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(</a:t>
            </a:r>
            <a:r>
              <a:rPr lang="en-US" altLang="en-US" b="1"/>
              <a:t>ab</a:t>
            </a:r>
            <a:r>
              <a:rPr lang="en-US" altLang="en-US"/>
              <a:t>)*=</a:t>
            </a:r>
            <a:r>
              <a:rPr lang="en-US" altLang="en-US" b="1"/>
              <a:t>ab</a:t>
            </a:r>
            <a:r>
              <a:rPr lang="en-US" altLang="en-US"/>
              <a:t>+(</a:t>
            </a:r>
            <a:r>
              <a:rPr lang="en-US" altLang="en-US" b="1"/>
              <a:t>ab</a:t>
            </a:r>
            <a:r>
              <a:rPr lang="en-US" altLang="en-US"/>
              <a:t>)*.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ab</a:t>
            </a:r>
            <a:r>
              <a:rPr lang="en-US" altLang="en-US"/>
              <a:t> is contained in (</a:t>
            </a:r>
            <a:r>
              <a:rPr lang="en-US" altLang="en-US" b="1"/>
              <a:t>ab</a:t>
            </a:r>
            <a:r>
              <a:rPr lang="en-US" altLang="en-US"/>
              <a:t>)*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RE for h(L) is (</a:t>
            </a:r>
            <a:r>
              <a:rPr lang="en-US" altLang="en-US" b="1"/>
              <a:t>ab</a:t>
            </a:r>
            <a:r>
              <a:rPr lang="en-US" altLang="en-US"/>
              <a:t>)*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365EC814-2971-4BEA-AABA-5C8ACCD5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50E715-99A3-4EAA-A48D-DCAB8940AC4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20700C5-E179-4B9E-A599-9116D740E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Inverse homomorphisms of a language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69BADAE3-E4D9-4C47-A7CC-B3B831E20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276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Let h be a homomorphism defined on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  <a:endParaRPr lang="en-US" altLang="en-US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Let h(L) be a homomorphism defined on L with alphabet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Let h</a:t>
            </a:r>
            <a:r>
              <a:rPr lang="en-US" altLang="en-US" baseline="30000" dirty="0"/>
              <a:t>-1</a:t>
            </a:r>
            <a:r>
              <a:rPr lang="en-US" altLang="en-US" dirty="0"/>
              <a:t>(L) be an inverse homomorphism of L defined by h(L)</a:t>
            </a:r>
            <a:r>
              <a:rPr lang="en-US" altLang="en-US" dirty="0">
                <a:latin typeface="Symbol" panose="05050102010706020507" pitchFamily="18" charset="2"/>
              </a:rPr>
              <a:t> </a:t>
            </a:r>
            <a:r>
              <a:rPr lang="en-US" altLang="en-US" dirty="0"/>
              <a:t>with alphabet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’</a:t>
            </a:r>
            <a:r>
              <a:rPr lang="en-US" altLang="en-US" dirty="0">
                <a:latin typeface="Symbol" panose="05050102010706020507" pitchFamily="18" charset="2"/>
              </a:rPr>
              <a:t>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h</a:t>
            </a:r>
            <a:r>
              <a:rPr lang="en-US" altLang="en-US" baseline="30000" dirty="0"/>
              <a:t>-1</a:t>
            </a:r>
            <a:r>
              <a:rPr lang="en-US" altLang="en-US" dirty="0"/>
              <a:t>(L) ={w’ in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  <a:r>
              <a:rPr lang="en-US" altLang="en-US" dirty="0"/>
              <a:t>| such that h(w’) is in h(L)}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57631F91-64F8-7CAA-E863-08CDC5ABD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989E9E-462E-4A60-B25A-D3EE2297AF6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37BF1DE-45BD-459A-B7C5-FE4099D20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79450"/>
            <a:ext cx="87630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Solution</a:t>
            </a:r>
            <a:r>
              <a:rPr lang="en-US" altLang="en-US"/>
              <a:t> of h</a:t>
            </a:r>
            <a:r>
              <a:rPr lang="en-US" altLang="en-US" baseline="30000"/>
              <a:t>-1</a:t>
            </a:r>
            <a:r>
              <a:rPr lang="en-US" altLang="en-US"/>
              <a:t>(L) problem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5CA14F9B-B6B9-0831-6C7D-3261FF89B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33563"/>
            <a:ext cx="8153400" cy="4567237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={0,1}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Let h(0) = ab; h(1) = 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Let h(L) = {ab, abab}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h</a:t>
            </a:r>
            <a:r>
              <a:rPr lang="en-US" altLang="en-US" baseline="30000"/>
              <a:t>-1</a:t>
            </a:r>
            <a:r>
              <a:rPr lang="en-US" altLang="en-US"/>
              <a:t>(L) = {all w defined on {0,1} such that h(w) is either ab or abab}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h</a:t>
            </a:r>
            <a:r>
              <a:rPr lang="en-US" altLang="en-US" baseline="30000"/>
              <a:t>-1</a:t>
            </a:r>
            <a:r>
              <a:rPr lang="en-US" altLang="en-US"/>
              <a:t>(L) = any w with 1 or 2 0’s and any number of 1’s because h(w)=ab or abab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6663023D-6472-45FD-D932-70728400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26E1A2-715A-4F05-B33F-8B2CBC3367B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33ADEE2-3A2B-7DC0-6605-A4BF6DDA2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8725"/>
            <a:ext cx="8839200" cy="4572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Start with DFA(L) = X and h(a) homomorphism on alphabet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  <a:r>
              <a:rPr lang="en-US" altLang="en-US" dirty="0"/>
              <a:t> of L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Construct the </a:t>
            </a:r>
            <a:r>
              <a:rPr lang="en-US" altLang="en-US" dirty="0" err="1"/>
              <a:t>ih</a:t>
            </a:r>
            <a:r>
              <a:rPr lang="en-US" altLang="en-US" dirty="0"/>
              <a:t>-DFA = Y for h</a:t>
            </a:r>
            <a:r>
              <a:rPr lang="en-US" altLang="en-US" baseline="30000" dirty="0"/>
              <a:t>-1</a:t>
            </a:r>
            <a:r>
              <a:rPr lang="en-US" altLang="en-US" dirty="0"/>
              <a:t>(L)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The same set of states.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The same start state.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The same final states.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Input alphabet = the symbols on which the homomorphism is defined.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Transition function </a:t>
            </a:r>
            <a:r>
              <a:rPr lang="en-US" altLang="en-US" dirty="0" err="1">
                <a:latin typeface="Lucida Sans Unicode" panose="020B0602030504020204" pitchFamily="34" charset="0"/>
              </a:rPr>
              <a:t>δ</a:t>
            </a:r>
            <a:r>
              <a:rPr lang="en-US" altLang="en-US" baseline="-25000" dirty="0" err="1"/>
              <a:t>Y</a:t>
            </a:r>
            <a:r>
              <a:rPr lang="en-US" altLang="en-US" dirty="0"/>
              <a:t>(q, a) = </a:t>
            </a:r>
            <a:r>
              <a:rPr lang="en-US" altLang="en-US" dirty="0">
                <a:latin typeface="Lucida Sans Unicode" panose="020B0602030504020204" pitchFamily="34" charset="0"/>
              </a:rPr>
              <a:t> </a:t>
            </a:r>
            <a:r>
              <a:rPr lang="en-US" altLang="en-US" baseline="-25000" dirty="0"/>
              <a:t>X</a:t>
            </a:r>
            <a:r>
              <a:rPr lang="en-US" altLang="en-US" dirty="0"/>
              <a:t>(q, h(a))</a:t>
            </a:r>
          </a:p>
        </p:txBody>
      </p:sp>
      <p:grpSp>
        <p:nvGrpSpPr>
          <p:cNvPr id="52229" name="Group 81">
            <a:extLst>
              <a:ext uri="{FF2B5EF4-FFF2-40B4-BE49-F238E27FC236}">
                <a16:creationId xmlns:a16="http://schemas.microsoft.com/office/drawing/2014/main" id="{1ED3396E-D68F-6F8E-F8B6-6A829637D7BC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257800"/>
            <a:ext cx="336550" cy="642937"/>
            <a:chOff x="340318" y="4673308"/>
            <a:chExt cx="336952" cy="555620"/>
          </a:xfrm>
        </p:grpSpPr>
        <p:sp>
          <p:nvSpPr>
            <p:cNvPr id="52230" name="Text Box 4">
              <a:extLst>
                <a:ext uri="{FF2B5EF4-FFF2-40B4-BE49-F238E27FC236}">
                  <a16:creationId xmlns:a16="http://schemas.microsoft.com/office/drawing/2014/main" id="{DF43666F-DE5B-7418-B8BA-3177970678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75" y="4673308"/>
              <a:ext cx="306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˄</a:t>
              </a:r>
            </a:p>
          </p:txBody>
        </p:sp>
        <p:sp>
          <p:nvSpPr>
            <p:cNvPr id="52231" name="Text Box 4">
              <a:extLst>
                <a:ext uri="{FF2B5EF4-FFF2-40B4-BE49-F238E27FC236}">
                  <a16:creationId xmlns:a16="http://schemas.microsoft.com/office/drawing/2014/main" id="{90520D73-3877-DE0B-ED53-38D78A6F6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18" y="4767263"/>
              <a:ext cx="33695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Arial" panose="020B0604020202020204" pitchFamily="34" charset="0"/>
                </a:rPr>
                <a:t>d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E836019-ED55-CD2C-15A9-FB81F1626EDE}"/>
              </a:ext>
            </a:extLst>
          </p:cNvPr>
          <p:cNvSpPr txBox="1"/>
          <p:nvPr/>
        </p:nvSpPr>
        <p:spPr>
          <a:xfrm>
            <a:off x="2086175" y="253012"/>
            <a:ext cx="4278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Construction of ih-DFA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>
            <a:extLst>
              <a:ext uri="{FF2B5EF4-FFF2-40B4-BE49-F238E27FC236}">
                <a16:creationId xmlns:a16="http://schemas.microsoft.com/office/drawing/2014/main" id="{BA4CA996-ACBE-D9E1-3811-AB3C53F8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2CE82D-5934-4B49-9C3F-453BFE581C6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BD291A9-A5FC-AA9F-D58B-9D061F9BD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839200" cy="1143000"/>
          </a:xfrm>
        </p:spPr>
        <p:txBody>
          <a:bodyPr/>
          <a:lstStyle/>
          <a:p>
            <a:r>
              <a:rPr lang="en-US" altLang="en-US" sz="4000"/>
              <a:t>Example of ih-DFA Construction</a:t>
            </a:r>
          </a:p>
        </p:txBody>
      </p:sp>
      <p:sp>
        <p:nvSpPr>
          <p:cNvPr id="54276" name="Oval 3">
            <a:extLst>
              <a:ext uri="{FF2B5EF4-FFF2-40B4-BE49-F238E27FC236}">
                <a16:creationId xmlns:a16="http://schemas.microsoft.com/office/drawing/2014/main" id="{60FAE107-032D-C53C-BEAA-B13EF7828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457200" cy="457200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4277" name="Oval 5">
            <a:extLst>
              <a:ext uri="{FF2B5EF4-FFF2-40B4-BE49-F238E27FC236}">
                <a16:creationId xmlns:a16="http://schemas.microsoft.com/office/drawing/2014/main" id="{55231EAC-354E-4AE1-2C60-2FA8973C9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54278" name="Oval 6">
            <a:extLst>
              <a:ext uri="{FF2B5EF4-FFF2-40B4-BE49-F238E27FC236}">
                <a16:creationId xmlns:a16="http://schemas.microsoft.com/office/drawing/2014/main" id="{0B026147-B912-C4CF-B5FB-581918018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4279" name="Oval 10">
            <a:extLst>
              <a:ext uri="{FF2B5EF4-FFF2-40B4-BE49-F238E27FC236}">
                <a16:creationId xmlns:a16="http://schemas.microsoft.com/office/drawing/2014/main" id="{E587106C-D105-4E0F-D480-67B952E8A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4280" name="Line 11">
            <a:extLst>
              <a:ext uri="{FF2B5EF4-FFF2-40B4-BE49-F238E27FC236}">
                <a16:creationId xmlns:a16="http://schemas.microsoft.com/office/drawing/2014/main" id="{A09CF7D2-D138-CCED-F102-3D2629F3E9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048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4281" name="Line 13">
            <a:extLst>
              <a:ext uri="{FF2B5EF4-FFF2-40B4-BE49-F238E27FC236}">
                <a16:creationId xmlns:a16="http://schemas.microsoft.com/office/drawing/2014/main" id="{462DC9A1-5985-7667-4962-D185EADD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962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4282" name="Line 15">
            <a:extLst>
              <a:ext uri="{FF2B5EF4-FFF2-40B4-BE49-F238E27FC236}">
                <a16:creationId xmlns:a16="http://schemas.microsoft.com/office/drawing/2014/main" id="{D51065FF-7CAF-F30E-6622-8C5D826EF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200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54283" name="AutoShape 19">
            <a:extLst>
              <a:ext uri="{FF2B5EF4-FFF2-40B4-BE49-F238E27FC236}">
                <a16:creationId xmlns:a16="http://schemas.microsoft.com/office/drawing/2014/main" id="{5A9F332F-4274-CEED-87A9-784F7DE8C802}"/>
              </a:ext>
            </a:extLst>
          </p:cNvPr>
          <p:cNvCxnSpPr>
            <a:cxnSpLocks noChangeShapeType="1"/>
            <a:stCxn id="54279" idx="6"/>
            <a:endCxn id="54278" idx="6"/>
          </p:cNvCxnSpPr>
          <p:nvPr/>
        </p:nvCxnSpPr>
        <p:spPr bwMode="auto">
          <a:xfrm flipH="1" flipV="1">
            <a:off x="3200400" y="2971800"/>
            <a:ext cx="76200" cy="1828800"/>
          </a:xfrm>
          <a:prstGeom prst="curved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4" name="AutoShape 20">
            <a:extLst>
              <a:ext uri="{FF2B5EF4-FFF2-40B4-BE49-F238E27FC236}">
                <a16:creationId xmlns:a16="http://schemas.microsoft.com/office/drawing/2014/main" id="{38BBEE53-8D16-CBCD-F879-1D1C033FA089}"/>
              </a:ext>
            </a:extLst>
          </p:cNvPr>
          <p:cNvCxnSpPr>
            <a:cxnSpLocks noChangeShapeType="1"/>
            <a:stCxn id="54278" idx="0"/>
            <a:endCxn id="54276" idx="0"/>
          </p:cNvCxnSpPr>
          <p:nvPr/>
        </p:nvCxnSpPr>
        <p:spPr bwMode="auto">
          <a:xfrm rot="-5400000" flipH="1" flipV="1">
            <a:off x="1828800" y="2438400"/>
            <a:ext cx="838200" cy="1447800"/>
          </a:xfrm>
          <a:prstGeom prst="curvedConnector3">
            <a:avLst>
              <a:gd name="adj1" fmla="val -272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5" name="AutoShape 21">
            <a:extLst>
              <a:ext uri="{FF2B5EF4-FFF2-40B4-BE49-F238E27FC236}">
                <a16:creationId xmlns:a16="http://schemas.microsoft.com/office/drawing/2014/main" id="{D235FB23-233C-DF00-45B0-6DA99CBCE668}"/>
              </a:ext>
            </a:extLst>
          </p:cNvPr>
          <p:cNvCxnSpPr>
            <a:cxnSpLocks noChangeShapeType="1"/>
            <a:stCxn id="54279" idx="3"/>
            <a:endCxn id="54276" idx="4"/>
          </p:cNvCxnSpPr>
          <p:nvPr/>
        </p:nvCxnSpPr>
        <p:spPr bwMode="auto">
          <a:xfrm rot="16200000" flipV="1">
            <a:off x="1651000" y="3911600"/>
            <a:ext cx="977900" cy="1231900"/>
          </a:xfrm>
          <a:prstGeom prst="curvedConnector3">
            <a:avLst>
              <a:gd name="adj1" fmla="val -32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6" name="Text Box 22">
            <a:extLst>
              <a:ext uri="{FF2B5EF4-FFF2-40B4-BE49-F238E27FC236}">
                <a16:creationId xmlns:a16="http://schemas.microsoft.com/office/drawing/2014/main" id="{FCD90C58-443E-22BB-9DC1-F318D5B30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243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4287" name="Text Box 23">
            <a:extLst>
              <a:ext uri="{FF2B5EF4-FFF2-40B4-BE49-F238E27FC236}">
                <a16:creationId xmlns:a16="http://schemas.microsoft.com/office/drawing/2014/main" id="{3D7881A7-DDC4-74A1-11F7-02DE667B3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4288" name="Text Box 24">
            <a:extLst>
              <a:ext uri="{FF2B5EF4-FFF2-40B4-BE49-F238E27FC236}">
                <a16:creationId xmlns:a16="http://schemas.microsoft.com/office/drawing/2014/main" id="{8AA44E5D-5B94-77A1-F771-B40F4E261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00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4289" name="Text Box 25">
            <a:extLst>
              <a:ext uri="{FF2B5EF4-FFF2-40B4-BE49-F238E27FC236}">
                <a16:creationId xmlns:a16="http://schemas.microsoft.com/office/drawing/2014/main" id="{5A768A29-4F8B-ED49-3E03-8B4093F8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814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4290" name="Text Box 26">
            <a:extLst>
              <a:ext uri="{FF2B5EF4-FFF2-40B4-BE49-F238E27FC236}">
                <a16:creationId xmlns:a16="http://schemas.microsoft.com/office/drawing/2014/main" id="{1089A2F9-B3E8-4F3D-9EA6-3E4C4D07D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3603625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4291" name="Text Box 27">
            <a:extLst>
              <a:ext uri="{FF2B5EF4-FFF2-40B4-BE49-F238E27FC236}">
                <a16:creationId xmlns:a16="http://schemas.microsoft.com/office/drawing/2014/main" id="{5BC62A5C-ABB0-1E54-370C-0959C475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1910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4292" name="Line 28">
            <a:extLst>
              <a:ext uri="{FF2B5EF4-FFF2-40B4-BE49-F238E27FC236}">
                <a16:creationId xmlns:a16="http://schemas.microsoft.com/office/drawing/2014/main" id="{DAE76282-DCA1-E3FF-75C6-83916AF7E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3273" name="TextBox 1">
            <a:extLst>
              <a:ext uri="{FF2B5EF4-FFF2-40B4-BE49-F238E27FC236}">
                <a16:creationId xmlns:a16="http://schemas.microsoft.com/office/drawing/2014/main" id="{20495281-FFB5-0CD3-8C8B-DB9DBA53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1149350"/>
            <a:ext cx="7980362" cy="9540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Given h(0)=ab, h(1)=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nd DFA defined on {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a,b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Find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-DFA</a:t>
            </a:r>
          </a:p>
        </p:txBody>
      </p:sp>
      <p:sp>
        <p:nvSpPr>
          <p:cNvPr id="53275" name="Rectangle 2">
            <a:extLst>
              <a:ext uri="{FF2B5EF4-FFF2-40B4-BE49-F238E27FC236}">
                <a16:creationId xmlns:a16="http://schemas.microsoft.com/office/drawing/2014/main" id="{81329DAB-7625-4982-70C1-E30706251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100" y="2609850"/>
            <a:ext cx="5117235" cy="310854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-DFA has following properties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States A, B, and C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Start state =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Accepting state = 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Y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=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 h(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 = A, B, or C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a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 {0,1}</a:t>
            </a:r>
          </a:p>
        </p:txBody>
      </p:sp>
      <p:grpSp>
        <p:nvGrpSpPr>
          <p:cNvPr id="54295" name="Group 81">
            <a:extLst>
              <a:ext uri="{FF2B5EF4-FFF2-40B4-BE49-F238E27FC236}">
                <a16:creationId xmlns:a16="http://schemas.microsoft.com/office/drawing/2014/main" id="{B2950F79-696D-2205-D94D-720026F3CE26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305300"/>
            <a:ext cx="336550" cy="642938"/>
            <a:chOff x="340318" y="4673308"/>
            <a:chExt cx="336952" cy="555620"/>
          </a:xfrm>
        </p:grpSpPr>
        <p:sp>
          <p:nvSpPr>
            <p:cNvPr id="54296" name="Text Box 4">
              <a:extLst>
                <a:ext uri="{FF2B5EF4-FFF2-40B4-BE49-F238E27FC236}">
                  <a16:creationId xmlns:a16="http://schemas.microsoft.com/office/drawing/2014/main" id="{211C03FA-4109-6573-CCE0-9F877929B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75" y="4673308"/>
              <a:ext cx="306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˄</a:t>
              </a:r>
            </a:p>
          </p:txBody>
        </p:sp>
        <p:sp>
          <p:nvSpPr>
            <p:cNvPr id="54297" name="Text Box 4">
              <a:extLst>
                <a:ext uri="{FF2B5EF4-FFF2-40B4-BE49-F238E27FC236}">
                  <a16:creationId xmlns:a16="http://schemas.microsoft.com/office/drawing/2014/main" id="{CD239F85-8843-040F-6606-82162B476C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18" y="4767263"/>
              <a:ext cx="33695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Arial" panose="020B0604020202020204" pitchFamily="34" charset="0"/>
                </a:rPr>
                <a:t>d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>
            <a:extLst>
              <a:ext uri="{FF2B5EF4-FFF2-40B4-BE49-F238E27FC236}">
                <a16:creationId xmlns:a16="http://schemas.microsoft.com/office/drawing/2014/main" id="{B9073495-CFDF-2D66-A503-6B562D89C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A26DFD-3D8E-4096-8FA2-DA337804ACA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ADC9341D-F58F-B539-4D7B-6077F2BBE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839200" cy="1143000"/>
          </a:xfrm>
        </p:spPr>
        <p:txBody>
          <a:bodyPr/>
          <a:lstStyle/>
          <a:p>
            <a:r>
              <a:rPr lang="en-US" altLang="en-US" sz="4000"/>
              <a:t>Example of ih-DFA Construction</a:t>
            </a:r>
          </a:p>
        </p:txBody>
      </p:sp>
      <p:sp>
        <p:nvSpPr>
          <p:cNvPr id="56324" name="Oval 3">
            <a:extLst>
              <a:ext uri="{FF2B5EF4-FFF2-40B4-BE49-F238E27FC236}">
                <a16:creationId xmlns:a16="http://schemas.microsoft.com/office/drawing/2014/main" id="{4309890D-637A-3E7A-529A-C953EA020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457200" cy="457200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6325" name="Oval 5">
            <a:extLst>
              <a:ext uri="{FF2B5EF4-FFF2-40B4-BE49-F238E27FC236}">
                <a16:creationId xmlns:a16="http://schemas.microsoft.com/office/drawing/2014/main" id="{E0477868-255B-F991-C991-1FBB2A7CC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56326" name="Oval 6">
            <a:extLst>
              <a:ext uri="{FF2B5EF4-FFF2-40B4-BE49-F238E27FC236}">
                <a16:creationId xmlns:a16="http://schemas.microsoft.com/office/drawing/2014/main" id="{5C89FB7A-A21E-DDF9-5B11-67E9766E3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6327" name="Oval 9">
            <a:extLst>
              <a:ext uri="{FF2B5EF4-FFF2-40B4-BE49-F238E27FC236}">
                <a16:creationId xmlns:a16="http://schemas.microsoft.com/office/drawing/2014/main" id="{8BBBD0CC-2574-388A-38BB-0843E9A8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6328" name="Oval 10">
            <a:extLst>
              <a:ext uri="{FF2B5EF4-FFF2-40B4-BE49-F238E27FC236}">
                <a16:creationId xmlns:a16="http://schemas.microsoft.com/office/drawing/2014/main" id="{C66A23C8-B3DB-DC7D-640D-A09457353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6329" name="Line 11">
            <a:extLst>
              <a:ext uri="{FF2B5EF4-FFF2-40B4-BE49-F238E27FC236}">
                <a16:creationId xmlns:a16="http://schemas.microsoft.com/office/drawing/2014/main" id="{C57E1B76-CD73-9BFA-1735-E784C10CF3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048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6330" name="Line 13">
            <a:extLst>
              <a:ext uri="{FF2B5EF4-FFF2-40B4-BE49-F238E27FC236}">
                <a16:creationId xmlns:a16="http://schemas.microsoft.com/office/drawing/2014/main" id="{2CD95689-54EF-3C66-C678-1415B76B8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962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6331" name="Line 15">
            <a:extLst>
              <a:ext uri="{FF2B5EF4-FFF2-40B4-BE49-F238E27FC236}">
                <a16:creationId xmlns:a16="http://schemas.microsoft.com/office/drawing/2014/main" id="{CADA628D-5342-63EA-B6B5-6C478A3B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200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56332" name="AutoShape 19">
            <a:extLst>
              <a:ext uri="{FF2B5EF4-FFF2-40B4-BE49-F238E27FC236}">
                <a16:creationId xmlns:a16="http://schemas.microsoft.com/office/drawing/2014/main" id="{F513C000-EB1A-44D3-F92B-4FB376D1CB0A}"/>
              </a:ext>
            </a:extLst>
          </p:cNvPr>
          <p:cNvCxnSpPr>
            <a:cxnSpLocks noChangeShapeType="1"/>
            <a:stCxn id="56328" idx="6"/>
            <a:endCxn id="56326" idx="6"/>
          </p:cNvCxnSpPr>
          <p:nvPr/>
        </p:nvCxnSpPr>
        <p:spPr bwMode="auto">
          <a:xfrm flipH="1" flipV="1">
            <a:off x="3200400" y="2971800"/>
            <a:ext cx="76200" cy="1828800"/>
          </a:xfrm>
          <a:prstGeom prst="curved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3" name="AutoShape 20">
            <a:extLst>
              <a:ext uri="{FF2B5EF4-FFF2-40B4-BE49-F238E27FC236}">
                <a16:creationId xmlns:a16="http://schemas.microsoft.com/office/drawing/2014/main" id="{504B3624-5683-944E-25D7-11D5C948B8BD}"/>
              </a:ext>
            </a:extLst>
          </p:cNvPr>
          <p:cNvCxnSpPr>
            <a:cxnSpLocks noChangeShapeType="1"/>
            <a:stCxn id="56326" idx="0"/>
            <a:endCxn id="56324" idx="0"/>
          </p:cNvCxnSpPr>
          <p:nvPr/>
        </p:nvCxnSpPr>
        <p:spPr bwMode="auto">
          <a:xfrm rot="-5400000" flipH="1" flipV="1">
            <a:off x="1828800" y="2438400"/>
            <a:ext cx="838200" cy="1447800"/>
          </a:xfrm>
          <a:prstGeom prst="curvedConnector3">
            <a:avLst>
              <a:gd name="adj1" fmla="val -272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4" name="AutoShape 21">
            <a:extLst>
              <a:ext uri="{FF2B5EF4-FFF2-40B4-BE49-F238E27FC236}">
                <a16:creationId xmlns:a16="http://schemas.microsoft.com/office/drawing/2014/main" id="{0BF66F9F-CDFA-0852-809D-F6EA69D3B198}"/>
              </a:ext>
            </a:extLst>
          </p:cNvPr>
          <p:cNvCxnSpPr>
            <a:cxnSpLocks noChangeShapeType="1"/>
            <a:stCxn id="56328" idx="3"/>
            <a:endCxn id="56324" idx="4"/>
          </p:cNvCxnSpPr>
          <p:nvPr/>
        </p:nvCxnSpPr>
        <p:spPr bwMode="auto">
          <a:xfrm rot="16200000" flipV="1">
            <a:off x="1651000" y="3911600"/>
            <a:ext cx="977900" cy="1231900"/>
          </a:xfrm>
          <a:prstGeom prst="curvedConnector3">
            <a:avLst>
              <a:gd name="adj1" fmla="val -32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35" name="Text Box 22">
            <a:extLst>
              <a:ext uri="{FF2B5EF4-FFF2-40B4-BE49-F238E27FC236}">
                <a16:creationId xmlns:a16="http://schemas.microsoft.com/office/drawing/2014/main" id="{82E2E016-AEE9-CD99-8E9D-639FBF925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243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6336" name="Text Box 23">
            <a:extLst>
              <a:ext uri="{FF2B5EF4-FFF2-40B4-BE49-F238E27FC236}">
                <a16:creationId xmlns:a16="http://schemas.microsoft.com/office/drawing/2014/main" id="{59C26FA1-84FB-3DFB-6012-EBE9B4805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6337" name="Text Box 24">
            <a:extLst>
              <a:ext uri="{FF2B5EF4-FFF2-40B4-BE49-F238E27FC236}">
                <a16:creationId xmlns:a16="http://schemas.microsoft.com/office/drawing/2014/main" id="{6099BA02-A575-5736-BC66-2C9B066A0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00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56338" name="Text Box 25">
            <a:extLst>
              <a:ext uri="{FF2B5EF4-FFF2-40B4-BE49-F238E27FC236}">
                <a16:creationId xmlns:a16="http://schemas.microsoft.com/office/drawing/2014/main" id="{29D8D8B4-9A3B-B1F7-D222-73CB337B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814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6339" name="Text Box 26">
            <a:extLst>
              <a:ext uri="{FF2B5EF4-FFF2-40B4-BE49-F238E27FC236}">
                <a16:creationId xmlns:a16="http://schemas.microsoft.com/office/drawing/2014/main" id="{8EF11E12-A0EE-2302-FFBF-039FA6FF1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6576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6340" name="Text Box 27">
            <a:extLst>
              <a:ext uri="{FF2B5EF4-FFF2-40B4-BE49-F238E27FC236}">
                <a16:creationId xmlns:a16="http://schemas.microsoft.com/office/drawing/2014/main" id="{B53EFB3C-338C-A727-8D6B-4BF32F51A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1910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56341" name="Line 28">
            <a:extLst>
              <a:ext uri="{FF2B5EF4-FFF2-40B4-BE49-F238E27FC236}">
                <a16:creationId xmlns:a16="http://schemas.microsoft.com/office/drawing/2014/main" id="{4F6C5960-12C3-2B52-6E86-797F46952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56342" name="Group 42">
            <a:extLst>
              <a:ext uri="{FF2B5EF4-FFF2-40B4-BE49-F238E27FC236}">
                <a16:creationId xmlns:a16="http://schemas.microsoft.com/office/drawing/2014/main" id="{C7A44D4E-C0D4-4B07-0A5C-225A7255B59A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2743200"/>
            <a:ext cx="2362200" cy="2286000"/>
            <a:chOff x="2832" y="1728"/>
            <a:chExt cx="1488" cy="1440"/>
          </a:xfrm>
        </p:grpSpPr>
        <p:sp>
          <p:nvSpPr>
            <p:cNvPr id="56366" name="Oval 4">
              <a:extLst>
                <a:ext uri="{FF2B5EF4-FFF2-40B4-BE49-F238E27FC236}">
                  <a16:creationId xmlns:a16="http://schemas.microsoft.com/office/drawing/2014/main" id="{06BAEBBD-61DC-FEFB-F263-DE969D9A2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80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56367" name="Oval 7">
              <a:extLst>
                <a:ext uri="{FF2B5EF4-FFF2-40B4-BE49-F238E27FC236}">
                  <a16:creationId xmlns:a16="http://schemas.microsoft.com/office/drawing/2014/main" id="{DF954EE8-5EDE-786A-B866-E7A4F2339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728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56368" name="Oval 8">
              <a:extLst>
                <a:ext uri="{FF2B5EF4-FFF2-40B4-BE49-F238E27FC236}">
                  <a16:creationId xmlns:a16="http://schemas.microsoft.com/office/drawing/2014/main" id="{80B61BB5-B341-94CB-6283-888AB128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256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56369" name="Line 29">
              <a:extLst>
                <a:ext uri="{FF2B5EF4-FFF2-40B4-BE49-F238E27FC236}">
                  <a16:creationId xmlns:a16="http://schemas.microsoft.com/office/drawing/2014/main" id="{43DFD76F-58F9-89E7-5B9A-1BD11D7B2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4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1246" name="Group 46">
            <a:extLst>
              <a:ext uri="{FF2B5EF4-FFF2-40B4-BE49-F238E27FC236}">
                <a16:creationId xmlns:a16="http://schemas.microsoft.com/office/drawing/2014/main" id="{9E0350EF-C5FB-38FE-F699-AFF6C8243A8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3600"/>
            <a:ext cx="3919538" cy="3505200"/>
            <a:chOff x="2976" y="1344"/>
            <a:chExt cx="2469" cy="2208"/>
          </a:xfrm>
        </p:grpSpPr>
        <p:grpSp>
          <p:nvGrpSpPr>
            <p:cNvPr id="56358" name="Group 44">
              <a:extLst>
                <a:ext uri="{FF2B5EF4-FFF2-40B4-BE49-F238E27FC236}">
                  <a16:creationId xmlns:a16="http://schemas.microsoft.com/office/drawing/2014/main" id="{785820BF-945C-8D1F-CC98-1CA44B2EDE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344"/>
              <a:ext cx="1501" cy="2208"/>
              <a:chOff x="2992" y="1344"/>
              <a:chExt cx="1501" cy="2208"/>
            </a:xfrm>
          </p:grpSpPr>
          <p:cxnSp>
            <p:nvCxnSpPr>
              <p:cNvPr id="56360" name="AutoShape 31">
                <a:extLst>
                  <a:ext uri="{FF2B5EF4-FFF2-40B4-BE49-F238E27FC236}">
                    <a16:creationId xmlns:a16="http://schemas.microsoft.com/office/drawing/2014/main" id="{FE78DE33-6EE3-04C3-92AB-DC78C60EC9F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3293" y="2203"/>
                <a:ext cx="1" cy="204"/>
              </a:xfrm>
              <a:prstGeom prst="curvedConnector3">
                <a:avLst>
                  <a:gd name="adj1" fmla="val -372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6361" name="Text Box 32">
                <a:extLst>
                  <a:ext uri="{FF2B5EF4-FFF2-40B4-BE49-F238E27FC236}">
                    <a16:creationId xmlns:a16="http://schemas.microsoft.com/office/drawing/2014/main" id="{C6AF25E7-0856-98F8-0A23-57060B136E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2" y="182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cxnSp>
            <p:nvCxnSpPr>
              <p:cNvPr id="56362" name="AutoShape 33">
                <a:extLst>
                  <a:ext uri="{FF2B5EF4-FFF2-40B4-BE49-F238E27FC236}">
                    <a16:creationId xmlns:a16="http://schemas.microsoft.com/office/drawing/2014/main" id="{3630942B-E069-F2D7-39A5-70C7B295D4D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4181" y="1675"/>
                <a:ext cx="1" cy="204"/>
              </a:xfrm>
              <a:prstGeom prst="curvedConnector3">
                <a:avLst>
                  <a:gd name="adj1" fmla="val -372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6363" name="AutoShape 34">
                <a:extLst>
                  <a:ext uri="{FF2B5EF4-FFF2-40B4-BE49-F238E27FC236}">
                    <a16:creationId xmlns:a16="http://schemas.microsoft.com/office/drawing/2014/main" id="{F8FA7C9C-F935-74EF-2B3A-08F4CD244C0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4167" y="3033"/>
                <a:ext cx="1" cy="272"/>
              </a:xfrm>
              <a:prstGeom prst="curvedConnector3">
                <a:avLst>
                  <a:gd name="adj1" fmla="val 4099999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6364" name="Text Box 36">
                <a:extLst>
                  <a:ext uri="{FF2B5EF4-FFF2-40B4-BE49-F238E27FC236}">
                    <a16:creationId xmlns:a16="http://schemas.microsoft.com/office/drawing/2014/main" id="{FA8121B9-89D8-FC28-4FB7-CF22CBCA1A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326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56365" name="Text Box 37">
                <a:extLst>
                  <a:ext uri="{FF2B5EF4-FFF2-40B4-BE49-F238E27FC236}">
                    <a16:creationId xmlns:a16="http://schemas.microsoft.com/office/drawing/2014/main" id="{1B62E720-8839-CA6A-C1C9-75275DAA78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6" y="134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</p:grpSp>
        <p:sp>
          <p:nvSpPr>
            <p:cNvPr id="56359" name="Text Box 45">
              <a:extLst>
                <a:ext uri="{FF2B5EF4-FFF2-40B4-BE49-F238E27FC236}">
                  <a16:creationId xmlns:a16="http://schemas.microsoft.com/office/drawing/2014/main" id="{78CDA463-CD5A-0B49-0006-233CC25686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344"/>
              <a:ext cx="83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Since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h(1) =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</a:p>
          </p:txBody>
        </p:sp>
      </p:grpSp>
      <p:grpSp>
        <p:nvGrpSpPr>
          <p:cNvPr id="51249" name="Group 49">
            <a:extLst>
              <a:ext uri="{FF2B5EF4-FFF2-40B4-BE49-F238E27FC236}">
                <a16:creationId xmlns:a16="http://schemas.microsoft.com/office/drawing/2014/main" id="{A6787555-3198-D125-76F7-786C1FC1122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167063"/>
            <a:ext cx="3630613" cy="2438400"/>
            <a:chOff x="3360" y="1995"/>
            <a:chExt cx="2287" cy="1536"/>
          </a:xfrm>
        </p:grpSpPr>
        <p:grpSp>
          <p:nvGrpSpPr>
            <p:cNvPr id="56351" name="Group 47">
              <a:extLst>
                <a:ext uri="{FF2B5EF4-FFF2-40B4-BE49-F238E27FC236}">
                  <a16:creationId xmlns:a16="http://schemas.microsoft.com/office/drawing/2014/main" id="{7C5A5C77-E1FA-1625-DE3C-EE2C54869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1995"/>
              <a:ext cx="1347" cy="1536"/>
              <a:chOff x="3360" y="2016"/>
              <a:chExt cx="1347" cy="1536"/>
            </a:xfrm>
          </p:grpSpPr>
          <p:sp>
            <p:nvSpPr>
              <p:cNvPr id="56353" name="Line 14">
                <a:extLst>
                  <a:ext uri="{FF2B5EF4-FFF2-40B4-BE49-F238E27FC236}">
                    <a16:creationId xmlns:a16="http://schemas.microsoft.com/office/drawing/2014/main" id="{4425ACCB-FCEB-2944-D1DD-F4802D533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0" y="2496"/>
                <a:ext cx="67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354" name="Line 16">
                <a:extLst>
                  <a:ext uri="{FF2B5EF4-FFF2-40B4-BE49-F238E27FC236}">
                    <a16:creationId xmlns:a16="http://schemas.microsoft.com/office/drawing/2014/main" id="{89CC6BC3-6D14-0F37-E574-AB25F64D4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2016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355" name="Text Box 39">
                <a:extLst>
                  <a:ext uri="{FF2B5EF4-FFF2-40B4-BE49-F238E27FC236}">
                    <a16:creationId xmlns:a16="http://schemas.microsoft.com/office/drawing/2014/main" id="{0ED990A9-21B4-8019-1F55-8F90620D3E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2640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56356" name="Text Box 41">
                <a:extLst>
                  <a:ext uri="{FF2B5EF4-FFF2-40B4-BE49-F238E27FC236}">
                    <a16:creationId xmlns:a16="http://schemas.microsoft.com/office/drawing/2014/main" id="{6D673572-5506-0EBE-F92A-08196EBAAF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56357" name="Text Box 43">
                <a:extLst>
                  <a:ext uri="{FF2B5EF4-FFF2-40B4-BE49-F238E27FC236}">
                    <a16:creationId xmlns:a16="http://schemas.microsoft.com/office/drawing/2014/main" id="{F2A6DC76-35A8-921B-2567-A1C881C6E0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3264"/>
                <a:ext cx="33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, 0</a:t>
                </a:r>
              </a:p>
            </p:txBody>
          </p:sp>
        </p:grpSp>
        <p:sp>
          <p:nvSpPr>
            <p:cNvPr id="56352" name="Text Box 48">
              <a:extLst>
                <a:ext uri="{FF2B5EF4-FFF2-40B4-BE49-F238E27FC236}">
                  <a16:creationId xmlns:a16="http://schemas.microsoft.com/office/drawing/2014/main" id="{7D9556D8-7475-A744-8E89-17CE2AC6DE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688"/>
              <a:ext cx="9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Since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h(0) = ab</a:t>
              </a:r>
            </a:p>
          </p:txBody>
        </p:sp>
      </p:grpSp>
      <p:sp>
        <p:nvSpPr>
          <p:cNvPr id="56345" name="TextBox 1">
            <a:extLst>
              <a:ext uri="{FF2B5EF4-FFF2-40B4-BE49-F238E27FC236}">
                <a16:creationId xmlns:a16="http://schemas.microsoft.com/office/drawing/2014/main" id="{38B95719-3DAA-2072-6814-56536F89B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1868488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X=DFA defined on {a,b}</a:t>
            </a:r>
          </a:p>
        </p:txBody>
      </p:sp>
      <p:sp>
        <p:nvSpPr>
          <p:cNvPr id="56346" name="TextBox 45">
            <a:extLst>
              <a:ext uri="{FF2B5EF4-FFF2-40B4-BE49-F238E27FC236}">
                <a16:creationId xmlns:a16="http://schemas.microsoft.com/office/drawing/2014/main" id="{748EB260-8EA0-9BD4-FD99-0DBD0D12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363" y="1566863"/>
            <a:ext cx="456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Y=ih-DFA defined on {0,1}</a:t>
            </a:r>
          </a:p>
        </p:txBody>
      </p:sp>
      <p:sp>
        <p:nvSpPr>
          <p:cNvPr id="56347" name="Rectangle 2">
            <a:extLst>
              <a:ext uri="{FF2B5EF4-FFF2-40B4-BE49-F238E27FC236}">
                <a16:creationId xmlns:a16="http://schemas.microsoft.com/office/drawing/2014/main" id="{282797D2-D143-7C8C-944E-45B69F019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5497513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Y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=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 h(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))</a:t>
            </a:r>
          </a:p>
        </p:txBody>
      </p:sp>
      <p:grpSp>
        <p:nvGrpSpPr>
          <p:cNvPr id="56348" name="Group 81">
            <a:extLst>
              <a:ext uri="{FF2B5EF4-FFF2-40B4-BE49-F238E27FC236}">
                <a16:creationId xmlns:a16="http://schemas.microsoft.com/office/drawing/2014/main" id="{A67815DA-F685-F73C-DF1A-F1B9D56A1002}"/>
              </a:ext>
            </a:extLst>
          </p:cNvPr>
          <p:cNvGrpSpPr>
            <a:grpSpLocks/>
          </p:cNvGrpSpPr>
          <p:nvPr/>
        </p:nvGrpSpPr>
        <p:grpSpPr bwMode="auto">
          <a:xfrm>
            <a:off x="4000500" y="5491163"/>
            <a:ext cx="336550" cy="642937"/>
            <a:chOff x="340318" y="4673308"/>
            <a:chExt cx="336952" cy="555620"/>
          </a:xfrm>
        </p:grpSpPr>
        <p:sp>
          <p:nvSpPr>
            <p:cNvPr id="56349" name="Text Box 4">
              <a:extLst>
                <a:ext uri="{FF2B5EF4-FFF2-40B4-BE49-F238E27FC236}">
                  <a16:creationId xmlns:a16="http://schemas.microsoft.com/office/drawing/2014/main" id="{C9532CA3-FF4D-F6BC-1203-573AD33B3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75" y="4673308"/>
              <a:ext cx="306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˄</a:t>
              </a:r>
            </a:p>
          </p:txBody>
        </p:sp>
        <p:sp>
          <p:nvSpPr>
            <p:cNvPr id="56350" name="Text Box 4">
              <a:extLst>
                <a:ext uri="{FF2B5EF4-FFF2-40B4-BE49-F238E27FC236}">
                  <a16:creationId xmlns:a16="http://schemas.microsoft.com/office/drawing/2014/main" id="{572C49E2-7BCF-469C-63EB-436CF761F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18" y="4767263"/>
              <a:ext cx="33695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Arial" panose="020B0604020202020204" pitchFamily="34" charset="0"/>
                </a:rPr>
                <a:t>d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9C5FC251-746F-42B5-82F1-981792B1E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6DED3B-48EA-4694-82D1-9951CB1C4B7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F74D5E0-AC6A-4B6F-A3C1-A55B5DEB182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81000"/>
            <a:ext cx="86868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Structured proof that L is not regular by PL</a:t>
            </a:r>
          </a:p>
        </p:txBody>
      </p:sp>
      <p:sp>
        <p:nvSpPr>
          <p:cNvPr id="26628" name="TextBox 5">
            <a:extLst>
              <a:ext uri="{FF2B5EF4-FFF2-40B4-BE49-F238E27FC236}">
                <a16:creationId xmlns:a16="http://schemas.microsoft.com/office/drawing/2014/main" id="{CE58D73B-3E57-439B-AFF2-CEB431A2B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376363"/>
            <a:ext cx="83280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1. Assume L is regular.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2. Define string w in L with |w|</a:t>
            </a: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&gt;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If n is not </a:t>
            </a:r>
            <a:r>
              <a:rPr lang="en-US" altLang="en-US" sz="2800" dirty="0">
                <a:solidFill>
                  <a:srgbClr val="000000"/>
                </a:solidFill>
              </a:rPr>
              <a:t>v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ariable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in the definition of w, a 	value must be specified in the proof.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3. Define x, y and z such that w =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xyz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with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|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xy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| </a:t>
            </a: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&lt;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n and |y| &gt; 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z component must be specified even if empty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4. Value of k</a:t>
            </a: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&gt;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 in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w</a:t>
            </a:r>
            <a:r>
              <a:rPr kumimoji="0" lang="en-US" alt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k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xy</a:t>
            </a:r>
            <a:r>
              <a:rPr kumimoji="0" lang="en-US" altLang="en-US" sz="2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k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z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that PL says is in 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5. Argument that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w</a:t>
            </a:r>
            <a:r>
              <a:rPr kumimoji="0" lang="en-US" alt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k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is inconsistent with the 	definition of 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6. Conclusion that L is not regular.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5397319E-A9CE-4976-AB7C-E010E5BF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A52FB6-3F95-4945-9144-C188FEA74B0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DEC877F-6415-40E2-9C5C-0FCB945E1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04913"/>
            <a:ext cx="8382000" cy="3748087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Prove that L= {0</a:t>
            </a:r>
            <a:r>
              <a:rPr lang="en-US" altLang="en-US" sz="2400" baseline="30000" dirty="0"/>
              <a:t>m</a:t>
            </a:r>
            <a:r>
              <a:rPr lang="en-US" altLang="en-US" sz="2400" dirty="0"/>
              <a:t>1</a:t>
            </a:r>
            <a:r>
              <a:rPr lang="en-US" altLang="en-US" sz="2400" baseline="30000" dirty="0"/>
              <a:t>m</a:t>
            </a:r>
            <a:r>
              <a:rPr lang="en-US" altLang="en-US" sz="2400" dirty="0"/>
              <a:t> | m </a:t>
            </a:r>
            <a:r>
              <a:rPr lang="en-US" altLang="en-US" sz="2400" u="sng" dirty="0"/>
              <a:t>&gt;</a:t>
            </a:r>
            <a:r>
              <a:rPr lang="en-US" altLang="en-US" sz="2400" dirty="0"/>
              <a:t> 1} is not a regular language by a choice of w with a specified value of m that is sufficient to meet the requirements on |w|, |</a:t>
            </a:r>
            <a:r>
              <a:rPr lang="en-US" altLang="en-US" sz="2400" dirty="0" err="1"/>
              <a:t>xy</a:t>
            </a:r>
            <a:r>
              <a:rPr lang="en-US" altLang="en-US" sz="2400" dirty="0"/>
              <a:t>| and |y|.</a:t>
            </a:r>
          </a:p>
          <a:p>
            <a:pPr marL="457200" indent="-457200">
              <a:buFont typeface="Monotype Sorts" pitchFamily="2" charset="2"/>
              <a:buAutoNum type="arabicParenR"/>
              <a:defRPr/>
            </a:pPr>
            <a:r>
              <a:rPr lang="en-US" altLang="en-US" sz="2400" dirty="0"/>
              <a:t>Assume L is regular</a:t>
            </a:r>
          </a:p>
          <a:p>
            <a:pPr marL="457200" indent="-457200">
              <a:buFont typeface="Monotype Sorts" pitchFamily="2" charset="2"/>
              <a:buAutoNum type="arabicParenR"/>
              <a:defRPr/>
            </a:pPr>
            <a:r>
              <a:rPr lang="en-US" altLang="en-US" sz="2400" dirty="0"/>
              <a:t>Let w = 0011, m=n=2	</a:t>
            </a:r>
            <a:r>
              <a:rPr lang="en-US" altLang="en-US" sz="2400" dirty="0">
                <a:solidFill>
                  <a:srgbClr val="FF0000"/>
                </a:solidFill>
              </a:rPr>
              <a:t>|w|</a:t>
            </a:r>
            <a:r>
              <a:rPr lang="en-US" altLang="en-US" sz="2400" u="sng" dirty="0">
                <a:solidFill>
                  <a:srgbClr val="FF0000"/>
                </a:solidFill>
              </a:rPr>
              <a:t>&gt;</a:t>
            </a:r>
            <a:r>
              <a:rPr lang="en-US" altLang="en-US" sz="2400" dirty="0">
                <a:solidFill>
                  <a:srgbClr val="FF0000"/>
                </a:solidFill>
              </a:rPr>
              <a:t>n therefore PL applies to w</a:t>
            </a:r>
          </a:p>
          <a:p>
            <a:pPr marL="457200" indent="-457200">
              <a:buFont typeface="Monotype Sorts" pitchFamily="2" charset="2"/>
              <a:buAutoNum type="arabicParenR"/>
              <a:defRPr/>
            </a:pPr>
            <a:r>
              <a:rPr lang="en-US" altLang="en-US" sz="2400" dirty="0"/>
              <a:t>Let x=0, y=0, z=11, note |</a:t>
            </a:r>
            <a:r>
              <a:rPr lang="en-US" altLang="en-US" sz="2400" dirty="0" err="1"/>
              <a:t>xy</a:t>
            </a:r>
            <a:r>
              <a:rPr lang="en-US" altLang="en-US" sz="2400" dirty="0"/>
              <a:t>|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n=2 and |y|&gt;0</a:t>
            </a:r>
          </a:p>
          <a:p>
            <a:pPr marL="457200" indent="-457200">
              <a:buFont typeface="Monotype Sorts" pitchFamily="2" charset="2"/>
              <a:buAutoNum type="arabicParenR"/>
              <a:defRPr/>
            </a:pPr>
            <a:r>
              <a:rPr lang="en-US" altLang="en-US" sz="2400" dirty="0"/>
              <a:t>Let k=2, then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</a:t>
            </a:r>
            <a:r>
              <a:rPr lang="en-US" altLang="en-US" sz="2400" dirty="0" err="1"/>
              <a:t>xyyz</a:t>
            </a:r>
            <a:r>
              <a:rPr lang="en-US" altLang="en-US" sz="2400" dirty="0"/>
              <a:t>=00011 is in L by PL</a:t>
            </a:r>
          </a:p>
          <a:p>
            <a:pPr marL="457200" indent="-457200">
              <a:buFont typeface="Monotype Sorts" pitchFamily="2" charset="2"/>
              <a:buAutoNum type="arabicParenR"/>
              <a:defRPr/>
            </a:pPr>
            <a:r>
              <a:rPr lang="en-US" altLang="en-US" sz="2400" dirty="0"/>
              <a:t>00011 cannot be in L because more 0’s than 1’s</a:t>
            </a:r>
          </a:p>
          <a:p>
            <a:pPr marL="457200" indent="-457200">
              <a:buFont typeface="Monotype Sorts" pitchFamily="2" charset="2"/>
              <a:buAutoNum type="arabicParenR"/>
              <a:defRPr/>
            </a:pPr>
            <a:r>
              <a:rPr lang="en-US" altLang="en-US" sz="2400" dirty="0"/>
              <a:t>Assumption that L is regular most be wrong </a:t>
            </a:r>
          </a:p>
        </p:txBody>
      </p:sp>
      <p:sp>
        <p:nvSpPr>
          <p:cNvPr id="33796" name="TextBox 2">
            <a:extLst>
              <a:ext uri="{FF2B5EF4-FFF2-40B4-BE49-F238E27FC236}">
                <a16:creationId xmlns:a16="http://schemas.microsoft.com/office/drawing/2014/main" id="{E2D54AFE-0187-470B-BC59-975BFDC01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"/>
            <a:ext cx="6369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Simpler approach to applications of PL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3528A12F-E64B-4832-B5EB-69E0DE86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C8C2926-B6FF-487B-9FE4-9454C930D4F7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63E1CDB-9561-4E4E-855F-651A104BF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3886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Mark all distinct ordered pair for which exactly one member is an accepting state. (e is a distinguishing string).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Recursion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Mark pair [q, r] if there is some input symbol </a:t>
            </a: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such that [</a:t>
            </a:r>
            <a:r>
              <a:rPr lang="en-US" altLang="en-US" sz="28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q,a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altLang="en-US" sz="28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r,a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)] is marked. (</a:t>
            </a: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is distinguishing for [q, r]).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After considering all single-character strings, if no more marks are possible, then the states in unmarked pairs are indistinguishable and should be combined.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Merge the states in indistinguishable pairs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06949F-4B88-8EB5-BA22-5378964FC70F}"/>
              </a:ext>
            </a:extLst>
          </p:cNvPr>
          <p:cNvSpPr txBox="1"/>
          <p:nvPr/>
        </p:nvSpPr>
        <p:spPr>
          <a:xfrm>
            <a:off x="2286000" y="304800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Construction of </a:t>
            </a:r>
            <a:r>
              <a:rPr kumimoji="0" lang="en-US" alt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ms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-DFA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68C0404A-76D9-48CF-B085-671A9882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DA7DB91-E699-4839-904B-BFEE5C98C57C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93D0027-791F-4000-86EF-C70EA34B0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Eliminate Unreachable States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DDB8DE6-30D4-488B-BA48-836DAF1C1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21336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Combining indistinguishable states could produce unreachable states in the “minimum-state” DFA.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present, remove all states that are not reachable from the start state.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CD0ADCF4-CC4A-4FB2-B67C-0831C8F2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0944A02-97C7-442B-9852-952E98B8A48C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1D63369-50F2-45BF-84C1-A19F55ADB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848600" cy="8509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Product DFAs (p-DFA)</a:t>
            </a:r>
          </a:p>
        </p:txBody>
      </p:sp>
      <p:sp>
        <p:nvSpPr>
          <p:cNvPr id="4100" name="Text Box 12">
            <a:extLst>
              <a:ext uri="{FF2B5EF4-FFF2-40B4-BE49-F238E27FC236}">
                <a16:creationId xmlns:a16="http://schemas.microsoft.com/office/drawing/2014/main" id="{466F1242-01CB-4031-B16A-D491D429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988" y="10033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4101" name="Text Box 34">
            <a:extLst>
              <a:ext uri="{FF2B5EF4-FFF2-40B4-BE49-F238E27FC236}">
                <a16:creationId xmlns:a16="http://schemas.microsoft.com/office/drawing/2014/main" id="{BE756426-BCB5-4100-9331-232C87A54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8588" y="1066800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grpSp>
        <p:nvGrpSpPr>
          <p:cNvPr id="4102" name="Group 1">
            <a:extLst>
              <a:ext uri="{FF2B5EF4-FFF2-40B4-BE49-F238E27FC236}">
                <a16:creationId xmlns:a16="http://schemas.microsoft.com/office/drawing/2014/main" id="{4363592D-5B0E-4B19-8904-95CB9690EDF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231900"/>
            <a:ext cx="7010400" cy="3644900"/>
            <a:chOff x="1143000" y="1981200"/>
            <a:chExt cx="7010400" cy="3657600"/>
          </a:xfrm>
        </p:grpSpPr>
        <p:sp>
          <p:nvSpPr>
            <p:cNvPr id="4106" name="Oval 3">
              <a:extLst>
                <a:ext uri="{FF2B5EF4-FFF2-40B4-BE49-F238E27FC236}">
                  <a16:creationId xmlns:a16="http://schemas.microsoft.com/office/drawing/2014/main" id="{0F555325-ECB4-43AA-A284-0C2B87B36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2209800"/>
              <a:ext cx="457200" cy="45720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4107" name="Oval 4">
              <a:extLst>
                <a:ext uri="{FF2B5EF4-FFF2-40B4-BE49-F238E27FC236}">
                  <a16:creationId xmlns:a16="http://schemas.microsoft.com/office/drawing/2014/main" id="{443FD147-C2BD-4EDB-9497-DE0F42816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419600"/>
              <a:ext cx="457200" cy="457200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C</a:t>
              </a:r>
            </a:p>
          </p:txBody>
        </p:sp>
        <p:sp>
          <p:nvSpPr>
            <p:cNvPr id="4108" name="Oval 5">
              <a:extLst>
                <a:ext uri="{FF2B5EF4-FFF2-40B4-BE49-F238E27FC236}">
                  <a16:creationId xmlns:a16="http://schemas.microsoft.com/office/drawing/2014/main" id="{2D5CE021-8985-4C4E-8E42-0B47612DC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2209800"/>
              <a:ext cx="457200" cy="45720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4109" name="Oval 6">
              <a:extLst>
                <a:ext uri="{FF2B5EF4-FFF2-40B4-BE49-F238E27FC236}">
                  <a16:creationId xmlns:a16="http://schemas.microsoft.com/office/drawing/2014/main" id="{9E1272C7-5CE7-4774-8105-20BB60175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4419600"/>
              <a:ext cx="457200" cy="457200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D</a:t>
              </a:r>
            </a:p>
          </p:txBody>
        </p:sp>
        <p:sp>
          <p:nvSpPr>
            <p:cNvPr id="4110" name="Oval 7">
              <a:extLst>
                <a:ext uri="{FF2B5EF4-FFF2-40B4-BE49-F238E27FC236}">
                  <a16:creationId xmlns:a16="http://schemas.microsoft.com/office/drawing/2014/main" id="{913104C8-5C96-47F6-9CCB-C9260E423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0" y="43434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11" name="Oval 8">
              <a:extLst>
                <a:ext uri="{FF2B5EF4-FFF2-40B4-BE49-F238E27FC236}">
                  <a16:creationId xmlns:a16="http://schemas.microsoft.com/office/drawing/2014/main" id="{5B943DD3-1FD8-49D5-8EC8-01A322553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21336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12" name="Line 9">
              <a:extLst>
                <a:ext uri="{FF2B5EF4-FFF2-40B4-BE49-F238E27FC236}">
                  <a16:creationId xmlns:a16="http://schemas.microsoft.com/office/drawing/2014/main" id="{80A4A34B-B148-45F3-A163-EF3FD50F1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2438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13" name="AutoShape 10">
              <a:extLst>
                <a:ext uri="{FF2B5EF4-FFF2-40B4-BE49-F238E27FC236}">
                  <a16:creationId xmlns:a16="http://schemas.microsoft.com/office/drawing/2014/main" id="{8A75FA75-CCAC-4F46-BFF6-11F6F21F15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 flipH="1" flipV="1">
              <a:off x="1837531" y="2124869"/>
              <a:ext cx="1588" cy="323850"/>
            </a:xfrm>
            <a:prstGeom prst="curvedConnector3">
              <a:avLst>
                <a:gd name="adj1" fmla="val -372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4" name="AutoShape 11">
              <a:extLst>
                <a:ext uri="{FF2B5EF4-FFF2-40B4-BE49-F238E27FC236}">
                  <a16:creationId xmlns:a16="http://schemas.microsoft.com/office/drawing/2014/main" id="{828EABA8-940C-47C4-8A39-5124D6F20169}"/>
                </a:ext>
              </a:extLst>
            </p:cNvPr>
            <p:cNvCxnSpPr>
              <a:cxnSpLocks noChangeShapeType="1"/>
              <a:stCxn id="4111" idx="3"/>
              <a:endCxn id="4106" idx="5"/>
            </p:cNvCxnSpPr>
            <p:nvPr/>
          </p:nvCxnSpPr>
          <p:spPr bwMode="auto">
            <a:xfrm rot="16200000" flipV="1">
              <a:off x="2498725" y="2092325"/>
              <a:ext cx="53975" cy="1069975"/>
            </a:xfrm>
            <a:prstGeom prst="curvedConnector3">
              <a:avLst>
                <a:gd name="adj1" fmla="val -588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15" name="Text Box 13">
              <a:extLst>
                <a:ext uri="{FF2B5EF4-FFF2-40B4-BE49-F238E27FC236}">
                  <a16:creationId xmlns:a16="http://schemas.microsoft.com/office/drawing/2014/main" id="{46683E38-6023-4A93-B31B-0C5BCD5BD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1981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4116" name="Text Box 14">
              <a:extLst>
                <a:ext uri="{FF2B5EF4-FFF2-40B4-BE49-F238E27FC236}">
                  <a16:creationId xmlns:a16="http://schemas.microsoft.com/office/drawing/2014/main" id="{BE270DF0-B931-41F2-99C3-FD54DD2DC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2895600"/>
              <a:ext cx="7048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0, 1</a:t>
              </a:r>
            </a:p>
          </p:txBody>
        </p:sp>
        <p:sp>
          <p:nvSpPr>
            <p:cNvPr id="4117" name="Line 15">
              <a:extLst>
                <a:ext uri="{FF2B5EF4-FFF2-40B4-BE49-F238E27FC236}">
                  <a16:creationId xmlns:a16="http://schemas.microsoft.com/office/drawing/2014/main" id="{F9F6E2BA-9B73-4384-AB21-7A5E9D429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9200" y="2438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6">
              <a:extLst>
                <a:ext uri="{FF2B5EF4-FFF2-40B4-BE49-F238E27FC236}">
                  <a16:creationId xmlns:a16="http://schemas.microsoft.com/office/drawing/2014/main" id="{CB5B9F91-F123-4C63-B7FA-A4B2E45A1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3000" y="4648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19" name="AutoShape 17">
              <a:extLst>
                <a:ext uri="{FF2B5EF4-FFF2-40B4-BE49-F238E27FC236}">
                  <a16:creationId xmlns:a16="http://schemas.microsoft.com/office/drawing/2014/main" id="{D3829BF6-2048-41B3-99E5-102D665CAB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 flipH="1" flipV="1">
              <a:off x="1837531" y="4258469"/>
              <a:ext cx="1588" cy="323850"/>
            </a:xfrm>
            <a:prstGeom prst="curvedConnector3">
              <a:avLst>
                <a:gd name="adj1" fmla="val -372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20" name="Line 18">
              <a:extLst>
                <a:ext uri="{FF2B5EF4-FFF2-40B4-BE49-F238E27FC236}">
                  <a16:creationId xmlns:a16="http://schemas.microsoft.com/office/drawing/2014/main" id="{2C71582A-9078-4032-BCE0-E547D1430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464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21" name="AutoShape 19">
              <a:extLst>
                <a:ext uri="{FF2B5EF4-FFF2-40B4-BE49-F238E27FC236}">
                  <a16:creationId xmlns:a16="http://schemas.microsoft.com/office/drawing/2014/main" id="{9F835D53-5756-4D6B-9321-2BBA481361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 flipH="1" flipV="1">
              <a:off x="3285331" y="4334669"/>
              <a:ext cx="1588" cy="323850"/>
            </a:xfrm>
            <a:prstGeom prst="curvedConnector3">
              <a:avLst>
                <a:gd name="adj1" fmla="val -372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22" name="AutoShape 20">
              <a:extLst>
                <a:ext uri="{FF2B5EF4-FFF2-40B4-BE49-F238E27FC236}">
                  <a16:creationId xmlns:a16="http://schemas.microsoft.com/office/drawing/2014/main" id="{C4AC83D2-A885-40A2-A6CE-BB6C943CA2DA}"/>
                </a:ext>
              </a:extLst>
            </p:cNvPr>
            <p:cNvCxnSpPr>
              <a:cxnSpLocks noChangeShapeType="1"/>
              <a:stCxn id="4109" idx="3"/>
              <a:endCxn id="4110" idx="4"/>
            </p:cNvCxnSpPr>
            <p:nvPr/>
          </p:nvCxnSpPr>
          <p:spPr bwMode="auto">
            <a:xfrm rot="5400000">
              <a:off x="2400300" y="4238625"/>
              <a:ext cx="142875" cy="1285875"/>
            </a:xfrm>
            <a:prstGeom prst="curvedConnector3">
              <a:avLst>
                <a:gd name="adj1" fmla="val 2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23" name="Text Box 21">
              <a:extLst>
                <a:ext uri="{FF2B5EF4-FFF2-40B4-BE49-F238E27FC236}">
                  <a16:creationId xmlns:a16="http://schemas.microsoft.com/office/drawing/2014/main" id="{3BB50BE2-35F6-44B5-BC53-92A7E4A08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3733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4124" name="Text Box 22">
              <a:extLst>
                <a:ext uri="{FF2B5EF4-FFF2-40B4-BE49-F238E27FC236}">
                  <a16:creationId xmlns:a16="http://schemas.microsoft.com/office/drawing/2014/main" id="{AB49C93B-E70B-4F6F-B0E3-BB5116B4A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51816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4125" name="Text Box 23">
              <a:extLst>
                <a:ext uri="{FF2B5EF4-FFF2-40B4-BE49-F238E27FC236}">
                  <a16:creationId xmlns:a16="http://schemas.microsoft.com/office/drawing/2014/main" id="{FFC783DD-1E9C-4871-AE2B-4476E4C57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41910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4126" name="Text Box 24">
              <a:extLst>
                <a:ext uri="{FF2B5EF4-FFF2-40B4-BE49-F238E27FC236}">
                  <a16:creationId xmlns:a16="http://schemas.microsoft.com/office/drawing/2014/main" id="{249A9C35-0BC1-4A4D-A994-9F5B670797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886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4127" name="Oval 25">
              <a:extLst>
                <a:ext uri="{FF2B5EF4-FFF2-40B4-BE49-F238E27FC236}">
                  <a16:creationId xmlns:a16="http://schemas.microsoft.com/office/drawing/2014/main" id="{E8874DE2-CA01-4157-A212-D0CF94402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2133600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[A,C]</a:t>
              </a:r>
            </a:p>
          </p:txBody>
        </p:sp>
        <p:sp>
          <p:nvSpPr>
            <p:cNvPr id="4128" name="Oval 26">
              <a:extLst>
                <a:ext uri="{FF2B5EF4-FFF2-40B4-BE49-F238E27FC236}">
                  <a16:creationId xmlns:a16="http://schemas.microsoft.com/office/drawing/2014/main" id="{65DE581B-3C59-4046-B248-0FDC5F54D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9705" y="2147289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[A,D]</a:t>
              </a:r>
            </a:p>
          </p:txBody>
        </p:sp>
        <p:sp>
          <p:nvSpPr>
            <p:cNvPr id="4129" name="Line 27">
              <a:extLst>
                <a:ext uri="{FF2B5EF4-FFF2-40B4-BE49-F238E27FC236}">
                  <a16:creationId xmlns:a16="http://schemas.microsoft.com/office/drawing/2014/main" id="{AA8318DC-D0F2-4EC0-97D5-3060747BDB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3400" y="2362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28">
              <a:extLst>
                <a:ext uri="{FF2B5EF4-FFF2-40B4-BE49-F238E27FC236}">
                  <a16:creationId xmlns:a16="http://schemas.microsoft.com/office/drawing/2014/main" id="{79C86CD4-FEDC-447F-BC59-F54F1A37A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9800" y="24384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Text Box 29">
              <a:extLst>
                <a:ext uri="{FF2B5EF4-FFF2-40B4-BE49-F238E27FC236}">
                  <a16:creationId xmlns:a16="http://schemas.microsoft.com/office/drawing/2014/main" id="{35D0168D-0392-4DD3-9B4A-317A0C99B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1981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4132" name="Oval 30">
              <a:extLst>
                <a:ext uri="{FF2B5EF4-FFF2-40B4-BE49-F238E27FC236}">
                  <a16:creationId xmlns:a16="http://schemas.microsoft.com/office/drawing/2014/main" id="{DB844896-6B23-4A8F-8E17-C024C36CB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733800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[B,C]</a:t>
              </a:r>
            </a:p>
          </p:txBody>
        </p:sp>
        <p:sp>
          <p:nvSpPr>
            <p:cNvPr id="4133" name="Line 31">
              <a:extLst>
                <a:ext uri="{FF2B5EF4-FFF2-40B4-BE49-F238E27FC236}">
                  <a16:creationId xmlns:a16="http://schemas.microsoft.com/office/drawing/2014/main" id="{EE293FAA-7CB6-42C3-91E4-7EA4551DD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400" y="2743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Text Box 32">
              <a:extLst>
                <a:ext uri="{FF2B5EF4-FFF2-40B4-BE49-F238E27FC236}">
                  <a16:creationId xmlns:a16="http://schemas.microsoft.com/office/drawing/2014/main" id="{3D5E9F23-DCE8-4B4E-A3BA-052FED958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2971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cxnSp>
          <p:nvCxnSpPr>
            <p:cNvPr id="4135" name="AutoShape 33">
              <a:extLst>
                <a:ext uri="{FF2B5EF4-FFF2-40B4-BE49-F238E27FC236}">
                  <a16:creationId xmlns:a16="http://schemas.microsoft.com/office/drawing/2014/main" id="{EB7628F9-A0C5-4F33-9326-6F3F2E7A8AC8}"/>
                </a:ext>
              </a:extLst>
            </p:cNvPr>
            <p:cNvCxnSpPr>
              <a:cxnSpLocks noChangeShapeType="1"/>
              <a:stCxn id="4128" idx="7"/>
              <a:endCxn id="4128" idx="1"/>
            </p:cNvCxnSpPr>
            <p:nvPr/>
          </p:nvCxnSpPr>
          <p:spPr bwMode="auto">
            <a:xfrm rot="16200000" flipV="1">
              <a:off x="7464983" y="1886333"/>
              <a:ext cx="12744" cy="700460"/>
            </a:xfrm>
            <a:prstGeom prst="curvedConnector3">
              <a:avLst>
                <a:gd name="adj1" fmla="val 25005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6" name="Line 35">
              <a:extLst>
                <a:ext uri="{FF2B5EF4-FFF2-40B4-BE49-F238E27FC236}">
                  <a16:creationId xmlns:a16="http://schemas.microsoft.com/office/drawing/2014/main" id="{17809C96-3A7C-4317-B219-073B391045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91200" y="2667000"/>
              <a:ext cx="14478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Text Box 36">
              <a:extLst>
                <a:ext uri="{FF2B5EF4-FFF2-40B4-BE49-F238E27FC236}">
                  <a16:creationId xmlns:a16="http://schemas.microsoft.com/office/drawing/2014/main" id="{C52B0165-E84C-4690-A9DE-8363EA49E3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28194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cxnSp>
          <p:nvCxnSpPr>
            <p:cNvPr id="4138" name="AutoShape 37">
              <a:extLst>
                <a:ext uri="{FF2B5EF4-FFF2-40B4-BE49-F238E27FC236}">
                  <a16:creationId xmlns:a16="http://schemas.microsoft.com/office/drawing/2014/main" id="{83ECDED5-2DFD-4F1B-9DF9-C40A8E396122}"/>
                </a:ext>
              </a:extLst>
            </p:cNvPr>
            <p:cNvCxnSpPr>
              <a:cxnSpLocks noChangeShapeType="1"/>
              <a:stCxn id="4132" idx="6"/>
              <a:endCxn id="4128" idx="4"/>
            </p:cNvCxnSpPr>
            <p:nvPr/>
          </p:nvCxnSpPr>
          <p:spPr bwMode="auto">
            <a:xfrm flipV="1">
              <a:off x="6019800" y="2756888"/>
              <a:ext cx="1445205" cy="12817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9" name="Text Box 38">
              <a:extLst>
                <a:ext uri="{FF2B5EF4-FFF2-40B4-BE49-F238E27FC236}">
                  <a16:creationId xmlns:a16="http://schemas.microsoft.com/office/drawing/2014/main" id="{DBA835A8-2B39-4B67-9943-AA28F05B6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3352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cxnSp>
          <p:nvCxnSpPr>
            <p:cNvPr id="4140" name="AutoShape 44">
              <a:extLst>
                <a:ext uri="{FF2B5EF4-FFF2-40B4-BE49-F238E27FC236}">
                  <a16:creationId xmlns:a16="http://schemas.microsoft.com/office/drawing/2014/main" id="{394B2870-23A4-4B70-87A9-7D527ACBC6E2}"/>
                </a:ext>
              </a:extLst>
            </p:cNvPr>
            <p:cNvCxnSpPr>
              <a:cxnSpLocks noChangeShapeType="1"/>
              <a:stCxn id="4132" idx="1"/>
              <a:endCxn id="4127" idx="3"/>
            </p:cNvCxnSpPr>
            <p:nvPr/>
          </p:nvCxnSpPr>
          <p:spPr bwMode="auto">
            <a:xfrm rot="-5400000">
              <a:off x="4589463" y="3238500"/>
              <a:ext cx="1168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1" name="Text Box 45">
              <a:extLst>
                <a:ext uri="{FF2B5EF4-FFF2-40B4-BE49-F238E27FC236}">
                  <a16:creationId xmlns:a16="http://schemas.microsoft.com/office/drawing/2014/main" id="{20652AB5-C061-4CFD-9E8A-CA5F54701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2971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4142" name="Oval 46">
              <a:extLst>
                <a:ext uri="{FF2B5EF4-FFF2-40B4-BE49-F238E27FC236}">
                  <a16:creationId xmlns:a16="http://schemas.microsoft.com/office/drawing/2014/main" id="{C183BB62-2C20-492B-8798-9E795143A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3733800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[B,D]</a:t>
              </a:r>
            </a:p>
          </p:txBody>
        </p:sp>
        <p:sp>
          <p:nvSpPr>
            <p:cNvPr id="4143" name="Line 47">
              <a:extLst>
                <a:ext uri="{FF2B5EF4-FFF2-40B4-BE49-F238E27FC236}">
                  <a16:creationId xmlns:a16="http://schemas.microsoft.com/office/drawing/2014/main" id="{6B004168-B291-4F45-A41D-D087E790B2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96200" y="2743200"/>
              <a:ext cx="76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Text Box 48">
              <a:extLst>
                <a:ext uri="{FF2B5EF4-FFF2-40B4-BE49-F238E27FC236}">
                  <a16:creationId xmlns:a16="http://schemas.microsoft.com/office/drawing/2014/main" id="{B00BEFDF-3E01-4576-8B3C-51F82B7D4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3124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cxnSp>
          <p:nvCxnSpPr>
            <p:cNvPr id="4145" name="AutoShape 50">
              <a:extLst>
                <a:ext uri="{FF2B5EF4-FFF2-40B4-BE49-F238E27FC236}">
                  <a16:creationId xmlns:a16="http://schemas.microsoft.com/office/drawing/2014/main" id="{76228602-A9EF-4A59-855E-C8F887700782}"/>
                </a:ext>
              </a:extLst>
            </p:cNvPr>
            <p:cNvCxnSpPr>
              <a:cxnSpLocks noChangeShapeType="1"/>
              <a:stCxn id="4142" idx="3"/>
              <a:endCxn id="4127" idx="2"/>
            </p:cNvCxnSpPr>
            <p:nvPr/>
          </p:nvCxnSpPr>
          <p:spPr bwMode="auto">
            <a:xfrm rot="16200000" flipV="1">
              <a:off x="5260182" y="2207418"/>
              <a:ext cx="1816100" cy="2278063"/>
            </a:xfrm>
            <a:prstGeom prst="curvedConnector4">
              <a:avLst>
                <a:gd name="adj1" fmla="val -17481"/>
                <a:gd name="adj2" fmla="val 1314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6" name="Text Box 51">
              <a:extLst>
                <a:ext uri="{FF2B5EF4-FFF2-40B4-BE49-F238E27FC236}">
                  <a16:creationId xmlns:a16="http://schemas.microsoft.com/office/drawing/2014/main" id="{35E64B29-A2C7-4805-979D-045047176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40386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</p:grpSp>
      <p:sp>
        <p:nvSpPr>
          <p:cNvPr id="4103" name="TextBox 2">
            <a:extLst>
              <a:ext uri="{FF2B5EF4-FFF2-40B4-BE49-F238E27FC236}">
                <a16:creationId xmlns:a16="http://schemas.microsoft.com/office/drawing/2014/main" id="{217A22AF-238D-401B-BFBB-79A21426E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887913"/>
            <a:ext cx="8686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States of p-DFA(L,M) are ordered pairs [q(L),r(M)]</a:t>
            </a:r>
          </a:p>
          <a:p>
            <a:r>
              <a:rPr lang="en-US" altLang="en-US"/>
              <a:t>Start state is pair [start(L), start(M)]</a:t>
            </a:r>
            <a:endParaRPr lang="en-US" altLang="en-US">
              <a:latin typeface="Lucida Sans Unicode" panose="020B0602030504020204" pitchFamily="34" charset="0"/>
            </a:endParaRPr>
          </a:p>
          <a:p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/>
              <a:t>([q(L),r(M)],a) = [</a:t>
            </a:r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 baseline="-25000"/>
              <a:t>L</a:t>
            </a:r>
            <a:r>
              <a:rPr lang="en-US" altLang="en-US"/>
              <a:t>(q,a), </a:t>
            </a:r>
            <a:r>
              <a:rPr lang="en-US" altLang="en-US">
                <a:latin typeface="Lucida Sans Unicode" panose="020B0602030504020204" pitchFamily="34" charset="0"/>
              </a:rPr>
              <a:t>δ</a:t>
            </a:r>
            <a:r>
              <a:rPr lang="en-US" altLang="en-US" baseline="-25000"/>
              <a:t>M</a:t>
            </a:r>
            <a:r>
              <a:rPr lang="en-US" altLang="en-US"/>
              <a:t>(r,a)]</a:t>
            </a:r>
          </a:p>
          <a:p>
            <a:r>
              <a:rPr lang="en-US" altLang="en-US"/>
              <a:t>Accepting states designed for specific purpose</a:t>
            </a:r>
            <a:endParaRPr lang="en-US" altLang="en-US" sz="2000"/>
          </a:p>
        </p:txBody>
      </p:sp>
      <p:sp>
        <p:nvSpPr>
          <p:cNvPr id="4104" name="TextBox 1">
            <a:extLst>
              <a:ext uri="{FF2B5EF4-FFF2-40B4-BE49-F238E27FC236}">
                <a16:creationId xmlns:a16="http://schemas.microsoft.com/office/drawing/2014/main" id="{52FAB5CA-A809-4B70-991A-3A5BECE3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145891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L</a:t>
            </a:r>
          </a:p>
        </p:txBody>
      </p:sp>
      <p:sp>
        <p:nvSpPr>
          <p:cNvPr id="4105" name="TextBox 49">
            <a:extLst>
              <a:ext uri="{FF2B5EF4-FFF2-40B4-BE49-F238E27FC236}">
                <a16:creationId xmlns:a16="http://schemas.microsoft.com/office/drawing/2014/main" id="{F20F9D02-D326-4AD0-A54B-048E6A620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6480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13F708C0-EFFE-4D0E-B7DB-10799E90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B5457E-4970-45DC-AEF1-998B970740E9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A1058CA-BFE7-4DF9-BBAC-B60365F05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6626225" cy="850900"/>
          </a:xfrm>
        </p:spPr>
        <p:txBody>
          <a:bodyPr/>
          <a:lstStyle/>
          <a:p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Product DFAs (p-DFA) on next quiz</a:t>
            </a:r>
          </a:p>
        </p:txBody>
      </p:sp>
      <p:sp>
        <p:nvSpPr>
          <p:cNvPr id="6148" name="Text Box 12">
            <a:extLst>
              <a:ext uri="{FF2B5EF4-FFF2-40B4-BE49-F238E27FC236}">
                <a16:creationId xmlns:a16="http://schemas.microsoft.com/office/drawing/2014/main" id="{59A33463-E69F-4D34-92B1-B64EA5127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988" y="10033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6149" name="Text Box 34">
            <a:extLst>
              <a:ext uri="{FF2B5EF4-FFF2-40B4-BE49-F238E27FC236}">
                <a16:creationId xmlns:a16="http://schemas.microsoft.com/office/drawing/2014/main" id="{288277BA-A7F2-4CDD-9E65-F71CD882B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8588" y="1066800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grpSp>
        <p:nvGrpSpPr>
          <p:cNvPr id="6150" name="Group 1">
            <a:extLst>
              <a:ext uri="{FF2B5EF4-FFF2-40B4-BE49-F238E27FC236}">
                <a16:creationId xmlns:a16="http://schemas.microsoft.com/office/drawing/2014/main" id="{E20A61F3-BAD7-4C1F-A23E-833701BEC5B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231900"/>
            <a:ext cx="7010400" cy="3644900"/>
            <a:chOff x="1143000" y="1981200"/>
            <a:chExt cx="7010400" cy="3657600"/>
          </a:xfrm>
        </p:grpSpPr>
        <p:sp>
          <p:nvSpPr>
            <p:cNvPr id="6154" name="Oval 3">
              <a:extLst>
                <a:ext uri="{FF2B5EF4-FFF2-40B4-BE49-F238E27FC236}">
                  <a16:creationId xmlns:a16="http://schemas.microsoft.com/office/drawing/2014/main" id="{1F03AE27-C81A-4981-9226-480EAD143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2209800"/>
              <a:ext cx="457200" cy="45720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6155" name="Oval 4">
              <a:extLst>
                <a:ext uri="{FF2B5EF4-FFF2-40B4-BE49-F238E27FC236}">
                  <a16:creationId xmlns:a16="http://schemas.microsoft.com/office/drawing/2014/main" id="{895A1FFC-3CBB-402B-986F-F289F539B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200" y="4419600"/>
              <a:ext cx="457200" cy="457200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C</a:t>
              </a:r>
            </a:p>
          </p:txBody>
        </p:sp>
        <p:sp>
          <p:nvSpPr>
            <p:cNvPr id="6156" name="Oval 5">
              <a:extLst>
                <a:ext uri="{FF2B5EF4-FFF2-40B4-BE49-F238E27FC236}">
                  <a16:creationId xmlns:a16="http://schemas.microsoft.com/office/drawing/2014/main" id="{86AC5A42-193A-4C12-B1AF-BCD799F79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2209800"/>
              <a:ext cx="457200" cy="45720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6157" name="Oval 6">
              <a:extLst>
                <a:ext uri="{FF2B5EF4-FFF2-40B4-BE49-F238E27FC236}">
                  <a16:creationId xmlns:a16="http://schemas.microsoft.com/office/drawing/2014/main" id="{A4D6F358-0616-474F-9C5F-262A7B0F0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4419600"/>
              <a:ext cx="457200" cy="457200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D</a:t>
              </a:r>
            </a:p>
          </p:txBody>
        </p:sp>
        <p:sp>
          <p:nvSpPr>
            <p:cNvPr id="6158" name="Oval 7">
              <a:extLst>
                <a:ext uri="{FF2B5EF4-FFF2-40B4-BE49-F238E27FC236}">
                  <a16:creationId xmlns:a16="http://schemas.microsoft.com/office/drawing/2014/main" id="{52171646-FF12-4667-AB46-267E26CF8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0" y="43434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9" name="Oval 8">
              <a:extLst>
                <a:ext uri="{FF2B5EF4-FFF2-40B4-BE49-F238E27FC236}">
                  <a16:creationId xmlns:a16="http://schemas.microsoft.com/office/drawing/2014/main" id="{CABA20B1-0CEC-4090-9014-265CABDB8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21336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0" name="Line 9">
              <a:extLst>
                <a:ext uri="{FF2B5EF4-FFF2-40B4-BE49-F238E27FC236}">
                  <a16:creationId xmlns:a16="http://schemas.microsoft.com/office/drawing/2014/main" id="{B0E4165A-A1D4-4E2A-90DF-6AA584B93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2438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161" name="AutoShape 10">
              <a:extLst>
                <a:ext uri="{FF2B5EF4-FFF2-40B4-BE49-F238E27FC236}">
                  <a16:creationId xmlns:a16="http://schemas.microsoft.com/office/drawing/2014/main" id="{A718D851-CE93-4F88-AF80-B18F5C6F60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 flipH="1" flipV="1">
              <a:off x="1837531" y="2124869"/>
              <a:ext cx="1588" cy="323850"/>
            </a:xfrm>
            <a:prstGeom prst="curvedConnector3">
              <a:avLst>
                <a:gd name="adj1" fmla="val -372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2" name="AutoShape 11">
              <a:extLst>
                <a:ext uri="{FF2B5EF4-FFF2-40B4-BE49-F238E27FC236}">
                  <a16:creationId xmlns:a16="http://schemas.microsoft.com/office/drawing/2014/main" id="{CC80F34D-37CB-4D6E-A0B3-4672D8B1ED6D}"/>
                </a:ext>
              </a:extLst>
            </p:cNvPr>
            <p:cNvCxnSpPr>
              <a:cxnSpLocks noChangeShapeType="1"/>
              <a:stCxn id="6159" idx="3"/>
              <a:endCxn id="6154" idx="5"/>
            </p:cNvCxnSpPr>
            <p:nvPr/>
          </p:nvCxnSpPr>
          <p:spPr bwMode="auto">
            <a:xfrm rot="16200000" flipV="1">
              <a:off x="2498725" y="2092325"/>
              <a:ext cx="53975" cy="1069975"/>
            </a:xfrm>
            <a:prstGeom prst="curvedConnector3">
              <a:avLst>
                <a:gd name="adj1" fmla="val -588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63" name="Text Box 13">
              <a:extLst>
                <a:ext uri="{FF2B5EF4-FFF2-40B4-BE49-F238E27FC236}">
                  <a16:creationId xmlns:a16="http://schemas.microsoft.com/office/drawing/2014/main" id="{300EF1D5-F0C1-4D31-99BE-50ECDB2E8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1981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6164" name="Text Box 14">
              <a:extLst>
                <a:ext uri="{FF2B5EF4-FFF2-40B4-BE49-F238E27FC236}">
                  <a16:creationId xmlns:a16="http://schemas.microsoft.com/office/drawing/2014/main" id="{FE834176-C043-464C-A412-E971BC159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2895600"/>
              <a:ext cx="7048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0, 1</a:t>
              </a:r>
            </a:p>
          </p:txBody>
        </p:sp>
        <p:sp>
          <p:nvSpPr>
            <p:cNvPr id="6165" name="Line 15">
              <a:extLst>
                <a:ext uri="{FF2B5EF4-FFF2-40B4-BE49-F238E27FC236}">
                  <a16:creationId xmlns:a16="http://schemas.microsoft.com/office/drawing/2014/main" id="{02FE16F2-FE90-494D-B359-EAD2C5408C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9200" y="2438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16">
              <a:extLst>
                <a:ext uri="{FF2B5EF4-FFF2-40B4-BE49-F238E27FC236}">
                  <a16:creationId xmlns:a16="http://schemas.microsoft.com/office/drawing/2014/main" id="{C9EE9547-1705-4189-B6F1-7946B48CC6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3000" y="4648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167" name="AutoShape 17">
              <a:extLst>
                <a:ext uri="{FF2B5EF4-FFF2-40B4-BE49-F238E27FC236}">
                  <a16:creationId xmlns:a16="http://schemas.microsoft.com/office/drawing/2014/main" id="{C0E5F561-0710-464D-94EF-7FB4CD6479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 flipH="1" flipV="1">
              <a:off x="1837531" y="4258469"/>
              <a:ext cx="1588" cy="323850"/>
            </a:xfrm>
            <a:prstGeom prst="curvedConnector3">
              <a:avLst>
                <a:gd name="adj1" fmla="val -372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68" name="Line 18">
              <a:extLst>
                <a:ext uri="{FF2B5EF4-FFF2-40B4-BE49-F238E27FC236}">
                  <a16:creationId xmlns:a16="http://schemas.microsoft.com/office/drawing/2014/main" id="{BEB0C0E1-7E55-4CAB-8EE9-8E947144C0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464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169" name="AutoShape 19">
              <a:extLst>
                <a:ext uri="{FF2B5EF4-FFF2-40B4-BE49-F238E27FC236}">
                  <a16:creationId xmlns:a16="http://schemas.microsoft.com/office/drawing/2014/main" id="{015163DB-3624-4999-8B97-A6CCC45965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 flipH="1" flipV="1">
              <a:off x="3285331" y="4334669"/>
              <a:ext cx="1588" cy="323850"/>
            </a:xfrm>
            <a:prstGeom prst="curvedConnector3">
              <a:avLst>
                <a:gd name="adj1" fmla="val -372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70" name="AutoShape 20">
              <a:extLst>
                <a:ext uri="{FF2B5EF4-FFF2-40B4-BE49-F238E27FC236}">
                  <a16:creationId xmlns:a16="http://schemas.microsoft.com/office/drawing/2014/main" id="{19CA21B7-E918-47E6-9DF1-6B9A2EC44004}"/>
                </a:ext>
              </a:extLst>
            </p:cNvPr>
            <p:cNvCxnSpPr>
              <a:cxnSpLocks noChangeShapeType="1"/>
              <a:stCxn id="6157" idx="3"/>
              <a:endCxn id="6158" idx="4"/>
            </p:cNvCxnSpPr>
            <p:nvPr/>
          </p:nvCxnSpPr>
          <p:spPr bwMode="auto">
            <a:xfrm rot="5400000">
              <a:off x="2400300" y="4238625"/>
              <a:ext cx="142875" cy="1285875"/>
            </a:xfrm>
            <a:prstGeom prst="curvedConnector3">
              <a:avLst>
                <a:gd name="adj1" fmla="val 2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71" name="Text Box 21">
              <a:extLst>
                <a:ext uri="{FF2B5EF4-FFF2-40B4-BE49-F238E27FC236}">
                  <a16:creationId xmlns:a16="http://schemas.microsoft.com/office/drawing/2014/main" id="{420958FE-24F7-423A-B932-8207109D7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3733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6172" name="Text Box 22">
              <a:extLst>
                <a:ext uri="{FF2B5EF4-FFF2-40B4-BE49-F238E27FC236}">
                  <a16:creationId xmlns:a16="http://schemas.microsoft.com/office/drawing/2014/main" id="{3BA7F618-DC59-44BA-B358-582D176E7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51816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6173" name="Text Box 23">
              <a:extLst>
                <a:ext uri="{FF2B5EF4-FFF2-40B4-BE49-F238E27FC236}">
                  <a16:creationId xmlns:a16="http://schemas.microsoft.com/office/drawing/2014/main" id="{88AD5ADA-9B69-4A07-8948-4CB223AE4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41910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6174" name="Text Box 24">
              <a:extLst>
                <a:ext uri="{FF2B5EF4-FFF2-40B4-BE49-F238E27FC236}">
                  <a16:creationId xmlns:a16="http://schemas.microsoft.com/office/drawing/2014/main" id="{86C980BE-8BCD-478B-BED1-BF6FD9881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886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6175" name="Oval 25">
              <a:extLst>
                <a:ext uri="{FF2B5EF4-FFF2-40B4-BE49-F238E27FC236}">
                  <a16:creationId xmlns:a16="http://schemas.microsoft.com/office/drawing/2014/main" id="{26D10118-58F5-4143-92FC-5A7696214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2133600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[A,C]</a:t>
              </a:r>
            </a:p>
          </p:txBody>
        </p:sp>
        <p:sp>
          <p:nvSpPr>
            <p:cNvPr id="6176" name="Oval 26">
              <a:extLst>
                <a:ext uri="{FF2B5EF4-FFF2-40B4-BE49-F238E27FC236}">
                  <a16:creationId xmlns:a16="http://schemas.microsoft.com/office/drawing/2014/main" id="{231714A4-6493-4488-BCB5-71BB64496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9705" y="2147289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[A,D]</a:t>
              </a:r>
            </a:p>
          </p:txBody>
        </p:sp>
        <p:sp>
          <p:nvSpPr>
            <p:cNvPr id="6177" name="Line 27">
              <a:extLst>
                <a:ext uri="{FF2B5EF4-FFF2-40B4-BE49-F238E27FC236}">
                  <a16:creationId xmlns:a16="http://schemas.microsoft.com/office/drawing/2014/main" id="{D15E9B8E-5A49-4902-978A-6893FB5A3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3400" y="2362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28">
              <a:extLst>
                <a:ext uri="{FF2B5EF4-FFF2-40B4-BE49-F238E27FC236}">
                  <a16:creationId xmlns:a16="http://schemas.microsoft.com/office/drawing/2014/main" id="{9CE2BA76-CE3E-4E2E-AB9B-85ED60CAF7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9800" y="24384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Text Box 29">
              <a:extLst>
                <a:ext uri="{FF2B5EF4-FFF2-40B4-BE49-F238E27FC236}">
                  <a16:creationId xmlns:a16="http://schemas.microsoft.com/office/drawing/2014/main" id="{0BA0E919-C3B0-4D06-BE8D-A06A60414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1981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6180" name="Oval 30">
              <a:extLst>
                <a:ext uri="{FF2B5EF4-FFF2-40B4-BE49-F238E27FC236}">
                  <a16:creationId xmlns:a16="http://schemas.microsoft.com/office/drawing/2014/main" id="{52DF653C-D19F-438E-8553-DE1BD030F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733800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[B,C]</a:t>
              </a:r>
            </a:p>
          </p:txBody>
        </p:sp>
        <p:sp>
          <p:nvSpPr>
            <p:cNvPr id="6181" name="Line 31">
              <a:extLst>
                <a:ext uri="{FF2B5EF4-FFF2-40B4-BE49-F238E27FC236}">
                  <a16:creationId xmlns:a16="http://schemas.microsoft.com/office/drawing/2014/main" id="{387D4C64-8FD0-47C7-A692-2ADC2B3D6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400" y="2743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Text Box 32">
              <a:extLst>
                <a:ext uri="{FF2B5EF4-FFF2-40B4-BE49-F238E27FC236}">
                  <a16:creationId xmlns:a16="http://schemas.microsoft.com/office/drawing/2014/main" id="{415AA2F0-14F3-4333-ACA4-763EC66DB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2971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cxnSp>
          <p:nvCxnSpPr>
            <p:cNvPr id="6183" name="AutoShape 33">
              <a:extLst>
                <a:ext uri="{FF2B5EF4-FFF2-40B4-BE49-F238E27FC236}">
                  <a16:creationId xmlns:a16="http://schemas.microsoft.com/office/drawing/2014/main" id="{5D9B46FE-FC67-41F5-A402-588CCCFB342E}"/>
                </a:ext>
              </a:extLst>
            </p:cNvPr>
            <p:cNvCxnSpPr>
              <a:cxnSpLocks noChangeShapeType="1"/>
              <a:stCxn id="6176" idx="7"/>
              <a:endCxn id="6176" idx="1"/>
            </p:cNvCxnSpPr>
            <p:nvPr/>
          </p:nvCxnSpPr>
          <p:spPr bwMode="auto">
            <a:xfrm rot="16200000" flipV="1">
              <a:off x="7464983" y="1886333"/>
              <a:ext cx="12744" cy="700460"/>
            </a:xfrm>
            <a:prstGeom prst="curvedConnector3">
              <a:avLst>
                <a:gd name="adj1" fmla="val 25005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84" name="Line 35">
              <a:extLst>
                <a:ext uri="{FF2B5EF4-FFF2-40B4-BE49-F238E27FC236}">
                  <a16:creationId xmlns:a16="http://schemas.microsoft.com/office/drawing/2014/main" id="{EFECFF43-D4BA-42C7-ADC6-0FCF15450C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91200" y="2667000"/>
              <a:ext cx="14478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Text Box 36">
              <a:extLst>
                <a:ext uri="{FF2B5EF4-FFF2-40B4-BE49-F238E27FC236}">
                  <a16:creationId xmlns:a16="http://schemas.microsoft.com/office/drawing/2014/main" id="{560616EA-09B6-4CD7-B864-B73DBA288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28194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cxnSp>
          <p:nvCxnSpPr>
            <p:cNvPr id="6186" name="AutoShape 37">
              <a:extLst>
                <a:ext uri="{FF2B5EF4-FFF2-40B4-BE49-F238E27FC236}">
                  <a16:creationId xmlns:a16="http://schemas.microsoft.com/office/drawing/2014/main" id="{40E966A4-DAEB-49ED-9778-A67A7B0C8842}"/>
                </a:ext>
              </a:extLst>
            </p:cNvPr>
            <p:cNvCxnSpPr>
              <a:cxnSpLocks noChangeShapeType="1"/>
              <a:stCxn id="6180" idx="6"/>
              <a:endCxn id="6176" idx="4"/>
            </p:cNvCxnSpPr>
            <p:nvPr/>
          </p:nvCxnSpPr>
          <p:spPr bwMode="auto">
            <a:xfrm flipV="1">
              <a:off x="6019800" y="2756888"/>
              <a:ext cx="1445205" cy="12817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87" name="Text Box 38">
              <a:extLst>
                <a:ext uri="{FF2B5EF4-FFF2-40B4-BE49-F238E27FC236}">
                  <a16:creationId xmlns:a16="http://schemas.microsoft.com/office/drawing/2014/main" id="{F05BBF03-91C3-4C37-A94A-FBF44F2E3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3352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cxnSp>
          <p:nvCxnSpPr>
            <p:cNvPr id="6188" name="AutoShape 44">
              <a:extLst>
                <a:ext uri="{FF2B5EF4-FFF2-40B4-BE49-F238E27FC236}">
                  <a16:creationId xmlns:a16="http://schemas.microsoft.com/office/drawing/2014/main" id="{762C223A-8FBF-496B-BD27-EBF0E1D42D73}"/>
                </a:ext>
              </a:extLst>
            </p:cNvPr>
            <p:cNvCxnSpPr>
              <a:cxnSpLocks noChangeShapeType="1"/>
              <a:stCxn id="6180" idx="1"/>
              <a:endCxn id="6175" idx="3"/>
            </p:cNvCxnSpPr>
            <p:nvPr/>
          </p:nvCxnSpPr>
          <p:spPr bwMode="auto">
            <a:xfrm rot="-5400000">
              <a:off x="4589463" y="3238500"/>
              <a:ext cx="1168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89" name="Text Box 45">
              <a:extLst>
                <a:ext uri="{FF2B5EF4-FFF2-40B4-BE49-F238E27FC236}">
                  <a16:creationId xmlns:a16="http://schemas.microsoft.com/office/drawing/2014/main" id="{41EBD571-AB62-47EC-BD9D-82D3E2F54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29718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6190" name="Oval 46">
              <a:extLst>
                <a:ext uri="{FF2B5EF4-FFF2-40B4-BE49-F238E27FC236}">
                  <a16:creationId xmlns:a16="http://schemas.microsoft.com/office/drawing/2014/main" id="{CB450125-58B4-4B3F-B069-EAFB03F8C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3733800"/>
              <a:ext cx="990600" cy="609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[B,D]</a:t>
              </a:r>
            </a:p>
          </p:txBody>
        </p:sp>
        <p:sp>
          <p:nvSpPr>
            <p:cNvPr id="6191" name="Line 47">
              <a:extLst>
                <a:ext uri="{FF2B5EF4-FFF2-40B4-BE49-F238E27FC236}">
                  <a16:creationId xmlns:a16="http://schemas.microsoft.com/office/drawing/2014/main" id="{09ACB441-3A1D-4E02-ACD0-16511A9714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96200" y="2743200"/>
              <a:ext cx="76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Text Box 48">
              <a:extLst>
                <a:ext uri="{FF2B5EF4-FFF2-40B4-BE49-F238E27FC236}">
                  <a16:creationId xmlns:a16="http://schemas.microsoft.com/office/drawing/2014/main" id="{79B9A396-0B05-4223-9906-D17D2DB2E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31242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cxnSp>
          <p:nvCxnSpPr>
            <p:cNvPr id="6193" name="AutoShape 50">
              <a:extLst>
                <a:ext uri="{FF2B5EF4-FFF2-40B4-BE49-F238E27FC236}">
                  <a16:creationId xmlns:a16="http://schemas.microsoft.com/office/drawing/2014/main" id="{CDDD925C-D14E-46A2-91F3-AB55AD61583A}"/>
                </a:ext>
              </a:extLst>
            </p:cNvPr>
            <p:cNvCxnSpPr>
              <a:cxnSpLocks noChangeShapeType="1"/>
              <a:stCxn id="6190" idx="3"/>
              <a:endCxn id="6175" idx="2"/>
            </p:cNvCxnSpPr>
            <p:nvPr/>
          </p:nvCxnSpPr>
          <p:spPr bwMode="auto">
            <a:xfrm rot="16200000" flipV="1">
              <a:off x="5260182" y="2207418"/>
              <a:ext cx="1816100" cy="2278063"/>
            </a:xfrm>
            <a:prstGeom prst="curvedConnector4">
              <a:avLst>
                <a:gd name="adj1" fmla="val -17481"/>
                <a:gd name="adj2" fmla="val 1314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94" name="Text Box 51">
              <a:extLst>
                <a:ext uri="{FF2B5EF4-FFF2-40B4-BE49-F238E27FC236}">
                  <a16:creationId xmlns:a16="http://schemas.microsoft.com/office/drawing/2014/main" id="{B1604C4C-01C9-40B8-996E-F415E8935D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4038600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</p:grpSp>
      <p:sp>
        <p:nvSpPr>
          <p:cNvPr id="6151" name="TextBox 2">
            <a:extLst>
              <a:ext uri="{FF2B5EF4-FFF2-40B4-BE49-F238E27FC236}">
                <a16:creationId xmlns:a16="http://schemas.microsoft.com/office/drawing/2014/main" id="{351EBCC1-E08E-4E27-AAF1-BE0CBEADF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103813"/>
            <a:ext cx="8686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/>
              <a:t>For quiz, know how to construct states of a product DFA and how to calculate transitions between states.</a:t>
            </a:r>
            <a:endParaRPr lang="en-US" altLang="en-US" sz="2000" dirty="0"/>
          </a:p>
        </p:txBody>
      </p:sp>
      <p:sp>
        <p:nvSpPr>
          <p:cNvPr id="6152" name="TextBox 1">
            <a:extLst>
              <a:ext uri="{FF2B5EF4-FFF2-40B4-BE49-F238E27FC236}">
                <a16:creationId xmlns:a16="http://schemas.microsoft.com/office/drawing/2014/main" id="{C533AFA4-467B-4F71-9BEA-CCCC622B8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145891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L</a:t>
            </a:r>
          </a:p>
        </p:txBody>
      </p:sp>
      <p:sp>
        <p:nvSpPr>
          <p:cNvPr id="6153" name="TextBox 49">
            <a:extLst>
              <a:ext uri="{FF2B5EF4-FFF2-40B4-BE49-F238E27FC236}">
                <a16:creationId xmlns:a16="http://schemas.microsoft.com/office/drawing/2014/main" id="{642C9620-CE88-4E86-95F2-A0BAFC5F6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6480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0B61F79E-048A-4D3C-BE60-E7CB9C9E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CE5616-DC6C-4D26-B2FD-7892BE16672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A5DC4BE-2EEC-4635-9356-5A3107623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Reversal of a Regular Expression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2655DF3-D10B-4969-A81A-71A9DF9DF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3352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3366FF"/>
                </a:solidFill>
              </a:rPr>
              <a:t>Basis</a:t>
            </a:r>
            <a:r>
              <a:rPr lang="en-US" altLang="en-US"/>
              <a:t>: If E = a, 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, or </a:t>
            </a:r>
            <a:r>
              <a:rPr lang="en-US" altLang="en-US" sz="2400">
                <a:latin typeface="Lucida Sans Unicode" panose="020B0602030504020204" pitchFamily="34" charset="0"/>
              </a:rPr>
              <a:t>∅</a:t>
            </a:r>
            <a:r>
              <a:rPr lang="en-US" altLang="en-US"/>
              <a:t>, then E</a:t>
            </a:r>
            <a:r>
              <a:rPr lang="en-US" altLang="en-US" baseline="30000"/>
              <a:t>R</a:t>
            </a:r>
            <a:r>
              <a:rPr lang="en-US" altLang="en-US"/>
              <a:t> = E.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3366FF"/>
                </a:solidFill>
              </a:rPr>
              <a:t>Induction</a:t>
            </a:r>
            <a:r>
              <a:rPr lang="en-US" altLang="en-US"/>
              <a:t>: 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/>
              <a:t>If E=F+G, then E</a:t>
            </a:r>
            <a:r>
              <a:rPr lang="en-US" altLang="en-US" baseline="30000"/>
              <a:t>R</a:t>
            </a:r>
            <a:r>
              <a:rPr lang="en-US" altLang="en-US"/>
              <a:t> = F</a:t>
            </a:r>
            <a:r>
              <a:rPr lang="en-US" altLang="en-US" baseline="30000"/>
              <a:t>R</a:t>
            </a:r>
            <a:r>
              <a:rPr lang="en-US" altLang="en-US"/>
              <a:t> + G</a:t>
            </a:r>
            <a:r>
              <a:rPr lang="en-US" altLang="en-US" baseline="30000"/>
              <a:t>R</a:t>
            </a:r>
            <a:r>
              <a:rPr lang="en-US" altLang="en-US"/>
              <a:t>.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/>
              <a:t>If E=FG, then E</a:t>
            </a:r>
            <a:r>
              <a:rPr lang="en-US" altLang="en-US" baseline="30000"/>
              <a:t>R</a:t>
            </a:r>
            <a:r>
              <a:rPr lang="en-US" altLang="en-US"/>
              <a:t> = G</a:t>
            </a:r>
            <a:r>
              <a:rPr lang="en-US" altLang="en-US" baseline="30000"/>
              <a:t>R</a:t>
            </a:r>
            <a:r>
              <a:rPr lang="en-US" altLang="en-US"/>
              <a:t>F</a:t>
            </a:r>
            <a:r>
              <a:rPr lang="en-US" altLang="en-US" baseline="30000"/>
              <a:t>R</a:t>
            </a:r>
            <a:r>
              <a:rPr lang="en-US" altLang="en-US"/>
              <a:t> 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/>
              <a:t>If E=F*, then E</a:t>
            </a:r>
            <a:r>
              <a:rPr lang="en-US" altLang="en-US" baseline="30000"/>
              <a:t>R</a:t>
            </a:r>
            <a:r>
              <a:rPr lang="en-US" altLang="en-US"/>
              <a:t> = (F</a:t>
            </a:r>
            <a:r>
              <a:rPr lang="en-US" altLang="en-US" baseline="30000"/>
              <a:t>R</a:t>
            </a:r>
            <a:r>
              <a:rPr lang="en-US" altLang="en-US"/>
              <a:t>)*.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/>
              <a:t>Example find E</a:t>
            </a:r>
            <a:r>
              <a:rPr lang="en-US" altLang="en-US" baseline="30000"/>
              <a:t>R</a:t>
            </a:r>
            <a:r>
              <a:rPr lang="en-US" altLang="en-US"/>
              <a:t> of </a:t>
            </a:r>
            <a:r>
              <a:rPr lang="en-US" altLang="en-US" b="1"/>
              <a:t>0(10)</a:t>
            </a:r>
            <a:r>
              <a:rPr lang="en-US" altLang="en-US"/>
              <a:t>* + </a:t>
            </a:r>
            <a:r>
              <a:rPr lang="en-US" altLang="en-US" b="1"/>
              <a:t>10</a:t>
            </a:r>
            <a:r>
              <a:rPr lang="en-US" altLang="en-US"/>
              <a:t>*. 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/>
              <a:t>Show all steps except basis</a:t>
            </a:r>
            <a:endParaRPr lang="en-US" altLang="en-US" baseline="30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149C089-954A-4C96-9863-EE26BC4C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0112F8-FDAE-445C-B29C-B1A58F73279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B3BB814-D805-483D-89EE-5AE2DC5F9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Reversal of a RE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CC26D45-5082-474C-8C48-B943E5F30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Let E = </a:t>
            </a:r>
            <a:r>
              <a:rPr lang="en-US" altLang="en-US" sz="2800" b="1"/>
              <a:t>0(10)</a:t>
            </a:r>
            <a:r>
              <a:rPr lang="en-US" altLang="en-US" sz="2800"/>
              <a:t>* + </a:t>
            </a:r>
            <a:r>
              <a:rPr lang="en-US" altLang="en-US" sz="2800" b="1"/>
              <a:t>10</a:t>
            </a:r>
            <a:r>
              <a:rPr lang="en-US" altLang="en-US" sz="2800"/>
              <a:t>*.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   E</a:t>
            </a:r>
            <a:r>
              <a:rPr lang="en-US" altLang="en-US" sz="2800" baseline="30000"/>
              <a:t>R</a:t>
            </a:r>
            <a:r>
              <a:rPr lang="en-US" altLang="en-US" sz="2800"/>
              <a:t> 	= (</a:t>
            </a:r>
            <a:r>
              <a:rPr lang="en-US" altLang="en-US" sz="2800" b="1"/>
              <a:t>0(10)</a:t>
            </a:r>
            <a:r>
              <a:rPr lang="en-US" altLang="en-US" sz="2800"/>
              <a:t>*)</a:t>
            </a:r>
            <a:r>
              <a:rPr lang="en-US" altLang="en-US" sz="2800" baseline="30000"/>
              <a:t>R</a:t>
            </a:r>
            <a:r>
              <a:rPr lang="en-US" altLang="en-US" sz="2800"/>
              <a:t> + (</a:t>
            </a:r>
            <a:r>
              <a:rPr lang="en-US" altLang="en-US" sz="2800" b="1"/>
              <a:t>10</a:t>
            </a:r>
            <a:r>
              <a:rPr lang="en-US" altLang="en-US" sz="2800"/>
              <a:t>*)</a:t>
            </a:r>
            <a:r>
              <a:rPr lang="en-US" altLang="en-US" sz="2800" baseline="30000"/>
              <a:t>R</a:t>
            </a:r>
            <a:r>
              <a:rPr lang="en-US" altLang="en-US" sz="2800"/>
              <a:t>  (union rule)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	= ((</a:t>
            </a:r>
            <a:r>
              <a:rPr lang="en-US" altLang="en-US" sz="2800" b="1"/>
              <a:t>10)</a:t>
            </a:r>
            <a:r>
              <a:rPr lang="en-US" altLang="en-US" sz="2800"/>
              <a:t>*)</a:t>
            </a:r>
            <a:r>
              <a:rPr lang="en-US" altLang="en-US" sz="2800" baseline="30000"/>
              <a:t>R</a:t>
            </a:r>
            <a:r>
              <a:rPr lang="en-US" altLang="en-US" sz="2800"/>
              <a:t> </a:t>
            </a:r>
            <a:r>
              <a:rPr lang="en-US" altLang="en-US" sz="2800" b="1"/>
              <a:t>0</a:t>
            </a:r>
            <a:r>
              <a:rPr lang="en-US" altLang="en-US" sz="2800"/>
              <a:t>+ (</a:t>
            </a:r>
            <a:r>
              <a:rPr lang="en-US" altLang="en-US" sz="2800" b="1"/>
              <a:t>0</a:t>
            </a:r>
            <a:r>
              <a:rPr lang="en-US" altLang="en-US" sz="2800"/>
              <a:t>*)</a:t>
            </a:r>
            <a:r>
              <a:rPr lang="en-US" altLang="en-US" sz="2800" baseline="30000"/>
              <a:t>R</a:t>
            </a:r>
            <a:r>
              <a:rPr lang="en-US" altLang="en-US" sz="2800" b="1"/>
              <a:t>1</a:t>
            </a:r>
            <a:r>
              <a:rPr lang="en-US" altLang="en-US" sz="2800"/>
              <a:t>	 (concat. rule + basis)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	= (</a:t>
            </a:r>
            <a:r>
              <a:rPr lang="en-US" altLang="en-US" sz="2800" b="1"/>
              <a:t>01)</a:t>
            </a:r>
            <a:r>
              <a:rPr lang="en-US" altLang="en-US" sz="2800"/>
              <a:t>*</a:t>
            </a:r>
            <a:r>
              <a:rPr lang="en-US" altLang="en-US" sz="2800" b="1"/>
              <a:t>0</a:t>
            </a:r>
            <a:r>
              <a:rPr lang="en-US" altLang="en-US" sz="2800"/>
              <a:t> + </a:t>
            </a:r>
            <a:r>
              <a:rPr lang="en-US" altLang="en-US" sz="2800" b="1"/>
              <a:t>0</a:t>
            </a:r>
            <a:r>
              <a:rPr lang="en-US" altLang="en-US" sz="2800"/>
              <a:t>*</a:t>
            </a:r>
            <a:r>
              <a:rPr lang="en-US" altLang="en-US" sz="2800" b="1"/>
              <a:t>1</a:t>
            </a:r>
            <a:r>
              <a:rPr lang="en-US" altLang="en-US" sz="2800"/>
              <a:t>.	(closure + basis)</a:t>
            </a:r>
            <a:endParaRPr lang="en-US" alt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1379</Words>
  <Application>Microsoft Office PowerPoint</Application>
  <PresentationFormat>On-screen Show (4:3)</PresentationFormat>
  <Paragraphs>226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Monotype Sorts</vt:lpstr>
      <vt:lpstr>Arial</vt:lpstr>
      <vt:lpstr>Calibri</vt:lpstr>
      <vt:lpstr>Lucida Sans Unicode</vt:lpstr>
      <vt:lpstr>Symbol</vt:lpstr>
      <vt:lpstr>Tahoma</vt:lpstr>
      <vt:lpstr>Times New Roman</vt:lpstr>
      <vt:lpstr>Office Theme</vt:lpstr>
      <vt:lpstr>1_Default Design</vt:lpstr>
      <vt:lpstr>Default Design</vt:lpstr>
      <vt:lpstr>2_Default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Eliminate Unreachable States</vt:lpstr>
      <vt:lpstr>Product DFAs (p-DFA)</vt:lpstr>
      <vt:lpstr>Product DFAs (p-DFA) on next quiz</vt:lpstr>
      <vt:lpstr>Reversal of a Regular Expression</vt:lpstr>
      <vt:lpstr>Example: Reversal of a RE</vt:lpstr>
      <vt:lpstr>Homomorphisms</vt:lpstr>
      <vt:lpstr>PowerPoint Presentation</vt:lpstr>
      <vt:lpstr>Inverse homomorphisms of a language</vt:lpstr>
      <vt:lpstr>Solution of h-1(L) problem</vt:lpstr>
      <vt:lpstr>PowerPoint Presentation</vt:lpstr>
      <vt:lpstr>Example of ih-DFA Construction</vt:lpstr>
      <vt:lpstr>Example of ih-DFA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82</cp:revision>
  <dcterms:created xsi:type="dcterms:W3CDTF">2014-08-26T18:18:36Z</dcterms:created>
  <dcterms:modified xsi:type="dcterms:W3CDTF">2024-10-16T19:40:59Z</dcterms:modified>
</cp:coreProperties>
</file>