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  <p:sldMasterId id="2147483708" r:id="rId5"/>
  </p:sldMasterIdLst>
  <p:notesMasterIdLst>
    <p:notesMasterId r:id="rId20"/>
  </p:notesMasterIdLst>
  <p:sldIdLst>
    <p:sldId id="314" r:id="rId6"/>
    <p:sldId id="362" r:id="rId7"/>
    <p:sldId id="431" r:id="rId8"/>
    <p:sldId id="291" r:id="rId9"/>
    <p:sldId id="400" r:id="rId10"/>
    <p:sldId id="355" r:id="rId11"/>
    <p:sldId id="435" r:id="rId12"/>
    <p:sldId id="269" r:id="rId13"/>
    <p:sldId id="272" r:id="rId14"/>
    <p:sldId id="273" r:id="rId15"/>
    <p:sldId id="274" r:id="rId16"/>
    <p:sldId id="275" r:id="rId17"/>
    <p:sldId id="436" r:id="rId18"/>
    <p:sldId id="43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5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D9181-9DD2-492A-9356-553CB3262E9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6D79A8-EA43-4745-B5BA-D1BD82A9B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00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72316D23-E3C5-4B5B-BD5D-A15CDA6B0C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55650" indent="-290513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65225" indent="-23177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31950" indent="-23177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98675" indent="-231775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55875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13075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70275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27475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5DD6332-370E-4149-B767-5EB013D91A0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5EC4406F-7564-4D44-B081-F135F05634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06F16DBB-FF07-489F-A036-900C57EBF8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5A81F474-E0B2-83C5-2F8B-AC2211C835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7713" indent="-2873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50938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11313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71688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28888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86088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43288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00488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F38DFA3-D6CD-4FCA-8806-DBAD118A03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B825FE73-1CC0-2574-09D0-B4B16C9CC9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2BBBF91B-019E-3A6C-B440-D955BEA696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3F3C5B20-87BB-5044-C0EF-36EA994CD0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7713" indent="-2873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50938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11313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71688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28888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86088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43288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00488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099EB7-4F7C-4C38-BF3F-23055BA3BF6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04318678-6A80-DBB4-A14A-A4C77F2BC5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E8D17636-6DD6-7F3B-71F9-F691D27BCA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441BF3F1-37CA-659B-D3CA-A99221C320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7713" indent="-2873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50938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11313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71688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28888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86088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43288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00488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68239D7-C1BC-4AAE-B1FD-0715CA11768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0BB6CE75-0274-E24D-FA57-F01404AA7A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9A440628-DF42-6FB1-193C-B27C69DA9E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9E716C65-E6A5-4B1F-A7F2-59FF7E40CC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8652A9F-BB6E-427E-AA31-796693B803C5}" type="slidenum">
              <a:rPr lang="en-US" altLang="en-US" sz="1200">
                <a:latin typeface="Times New Roman" panose="02020603050405020304" pitchFamily="18" charset="0"/>
              </a:rPr>
              <a:pPr/>
              <a:t>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2D49C710-B606-4918-97DD-E6895BCC33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A1C57038-005C-4DF8-A4CA-F5C5F812CA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878D65CC-D563-42E9-8B13-5E340ACDE1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00F5F69-D5A9-4A77-9598-6D7B1D08B869}" type="slidenum">
              <a:rPr lang="en-US" altLang="en-US" sz="1200">
                <a:latin typeface="Times New Roman" panose="02020603050405020304" pitchFamily="18" charset="0"/>
              </a:rPr>
              <a:pPr/>
              <a:t>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9A39221A-271A-49CD-A4E8-D56190B292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83D334DF-91DB-4DE9-9A21-1DFE160637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B8987C38-8541-44D1-8ED7-10BEA9FDE8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76B6345-0E00-493C-A161-7F6284117A87}" type="slidenum">
              <a:rPr lang="en-US" altLang="en-US" sz="1200">
                <a:latin typeface="Times New Roman" panose="02020603050405020304" pitchFamily="18" charset="0"/>
              </a:rPr>
              <a:pPr/>
              <a:t>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26BFE551-85C7-4AFD-9960-F0318C4752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D414026C-C7E8-496B-96E4-D8F205B2B7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BBAE6E1F-1DBB-465A-8B18-D3DD101904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FAE4269-F39D-402A-8D94-297EA1EA11F8}" type="slidenum">
              <a:rPr lang="en-US" altLang="en-US" sz="1200">
                <a:latin typeface="Times New Roman" panose="02020603050405020304" pitchFamily="18" charset="0"/>
              </a:rPr>
              <a:pPr/>
              <a:t>7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48B2894F-7FA7-4BB5-8CDA-1E7370D13B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7F419982-ED68-46C8-8D34-F69CAF94A6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B025222E-8272-4A76-9201-F7ADBCB231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DB2F34-FFAC-451C-B418-F18C85D8C01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8C9C7E98-05F6-4FF5-BED8-D2AE0A14E6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2997C762-DA6A-4E96-9A26-AB0C7D87DA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5560E9AA-F48B-472B-96A6-3B7AE33A28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68954BD-2427-485E-8047-FBBC7BE528D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8EA75216-DB8B-412F-8DDB-BCD7E29814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D90C7B90-19D5-4C8B-9E68-214A3DF22D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C39FA50C-E88D-4B0E-85E8-49265DCFA8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320009C-E7A2-42D2-AF48-331334B2401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3011" name="Rectangle 1026">
            <a:extLst>
              <a:ext uri="{FF2B5EF4-FFF2-40B4-BE49-F238E27FC236}">
                <a16:creationId xmlns:a16="http://schemas.microsoft.com/office/drawing/2014/main" id="{F4B3BBCF-B99D-4DDB-ACF5-A4BEAABF21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1027">
            <a:extLst>
              <a:ext uri="{FF2B5EF4-FFF2-40B4-BE49-F238E27FC236}">
                <a16:creationId xmlns:a16="http://schemas.microsoft.com/office/drawing/2014/main" id="{77DE3634-93A7-4B37-AE09-D85943C0BD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1C5AE0F3-3EEF-DE86-4F68-CC2BA03234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7713" indent="-2873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50938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11313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71688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28888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86088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43288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00488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7B62CC-6BFA-4ADE-A48C-0F37148E924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321168C1-E0A3-9158-7FEF-037E47282C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A8AAADA8-AC75-9B25-70EF-A997AF3191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99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13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19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7DA7F4-1827-4D31-912B-BDAB175DF1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3B30B-2CA4-4FB5-A923-E5AF2106ED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7350AC-EF0A-4EC8-A180-5C59552EDD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584B0-972C-40C4-866A-F0B89D83C7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5310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C62CC08-CB38-4864-8DCD-0A5D9C76A0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9C2B99-F6D5-4979-B483-21F7BCA21B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EAB2549-C465-41C4-8B07-299DC453CA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C9548-4A68-42E6-9BDC-A660D0D81E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350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FE84CD-D4F6-46B8-92A4-1BE9D711A6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060D00-8C1E-4F00-8EDA-71360B2ABC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84ED73-2613-4CA4-9F25-4970C6DE5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A207E-AB6F-404F-A48C-D4F7662C5F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063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C89C11-108D-49F6-A7B2-4EB4B15A94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778B8D-5122-45D2-95C0-EFB8B9185C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866C96-061B-4EC5-B339-263A606146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E4A25-1B03-4DF0-8E64-1069F547EB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616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E3335FA-437E-4F41-A72F-87D6457F8A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CE03FF6-89C5-46DF-BD13-D7CC23815A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A18C9C5-FA92-4C35-8890-8DFC196E32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C6892-3C49-4205-B7D2-54BA7D4A40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85581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3A2A109-6296-4766-A55E-1D1913AA57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D94A8B3-8D13-41F3-889E-E463AD2A9A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7BEFC9F-263F-4111-948F-FB7381D624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BA072-19A6-4274-A2E2-D0FD1B87CC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74173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571C41C-36D5-4E3E-93C6-1C08A339DE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0B18373-E50F-4651-A078-1FEB32F3AC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1643F45-4D5C-44EC-8370-0CCF15A411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6AD2E-268B-49D4-B34D-D65CF1FC4F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3144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59558F-8D91-4FD9-B42E-271E9643F9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0B9C8E-ED37-4752-A973-BC36470BA8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64345A-0114-43F2-9A32-34B86F6EF2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2D506-2A32-4FA8-BE72-6FBF96A267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9802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138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D1F3AB-70A4-426F-983E-F67297558D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398D35-9202-4AEE-B18F-26E374C7D9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E4F32B-048D-48CD-8534-831D8B59F3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7F0E5-38F7-4860-97BA-EFEF190FE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58587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4F363D-00AB-4C76-998D-BCDA3E5D59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A0DA338-772B-4ABA-99F9-5AE25C98F4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AA43E2-4A97-4DE0-99B9-5CAA53046E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4D903-4B09-49E0-B5BC-C46DD7C22E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0883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C0AD9D-1AF9-4AD6-986B-F9FE94CA44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A40091-4614-4D4D-B4C8-3EE3B0C0B1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F3068E4-A188-4977-9210-49925A8CF5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F573C-8664-45D7-A4D3-7BCA8C269C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90148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729579-334C-4FFA-A3F0-07828121E1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BE8A42-4CB8-4AFC-BFA9-0B5679344C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5DE1A4-4120-4471-9CBA-BDCD8C0819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E5CF6-25C3-4DB5-8AD8-3803DAAD2F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29699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661A2B1-9881-40EC-9632-5B7C11B4F5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52A948-2AD0-4BC1-9D81-4E548AA221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ADDF83-1F56-4F17-A3E4-94C6C08517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BF1C9-B616-4633-8A48-3FA7EE4DB6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42600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1C772B-1624-46DF-930D-0C2A29EB7C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FDDB0E-2C06-43C0-90FE-76CD748941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DFAA5A-B669-4D63-977C-8F8EC9BAB2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32236-8974-4CFC-BD23-833BFD0F21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85488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ACCFC3-8101-48EE-BAE1-04DFEEA9EA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622252-ADA9-49D7-A08F-6B2C6E5D11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068E50-3761-4ECC-9A47-2E75BF2D67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27788-4458-44E6-B722-E87D7C48C1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41365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EA1E80B-C141-4AA1-8964-0C560D0595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501C5FD-EE35-4B3D-A6FA-735F2CA002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144BEA1-5917-4DBB-AB8F-20E6251E0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808F9-0F2F-41B7-80F4-1226084DFD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51039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B3417E0-11FF-4681-A19D-77CF20C8DD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C360623-8399-49F9-8F6C-D92D4C1380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29EE693-45C9-497E-822D-3944D4D871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95010-925C-4E33-B83D-A9981C6633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62815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585E7D6-19FB-4BDF-A5D2-3DD96E8843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7B9910C-06AF-492B-AF78-937775455C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6F50FA8-DE69-47FB-8022-BD3E856D23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55DF5-1E71-4D33-B8F3-985CA1015C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0494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50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632877-ADDB-478E-AB03-9AAC5893A4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1BF49-6EF0-4C3F-995B-846E240FF1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0E2767-69DA-46B4-B03F-C1EB461B3A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6F248-8238-44B4-B1E4-037C67976F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52744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942193-B06D-4B07-A0F6-0FF2CAF593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E9F3D6-FAD3-4BE7-AE56-B990A0EEE0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EC6867-C1FC-4688-AA36-0E01148685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88A78-E073-49E7-BBDF-F96929C46D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80696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17D7A9-E166-43BB-9481-7FB87641AA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62384D-45D7-424B-B30D-78919BE6EA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585FAF-C172-46F4-8484-C732947114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F98EB-882B-42CC-8BD7-9477B03FE4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32069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E2A0DCB-D042-47F4-8F95-690BEE751B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FD9B62-4AF8-476E-BF58-71AD69B50C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161074-A4B8-4245-B6A8-1C70C5E6DF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DB887-36E7-4C0F-837E-8547728AF4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60924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D551FB-37F7-4BB1-B3A5-29F73FCFC1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DFE579-E802-49AB-B9C0-BE3050BB48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68852C-BCA7-478E-ADC6-968E4E78B6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1BDE3-4AFA-4A39-9A4D-DFA2CA920D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45242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3E190A5-D186-4C26-8767-42426DE4A9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5B5EE11-4C36-4263-BD23-6E83975F87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A5F7D4-0895-42BE-B4CF-7F6F22F688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0B4D8-6B52-4431-BCEB-78CD46764F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47562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DBF6B25-F68E-4376-9E93-5C52CD9E5C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B81557-FA59-43E0-9ACF-3D76F944FF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E6F7F4-FC39-4BDD-B836-C566BB8184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0AA30-BD08-4EA6-89E3-2A461CD943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99441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40240E-663F-4810-A891-817E6CED00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750D39-B413-4F37-84AE-7FAE9CCCD9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172105-85BE-4D4C-B469-A9CE8D88F1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B0C14-2CFB-490F-8C6C-BD9BAFEA17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502217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8C79C9F-D966-43F7-A62B-52AFDBD6C7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AACCF8A-F23B-4E69-9614-3B1828EA68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40791C7-C5ED-4D07-8EDF-9743A18B08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64893-F3A7-4C4D-B49D-349961573E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566884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7AB9093-DBFF-41B8-863F-4A4C32AB6B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45FAAE9-8F2E-4641-A00B-2782BEE14E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89C9D08-F923-48B4-915A-9A61055B4E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27A5B-39B6-4DD8-B266-19D141E061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8888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0759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9195C15-B2DA-4B6F-BC70-B516B4C134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AE74480-3F2C-4A52-AF66-0613F33540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D57930A-1A4E-45ED-B639-AB5BAD4104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9C9B9-8062-4089-9BC9-CEADF1D1DE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7050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0200CD-9602-424A-9739-EB3E136711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366DE1-973E-4204-8610-47D8E11CB8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F17962-7C98-4055-9F1B-80278A6232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85156-4ADD-4D5F-AA93-FE06F1EF3D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95952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8B827D-8146-4180-8BD0-5BDF0A3D5A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BF5E89-03B5-47CF-9FC8-3143430539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30803B-4C6B-408C-8D20-DC93E68C3D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40658-B20B-43AF-BF46-956A2DB07B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86044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C0F0EE-96C7-439B-91F4-A8BA8E3F60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76A083-ED81-4E04-AD90-B09284D445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CEC899-6A0D-461C-BF6A-75BAF116A7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B2CD5-FA61-421E-AB51-B934F88AB0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201708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720AEB-5CC7-4E31-AFCF-8FA67BB064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93A706-45F3-4A6B-B650-81CA66ECB8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8790BE-33D3-4986-863A-1EC3A3AC65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79953-A97A-4517-AD0A-E3FAF982B4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34034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701154-4D43-AC36-D597-378A545B69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E5DF24-BE57-A157-0B6F-48A788E4C3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1E554A-0190-488F-11CE-29FF892B54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06576D-6B94-416F-9C23-A344884E6C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6321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08766A-FD2B-A4AE-354C-5E9DF1E505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B5B551-56E4-2765-C800-B35E6FB46E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93FEA1-A9BE-593D-5790-16556941F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1E6CB-8671-4023-9E2E-8B65042587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96482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FA5EAA-B3BB-4B32-5264-41BD2C7808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95827F-47F6-3E42-79C3-A1400451A4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687A35F-CC31-10CE-718E-04527A51A2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63557-F399-4D89-A297-AB35651505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768796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332175-27F3-F6EB-4CD9-B847935280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026FDA-00CD-1A96-D3C9-82D9188213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0023B5B-C32C-3C61-A48A-F7FAFBDED1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5FA21-D5BC-4B7C-A08F-5D073A019E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83212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40A122C-8806-7C89-4543-262703AD3A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CB639CC-2AE9-CB33-DABE-DF31BE61C3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3AAD312-84FF-424D-F6C2-124BEFBDCC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7A970-63DB-4E60-9FF2-9A84EAE040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3593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1957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5D365A9-09BA-A4E7-1B3F-C43D41B676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C3F23BC-3165-4301-20DA-DA5ADB15AC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93B9C10-F539-DDC1-9C46-9B7971A1B9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C432D-FD98-4D00-BBB7-8467B5E436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803044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5E3278A-6D66-19D3-C078-259F5C50CE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905B177-C290-FC05-C076-28DE8B5249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B3910D3-937D-B21F-96F9-7D62FEAA2B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47A27-BB0A-4AB9-ABE0-83DA684C7F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18363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BDDC1B-7D34-9399-21BE-5679A60355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4E6E94-3D74-B7CB-68DD-06CF8EEEC4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1DE948-2CAA-479E-DD43-2373BC11EF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54B64-2F8F-4CB2-8751-94CCEB3643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46856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5839B0-9F4A-43A3-055C-8E6D6A6C3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1F2F47-B7ED-5D33-8190-5AA87218A7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ADCFA1-0A23-00D9-2B4D-07D2A91A20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36959-945B-4205-977D-3F9C7EE413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41968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354DA4-CA51-54E2-F232-9D45221DFF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E280BD-C952-B7BE-FA7E-16AB511478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AABC58-6724-29D1-9C35-B82B41FA73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95A63-EE6C-4B80-B531-37C67E55CD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340026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86F608-9DDF-1C4C-38D1-E08AA35D0E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655D97-0C7C-E83E-C414-8A910B8B6B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7FE9BC-556B-866F-75FB-37147FF4B0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A1B2C-15AD-42BB-B425-FF7A15E2E5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102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846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951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93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AFB4-D42A-4838-9CF5-BEB1A5CBA50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5AFB4-D42A-4838-9CF5-BEB1A5CBA50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8137A-AB4B-4288-BDCF-97DE575A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286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99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2C92E1D-F137-4060-AAD7-6D7BFE2C93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4D48014-07A9-49FD-B655-A57F9FD5FA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3FB7B2B-4027-4F30-A7B9-EDFA47A2881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7D938A5-FF77-4971-A417-09F104FD845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20C4B6D-764B-4060-BA30-5DE2BA032D4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026E851-C64C-48FC-A156-E7ECD8F30F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6141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w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99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A85D822-51C6-45BD-B2FF-17011BEAFB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E9F6005-5DBC-498E-99CF-E6F4A6EF38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0C591D0-ABC9-4BB2-9069-0E99956C0F7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6656710-86C2-4B9A-BAB4-D863B303944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2524984-1DB3-475D-B487-A7B1896920C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77F1720-8CB3-4AC3-B424-E58CC3F25C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925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w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99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22F5CD4-45F6-4AC1-AEBA-D3C5F72376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5B18133-36A2-4382-A536-2921242873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7771FE2-72CF-48C3-B72C-85FAA93147A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E328BA7-CA6B-47E1-A5BF-BFC20AECD0A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1CB9B0C-4897-4622-8657-85FEDF87CE2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CA01495-C76F-427B-88D2-5ECC304859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4179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w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99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56741E0-0A66-3A01-5542-375CD0C07D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EA16308-31C5-428C-3DCC-538F0F1DA7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02F2873-3E71-9D2C-84F5-2D4E597DFA7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02CC37B-AB25-2056-2EBE-07FEF3AE0A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D6AFAAA-B526-AFB1-D6DB-94BEF3FB327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FB55C76-5461-4B71-997F-5CD1EB0DB2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072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w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3">
            <a:extLst>
              <a:ext uri="{FF2B5EF4-FFF2-40B4-BE49-F238E27FC236}">
                <a16:creationId xmlns:a16="http://schemas.microsoft.com/office/drawing/2014/main" id="{864FA201-8B95-4F7A-B48B-EED05A667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7D4C0E-472F-4B10-BB43-886C565A16D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9395" name="TextBox 1">
            <a:extLst>
              <a:ext uri="{FF2B5EF4-FFF2-40B4-BE49-F238E27FC236}">
                <a16:creationId xmlns:a16="http://schemas.microsoft.com/office/drawing/2014/main" id="{333255C8-BE6F-4E02-A394-F043780AE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76400"/>
            <a:ext cx="6153223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Quiz 3: 10/13/2</a:t>
            </a:r>
            <a:r>
              <a:rPr lang="en-US" altLang="en-US" sz="2400" dirty="0">
                <a:solidFill>
                  <a:srgbClr val="000000"/>
                </a:solidFill>
              </a:rPr>
              <a:t>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Text: Chapter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Lecture slides: regular languages 1, 2 and 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Assignments: 9-11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	HW9: pumping lemma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	HW10: minimum-state DFA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	HW11: h</a:t>
            </a:r>
            <a:r>
              <a:rPr lang="en-US" altLang="en-US" sz="2400" dirty="0">
                <a:solidFill>
                  <a:srgbClr val="000000"/>
                </a:solidFill>
              </a:rPr>
              <a:t>(L) and h</a:t>
            </a:r>
            <a:r>
              <a:rPr lang="en-US" altLang="en-US" sz="2400" baseline="30000" dirty="0">
                <a:solidFill>
                  <a:srgbClr val="000000"/>
                </a:solidFill>
              </a:rPr>
              <a:t>-1</a:t>
            </a:r>
            <a:r>
              <a:rPr lang="en-US" altLang="en-US" sz="2400" dirty="0">
                <a:solidFill>
                  <a:srgbClr val="000000"/>
                </a:solidFill>
              </a:rPr>
              <a:t>(L)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Other topics:</a:t>
            </a:r>
            <a:b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</a:b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	product DFAs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	inverse homomorphism DFA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	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>
            <a:extLst>
              <a:ext uri="{FF2B5EF4-FFF2-40B4-BE49-F238E27FC236}">
                <a16:creationId xmlns:a16="http://schemas.microsoft.com/office/drawing/2014/main" id="{365EC814-2971-4BEA-AABA-5C8ACCD56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50E715-99A3-4EAA-A48D-DCAB8940AC4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B20700C5-E179-4B9E-A599-9116D740EA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Inverse homomorphisms of a language</a:t>
            </a: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69BADAE3-E4D9-4C47-A7CC-B3B831E201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32766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dirty="0"/>
              <a:t>Let h be a homomorphism defined on </a:t>
            </a:r>
            <a:r>
              <a:rPr lang="en-US" altLang="en-US" dirty="0">
                <a:latin typeface="Symbol" panose="05050102010706020507" pitchFamily="18" charset="2"/>
              </a:rPr>
              <a:t>S</a:t>
            </a:r>
            <a:endParaRPr lang="en-US" altLang="en-US" dirty="0"/>
          </a:p>
          <a:p>
            <a:pPr marL="0" indent="0">
              <a:buFont typeface="Monotype Sorts" pitchFamily="2" charset="2"/>
              <a:buNone/>
            </a:pPr>
            <a:r>
              <a:rPr lang="en-US" altLang="en-US" dirty="0"/>
              <a:t>Let h(L) be a homomorphism defined on L with alphabet </a:t>
            </a:r>
            <a:r>
              <a:rPr lang="en-US" altLang="en-US" dirty="0">
                <a:latin typeface="Symbol" panose="05050102010706020507" pitchFamily="18" charset="2"/>
              </a:rPr>
              <a:t>S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dirty="0"/>
              <a:t>Let h</a:t>
            </a:r>
            <a:r>
              <a:rPr lang="en-US" altLang="en-US" baseline="30000" dirty="0"/>
              <a:t>-1</a:t>
            </a:r>
            <a:r>
              <a:rPr lang="en-US" altLang="en-US" dirty="0"/>
              <a:t>(L) be an inverse homomorphism of L defined by h(L)</a:t>
            </a:r>
            <a:r>
              <a:rPr lang="en-US" altLang="en-US" dirty="0">
                <a:latin typeface="Symbol" panose="05050102010706020507" pitchFamily="18" charset="2"/>
              </a:rPr>
              <a:t> </a:t>
            </a:r>
            <a:r>
              <a:rPr lang="en-US" altLang="en-US" dirty="0"/>
              <a:t>with alphabet </a:t>
            </a: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S</a:t>
            </a: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’</a:t>
            </a:r>
            <a:r>
              <a:rPr lang="en-US" altLang="en-US" dirty="0">
                <a:latin typeface="Symbol" panose="05050102010706020507" pitchFamily="18" charset="2"/>
              </a:rPr>
              <a:t> 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dirty="0"/>
              <a:t>h</a:t>
            </a:r>
            <a:r>
              <a:rPr lang="en-US" altLang="en-US" baseline="30000" dirty="0"/>
              <a:t>-1</a:t>
            </a:r>
            <a:r>
              <a:rPr lang="en-US" altLang="en-US" dirty="0"/>
              <a:t>(L) ={w’ in </a:t>
            </a:r>
            <a:r>
              <a:rPr lang="en-US" altLang="en-US" dirty="0">
                <a:latin typeface="Symbol" panose="05050102010706020507" pitchFamily="18" charset="2"/>
              </a:rPr>
              <a:t>S</a:t>
            </a:r>
            <a:r>
              <a:rPr lang="en-US" altLang="en-US" dirty="0"/>
              <a:t>| such that h(w’) is in h(L)}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>
            <a:extLst>
              <a:ext uri="{FF2B5EF4-FFF2-40B4-BE49-F238E27FC236}">
                <a16:creationId xmlns:a16="http://schemas.microsoft.com/office/drawing/2014/main" id="{57631F91-64F8-7CAA-E863-08CDC5ABD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989E9E-462E-4A60-B25A-D3EE2297AF6D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837BF1DE-45BD-459A-B7C5-FE4099D201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79450"/>
            <a:ext cx="8763000" cy="1143000"/>
          </a:xfrm>
        </p:spPr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Solution</a:t>
            </a:r>
            <a:r>
              <a:rPr lang="en-US" altLang="en-US"/>
              <a:t> of h</a:t>
            </a:r>
            <a:r>
              <a:rPr lang="en-US" altLang="en-US" baseline="30000"/>
              <a:t>-1</a:t>
            </a:r>
            <a:r>
              <a:rPr lang="en-US" altLang="en-US"/>
              <a:t>(L) problem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5CA14F9B-B6B9-0831-6C7D-3261FF89BC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33563"/>
            <a:ext cx="8153400" cy="4567237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>
                <a:latin typeface="Symbol" panose="05050102010706020507" pitchFamily="18" charset="2"/>
              </a:rPr>
              <a:t>S</a:t>
            </a:r>
            <a:r>
              <a:rPr lang="en-US" altLang="en-US"/>
              <a:t>={0,1}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/>
              <a:t>Let h(0) = ab; h(1) = </a:t>
            </a:r>
            <a:r>
              <a:rPr lang="en-US" altLang="en-US">
                <a:latin typeface="Lucida Sans Unicode" panose="020B0602030504020204" pitchFamily="34" charset="0"/>
              </a:rPr>
              <a:t>ε</a:t>
            </a:r>
            <a:r>
              <a:rPr lang="en-US" altLang="en-US"/>
              <a:t>.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/>
              <a:t>Let h(L) = {ab, abab}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/>
              <a:t>h</a:t>
            </a:r>
            <a:r>
              <a:rPr lang="en-US" altLang="en-US" baseline="30000"/>
              <a:t>-1</a:t>
            </a:r>
            <a:r>
              <a:rPr lang="en-US" altLang="en-US"/>
              <a:t>(L) = {all w defined on {0,1} such that h(w) is either ab or abab}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/>
              <a:t>h</a:t>
            </a:r>
            <a:r>
              <a:rPr lang="en-US" altLang="en-US" baseline="30000"/>
              <a:t>-1</a:t>
            </a:r>
            <a:r>
              <a:rPr lang="en-US" altLang="en-US"/>
              <a:t>(L) = any w with 1 or 2 0’s and any number of 1’s because h(w)=ab or abab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>
            <a:extLst>
              <a:ext uri="{FF2B5EF4-FFF2-40B4-BE49-F238E27FC236}">
                <a16:creationId xmlns:a16="http://schemas.microsoft.com/office/drawing/2014/main" id="{6663023D-6472-45FD-D932-70728400C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F26E1A2-715A-4F05-B33F-8B2CBC3367B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133ADEE2-3A2B-7DC0-6605-A4BF6DDA2B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839200" cy="45720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dirty="0"/>
              <a:t>Start with DFA(L) = X and h(a) homomorphism on alphabet </a:t>
            </a:r>
            <a:r>
              <a:rPr lang="en-US" altLang="en-US" dirty="0">
                <a:latin typeface="Symbol" panose="05050102010706020507" pitchFamily="18" charset="2"/>
              </a:rPr>
              <a:t>S</a:t>
            </a:r>
            <a:r>
              <a:rPr lang="en-US" altLang="en-US" dirty="0"/>
              <a:t> of L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dirty="0"/>
              <a:t>Construct the </a:t>
            </a:r>
            <a:r>
              <a:rPr lang="en-US" altLang="en-US" dirty="0" err="1"/>
              <a:t>ih</a:t>
            </a:r>
            <a:r>
              <a:rPr lang="en-US" altLang="en-US" dirty="0"/>
              <a:t>-DFA = Y for h</a:t>
            </a:r>
            <a:r>
              <a:rPr lang="en-US" altLang="en-US" baseline="30000" dirty="0"/>
              <a:t>-1</a:t>
            </a:r>
            <a:r>
              <a:rPr lang="en-US" altLang="en-US" dirty="0"/>
              <a:t>(L) with: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/>
              <a:t>The same set of states.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/>
              <a:t>The same start state.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/>
              <a:t>The same final states.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/>
              <a:t>Input alphabet = the symbols on which the homomorphism is defined.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/>
              <a:t>Transition function </a:t>
            </a:r>
            <a:r>
              <a:rPr lang="en-US" altLang="en-US" dirty="0" err="1">
                <a:latin typeface="Lucida Sans Unicode" panose="020B0602030504020204" pitchFamily="34" charset="0"/>
              </a:rPr>
              <a:t>δ</a:t>
            </a:r>
            <a:r>
              <a:rPr lang="en-US" altLang="en-US" baseline="-25000" dirty="0" err="1"/>
              <a:t>Y</a:t>
            </a:r>
            <a:r>
              <a:rPr lang="en-US" altLang="en-US" dirty="0"/>
              <a:t>(q, a) = </a:t>
            </a:r>
            <a:r>
              <a:rPr lang="en-US" altLang="en-US" dirty="0">
                <a:latin typeface="Lucida Sans Unicode" panose="020B0602030504020204" pitchFamily="34" charset="0"/>
              </a:rPr>
              <a:t> delta </a:t>
            </a:r>
            <a:r>
              <a:rPr lang="en-US" altLang="en-US" dirty="0" err="1">
                <a:latin typeface="Lucida Sans Unicode" panose="020B0602030504020204" pitchFamily="34" charset="0"/>
              </a:rPr>
              <a:t>hat</a:t>
            </a:r>
            <a:r>
              <a:rPr lang="en-US" altLang="en-US" baseline="-25000" dirty="0" err="1"/>
              <a:t>X</a:t>
            </a:r>
            <a:r>
              <a:rPr lang="en-US" altLang="en-US" dirty="0"/>
              <a:t>(q, h(a))</a:t>
            </a:r>
          </a:p>
        </p:txBody>
      </p:sp>
      <p:grpSp>
        <p:nvGrpSpPr>
          <p:cNvPr id="52229" name="Group 81">
            <a:extLst>
              <a:ext uri="{FF2B5EF4-FFF2-40B4-BE49-F238E27FC236}">
                <a16:creationId xmlns:a16="http://schemas.microsoft.com/office/drawing/2014/main" id="{1ED3396E-D68F-6F8E-F8B6-6A829637D7BC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257800"/>
            <a:ext cx="336550" cy="642937"/>
            <a:chOff x="340318" y="4673308"/>
            <a:chExt cx="336952" cy="555620"/>
          </a:xfrm>
        </p:grpSpPr>
        <p:sp>
          <p:nvSpPr>
            <p:cNvPr id="52230" name="Text Box 4">
              <a:extLst>
                <a:ext uri="{FF2B5EF4-FFF2-40B4-BE49-F238E27FC236}">
                  <a16:creationId xmlns:a16="http://schemas.microsoft.com/office/drawing/2014/main" id="{DF43666F-DE5B-7418-B8BA-3177970678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075" y="4673308"/>
              <a:ext cx="30638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Lucida Sans Unicode" panose="020B0602030504020204" pitchFamily="34" charset="0"/>
                  <a:ea typeface="+mn-ea"/>
                  <a:cs typeface="+mn-cs"/>
                </a:rPr>
                <a:t>˄</a:t>
              </a:r>
            </a:p>
          </p:txBody>
        </p:sp>
        <p:sp>
          <p:nvSpPr>
            <p:cNvPr id="52231" name="Text Box 4">
              <a:extLst>
                <a:ext uri="{FF2B5EF4-FFF2-40B4-BE49-F238E27FC236}">
                  <a16:creationId xmlns:a16="http://schemas.microsoft.com/office/drawing/2014/main" id="{90520D73-3877-DE0B-ED53-38D78A6F61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18" y="4767263"/>
              <a:ext cx="33695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ymbol" panose="05050102010706020507" pitchFamily="18" charset="2"/>
                  <a:ea typeface="+mn-ea"/>
                  <a:cs typeface="Arial" panose="020B0604020202020204" pitchFamily="34" charset="0"/>
                </a:rPr>
                <a:t>d</a:t>
              </a:r>
              <a:endPara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CE836019-ED55-CD2C-15A9-FB81F1626EDE}"/>
              </a:ext>
            </a:extLst>
          </p:cNvPr>
          <p:cNvSpPr txBox="1"/>
          <p:nvPr/>
        </p:nvSpPr>
        <p:spPr>
          <a:xfrm>
            <a:off x="152400" y="423938"/>
            <a:ext cx="86060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j-ea"/>
                <a:cs typeface="+mj-cs"/>
              </a:rPr>
              <a:t>Construction of </a:t>
            </a:r>
            <a:r>
              <a:rPr kumimoji="0" lang="en-US" alt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j-ea"/>
                <a:cs typeface="+mj-cs"/>
              </a:rPr>
              <a:t>ih</a:t>
            </a: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j-ea"/>
                <a:cs typeface="+mj-cs"/>
              </a:rPr>
              <a:t>-DFA to prove RLs closed under h</a:t>
            </a:r>
            <a:r>
              <a:rPr kumimoji="0" lang="en-US" altLang="en-US" sz="32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j-ea"/>
                <a:cs typeface="+mj-cs"/>
              </a:rPr>
              <a:t>-1</a:t>
            </a:r>
            <a:endParaRPr lang="en-US" baseline="30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4">
            <a:extLst>
              <a:ext uri="{FF2B5EF4-FFF2-40B4-BE49-F238E27FC236}">
                <a16:creationId xmlns:a16="http://schemas.microsoft.com/office/drawing/2014/main" id="{BA4CA996-ACBE-D9E1-3811-AB3C53F8B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2CE82D-5934-4B49-9C3F-453BFE581C6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DBD291A9-A5FC-AA9F-D58B-9D061F9BD4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839200" cy="1143000"/>
          </a:xfrm>
        </p:spPr>
        <p:txBody>
          <a:bodyPr/>
          <a:lstStyle/>
          <a:p>
            <a:r>
              <a:rPr lang="en-US" altLang="en-US" sz="4000"/>
              <a:t>Example of ih-DFA Construction</a:t>
            </a:r>
          </a:p>
        </p:txBody>
      </p:sp>
      <p:sp>
        <p:nvSpPr>
          <p:cNvPr id="54276" name="Oval 3">
            <a:extLst>
              <a:ext uri="{FF2B5EF4-FFF2-40B4-BE49-F238E27FC236}">
                <a16:creationId xmlns:a16="http://schemas.microsoft.com/office/drawing/2014/main" id="{60FAE107-032D-C53C-BEAA-B13EF7828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581400"/>
            <a:ext cx="457200" cy="457200"/>
          </a:xfrm>
          <a:prstGeom prst="ellipse">
            <a:avLst/>
          </a:prstGeom>
          <a:solidFill>
            <a:srgbClr val="FFFF99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54277" name="Oval 5">
            <a:extLst>
              <a:ext uri="{FF2B5EF4-FFF2-40B4-BE49-F238E27FC236}">
                <a16:creationId xmlns:a16="http://schemas.microsoft.com/office/drawing/2014/main" id="{55231EAC-354E-4AE1-2C60-2FA8973C9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572000"/>
            <a:ext cx="457200" cy="457200"/>
          </a:xfrm>
          <a:prstGeom prst="ellipse">
            <a:avLst/>
          </a:prstGeom>
          <a:solidFill>
            <a:srgbClr val="FFFF99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C</a:t>
            </a:r>
          </a:p>
        </p:txBody>
      </p:sp>
      <p:sp>
        <p:nvSpPr>
          <p:cNvPr id="54278" name="Oval 6">
            <a:extLst>
              <a:ext uri="{FF2B5EF4-FFF2-40B4-BE49-F238E27FC236}">
                <a16:creationId xmlns:a16="http://schemas.microsoft.com/office/drawing/2014/main" id="{0B026147-B912-C4CF-B5FB-581918018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ellipse">
            <a:avLst/>
          </a:prstGeom>
          <a:solidFill>
            <a:srgbClr val="FFFF99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B</a:t>
            </a:r>
          </a:p>
        </p:txBody>
      </p:sp>
      <p:sp>
        <p:nvSpPr>
          <p:cNvPr id="54279" name="Oval 10">
            <a:extLst>
              <a:ext uri="{FF2B5EF4-FFF2-40B4-BE49-F238E27FC236}">
                <a16:creationId xmlns:a16="http://schemas.microsoft.com/office/drawing/2014/main" id="{E587106C-D105-4E0F-D480-67B952E8A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4958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54280" name="Line 11">
            <a:extLst>
              <a:ext uri="{FF2B5EF4-FFF2-40B4-BE49-F238E27FC236}">
                <a16:creationId xmlns:a16="http://schemas.microsoft.com/office/drawing/2014/main" id="{A09CF7D2-D138-CCED-F102-3D2629F3E9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3048000"/>
            <a:ext cx="1066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54281" name="Line 13">
            <a:extLst>
              <a:ext uri="{FF2B5EF4-FFF2-40B4-BE49-F238E27FC236}">
                <a16:creationId xmlns:a16="http://schemas.microsoft.com/office/drawing/2014/main" id="{462DC9A1-5985-7667-4962-D185EADDD2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3962400"/>
            <a:ext cx="1066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54282" name="Line 15">
            <a:extLst>
              <a:ext uri="{FF2B5EF4-FFF2-40B4-BE49-F238E27FC236}">
                <a16:creationId xmlns:a16="http://schemas.microsoft.com/office/drawing/2014/main" id="{D51065FF-7CAF-F30E-6622-8C5D826EFA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200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cxnSp>
        <p:nvCxnSpPr>
          <p:cNvPr id="54283" name="AutoShape 19">
            <a:extLst>
              <a:ext uri="{FF2B5EF4-FFF2-40B4-BE49-F238E27FC236}">
                <a16:creationId xmlns:a16="http://schemas.microsoft.com/office/drawing/2014/main" id="{5A9F332F-4274-CEED-87A9-784F7DE8C802}"/>
              </a:ext>
            </a:extLst>
          </p:cNvPr>
          <p:cNvCxnSpPr>
            <a:cxnSpLocks noChangeShapeType="1"/>
            <a:stCxn id="54279" idx="6"/>
            <a:endCxn id="54278" idx="6"/>
          </p:cNvCxnSpPr>
          <p:nvPr/>
        </p:nvCxnSpPr>
        <p:spPr bwMode="auto">
          <a:xfrm flipH="1" flipV="1">
            <a:off x="3200400" y="2971800"/>
            <a:ext cx="76200" cy="1828800"/>
          </a:xfrm>
          <a:prstGeom prst="curvedConnector3">
            <a:avLst>
              <a:gd name="adj1" fmla="val -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84" name="AutoShape 20">
            <a:extLst>
              <a:ext uri="{FF2B5EF4-FFF2-40B4-BE49-F238E27FC236}">
                <a16:creationId xmlns:a16="http://schemas.microsoft.com/office/drawing/2014/main" id="{38BBEE53-8D16-CBCD-F879-1D1C033FA089}"/>
              </a:ext>
            </a:extLst>
          </p:cNvPr>
          <p:cNvCxnSpPr>
            <a:cxnSpLocks noChangeShapeType="1"/>
            <a:stCxn id="54278" idx="0"/>
            <a:endCxn id="54276" idx="0"/>
          </p:cNvCxnSpPr>
          <p:nvPr/>
        </p:nvCxnSpPr>
        <p:spPr bwMode="auto">
          <a:xfrm rot="-5400000" flipH="1" flipV="1">
            <a:off x="1828800" y="2438400"/>
            <a:ext cx="838200" cy="1447800"/>
          </a:xfrm>
          <a:prstGeom prst="curvedConnector3">
            <a:avLst>
              <a:gd name="adj1" fmla="val -2727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85" name="AutoShape 21">
            <a:extLst>
              <a:ext uri="{FF2B5EF4-FFF2-40B4-BE49-F238E27FC236}">
                <a16:creationId xmlns:a16="http://schemas.microsoft.com/office/drawing/2014/main" id="{D235FB23-233C-DF00-45B0-6DA99CBCE668}"/>
              </a:ext>
            </a:extLst>
          </p:cNvPr>
          <p:cNvCxnSpPr>
            <a:cxnSpLocks noChangeShapeType="1"/>
            <a:stCxn id="54279" idx="3"/>
            <a:endCxn id="54276" idx="4"/>
          </p:cNvCxnSpPr>
          <p:nvPr/>
        </p:nvCxnSpPr>
        <p:spPr bwMode="auto">
          <a:xfrm rot="16200000" flipV="1">
            <a:off x="1651000" y="3911600"/>
            <a:ext cx="977900" cy="1231900"/>
          </a:xfrm>
          <a:prstGeom prst="curvedConnector3">
            <a:avLst>
              <a:gd name="adj1" fmla="val -3246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286" name="Text Box 22">
            <a:extLst>
              <a:ext uri="{FF2B5EF4-FFF2-40B4-BE49-F238E27FC236}">
                <a16:creationId xmlns:a16="http://schemas.microsoft.com/office/drawing/2014/main" id="{FCD90C58-443E-22BB-9DC1-F318D5B30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5" y="2243138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54287" name="Text Box 23">
            <a:extLst>
              <a:ext uri="{FF2B5EF4-FFF2-40B4-BE49-F238E27FC236}">
                <a16:creationId xmlns:a16="http://schemas.microsoft.com/office/drawing/2014/main" id="{3D7881A7-DDC4-74A1-11F7-02DE667B3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276600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54288" name="Text Box 24">
            <a:extLst>
              <a:ext uri="{FF2B5EF4-FFF2-40B4-BE49-F238E27FC236}">
                <a16:creationId xmlns:a16="http://schemas.microsoft.com/office/drawing/2014/main" id="{8AA44E5D-5B94-77A1-F771-B40F4E261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800600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54289" name="Text Box 25">
            <a:extLst>
              <a:ext uri="{FF2B5EF4-FFF2-40B4-BE49-F238E27FC236}">
                <a16:creationId xmlns:a16="http://schemas.microsoft.com/office/drawing/2014/main" id="{5A768A29-4F8B-ED49-3E03-8B4093F84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581400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b</a:t>
            </a:r>
          </a:p>
        </p:txBody>
      </p:sp>
      <p:sp>
        <p:nvSpPr>
          <p:cNvPr id="54290" name="Text Box 26">
            <a:extLst>
              <a:ext uri="{FF2B5EF4-FFF2-40B4-BE49-F238E27FC236}">
                <a16:creationId xmlns:a16="http://schemas.microsoft.com/office/drawing/2014/main" id="{1089A2F9-B3E8-4F3D-9EA6-3E4C4D07D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5" y="3603625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b</a:t>
            </a:r>
          </a:p>
        </p:txBody>
      </p:sp>
      <p:sp>
        <p:nvSpPr>
          <p:cNvPr id="54291" name="Text Box 27">
            <a:extLst>
              <a:ext uri="{FF2B5EF4-FFF2-40B4-BE49-F238E27FC236}">
                <a16:creationId xmlns:a16="http://schemas.microsoft.com/office/drawing/2014/main" id="{5BC62A5C-ABB0-1E54-370C-0959C4751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191000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b</a:t>
            </a:r>
          </a:p>
        </p:txBody>
      </p:sp>
      <p:sp>
        <p:nvSpPr>
          <p:cNvPr id="54292" name="Line 28">
            <a:extLst>
              <a:ext uri="{FF2B5EF4-FFF2-40B4-BE49-F238E27FC236}">
                <a16:creationId xmlns:a16="http://schemas.microsoft.com/office/drawing/2014/main" id="{DAE76282-DCA1-E3FF-75C6-83916AF7EB51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53273" name="TextBox 1">
            <a:extLst>
              <a:ext uri="{FF2B5EF4-FFF2-40B4-BE49-F238E27FC236}">
                <a16:creationId xmlns:a16="http://schemas.microsoft.com/office/drawing/2014/main" id="{20495281-FFB5-0CD3-8C8B-DB9DBA538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963" y="1149350"/>
            <a:ext cx="7980362" cy="95408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Given h(0)=ab, h(1)=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e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a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nd DFA defined on {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a,b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Find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ih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-DFA</a:t>
            </a:r>
          </a:p>
        </p:txBody>
      </p:sp>
      <p:sp>
        <p:nvSpPr>
          <p:cNvPr id="53275" name="Rectangle 2">
            <a:extLst>
              <a:ext uri="{FF2B5EF4-FFF2-40B4-BE49-F238E27FC236}">
                <a16:creationId xmlns:a16="http://schemas.microsoft.com/office/drawing/2014/main" id="{81329DAB-7625-4982-70C1-E30706251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1100" y="2609850"/>
            <a:ext cx="3603872" cy="310854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Y =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ih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-DFA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</a:rPr>
              <a:t>S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={0,1}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States A, B, and C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Sans Unicode" panose="020B0602030504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Start state = 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Accepting state = C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+mn-cs"/>
              </a:rPr>
              <a:t>δ</a:t>
            </a:r>
            <a:r>
              <a:rPr kumimoji="0" lang="en-US" altLang="en-US" sz="28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+mn-cs"/>
              </a:rPr>
              <a:t>Y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(q,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a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) =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X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(q, h(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a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))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q = A, B, or C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a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= {0,1}</a:t>
            </a:r>
          </a:p>
        </p:txBody>
      </p:sp>
      <p:grpSp>
        <p:nvGrpSpPr>
          <p:cNvPr id="54295" name="Group 81">
            <a:extLst>
              <a:ext uri="{FF2B5EF4-FFF2-40B4-BE49-F238E27FC236}">
                <a16:creationId xmlns:a16="http://schemas.microsoft.com/office/drawing/2014/main" id="{B2950F79-696D-2205-D94D-720026F3CE26}"/>
              </a:ext>
            </a:extLst>
          </p:cNvPr>
          <p:cNvGrpSpPr>
            <a:grpSpLocks/>
          </p:cNvGrpSpPr>
          <p:nvPr/>
        </p:nvGrpSpPr>
        <p:grpSpPr bwMode="auto">
          <a:xfrm>
            <a:off x="5415950" y="4305301"/>
            <a:ext cx="336550" cy="610009"/>
            <a:chOff x="346075" y="4673308"/>
            <a:chExt cx="336952" cy="527163"/>
          </a:xfrm>
        </p:grpSpPr>
        <p:sp>
          <p:nvSpPr>
            <p:cNvPr id="54296" name="Text Box 4">
              <a:extLst>
                <a:ext uri="{FF2B5EF4-FFF2-40B4-BE49-F238E27FC236}">
                  <a16:creationId xmlns:a16="http://schemas.microsoft.com/office/drawing/2014/main" id="{211C03FA-4109-6573-CCE0-9F877929BB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075" y="4673308"/>
              <a:ext cx="30638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Lucida Sans Unicode" panose="020B0602030504020204" pitchFamily="34" charset="0"/>
                  <a:ea typeface="+mn-ea"/>
                  <a:cs typeface="+mn-cs"/>
                </a:rPr>
                <a:t>˄</a:t>
              </a:r>
            </a:p>
          </p:txBody>
        </p:sp>
        <p:sp>
          <p:nvSpPr>
            <p:cNvPr id="54297" name="Text Box 4">
              <a:extLst>
                <a:ext uri="{FF2B5EF4-FFF2-40B4-BE49-F238E27FC236}">
                  <a16:creationId xmlns:a16="http://schemas.microsoft.com/office/drawing/2014/main" id="{CD239F85-8843-040F-6606-82162B476C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075" y="4738806"/>
              <a:ext cx="33695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ymbol" panose="05050102010706020507" pitchFamily="18" charset="2"/>
                  <a:ea typeface="+mn-ea"/>
                  <a:cs typeface="Arial" panose="020B0604020202020204" pitchFamily="34" charset="0"/>
                </a:rPr>
                <a:t>d</a:t>
              </a:r>
              <a:endPara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E5063C5-7131-DCA7-0BC2-D4A82A707A31}"/>
              </a:ext>
            </a:extLst>
          </p:cNvPr>
          <p:cNvSpPr txBox="1"/>
          <p:nvPr/>
        </p:nvSpPr>
        <p:spPr>
          <a:xfrm>
            <a:off x="381000" y="5483552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X=DFA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</a:rPr>
              <a:t>S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={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a,b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}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4">
            <a:extLst>
              <a:ext uri="{FF2B5EF4-FFF2-40B4-BE49-F238E27FC236}">
                <a16:creationId xmlns:a16="http://schemas.microsoft.com/office/drawing/2014/main" id="{B9073495-CFDF-2D66-A503-6B562D89C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A26DFD-3D8E-4096-8FA2-DA337804ACA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ADC9341D-F58F-B539-4D7B-6077F2BBE5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839200" cy="1143000"/>
          </a:xfrm>
        </p:spPr>
        <p:txBody>
          <a:bodyPr/>
          <a:lstStyle/>
          <a:p>
            <a:r>
              <a:rPr lang="en-US" altLang="en-US" sz="4000"/>
              <a:t>Example of ih-DFA Construction</a:t>
            </a:r>
          </a:p>
        </p:txBody>
      </p:sp>
      <p:sp>
        <p:nvSpPr>
          <p:cNvPr id="56324" name="Oval 3">
            <a:extLst>
              <a:ext uri="{FF2B5EF4-FFF2-40B4-BE49-F238E27FC236}">
                <a16:creationId xmlns:a16="http://schemas.microsoft.com/office/drawing/2014/main" id="{4309890D-637A-3E7A-529A-C953EA020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581400"/>
            <a:ext cx="457200" cy="457200"/>
          </a:xfrm>
          <a:prstGeom prst="ellipse">
            <a:avLst/>
          </a:prstGeom>
          <a:solidFill>
            <a:srgbClr val="FFFF99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56325" name="Oval 5">
            <a:extLst>
              <a:ext uri="{FF2B5EF4-FFF2-40B4-BE49-F238E27FC236}">
                <a16:creationId xmlns:a16="http://schemas.microsoft.com/office/drawing/2014/main" id="{E0477868-255B-F991-C991-1FBB2A7CC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572000"/>
            <a:ext cx="457200" cy="457200"/>
          </a:xfrm>
          <a:prstGeom prst="ellipse">
            <a:avLst/>
          </a:prstGeom>
          <a:solidFill>
            <a:srgbClr val="FFFF99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C</a:t>
            </a:r>
          </a:p>
        </p:txBody>
      </p:sp>
      <p:sp>
        <p:nvSpPr>
          <p:cNvPr id="56326" name="Oval 6">
            <a:extLst>
              <a:ext uri="{FF2B5EF4-FFF2-40B4-BE49-F238E27FC236}">
                <a16:creationId xmlns:a16="http://schemas.microsoft.com/office/drawing/2014/main" id="{5C89FB7A-A21E-DDF9-5B11-67E9766E3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ellipse">
            <a:avLst/>
          </a:prstGeom>
          <a:solidFill>
            <a:srgbClr val="FFFF99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B</a:t>
            </a:r>
          </a:p>
        </p:txBody>
      </p:sp>
      <p:sp>
        <p:nvSpPr>
          <p:cNvPr id="56327" name="Oval 9">
            <a:extLst>
              <a:ext uri="{FF2B5EF4-FFF2-40B4-BE49-F238E27FC236}">
                <a16:creationId xmlns:a16="http://schemas.microsoft.com/office/drawing/2014/main" id="{8BBBD0CC-2574-388A-38BB-0843E9A8F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44958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56328" name="Oval 10">
            <a:extLst>
              <a:ext uri="{FF2B5EF4-FFF2-40B4-BE49-F238E27FC236}">
                <a16:creationId xmlns:a16="http://schemas.microsoft.com/office/drawing/2014/main" id="{C66A23C8-B3DB-DC7D-640D-A09457353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4958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56329" name="Line 11">
            <a:extLst>
              <a:ext uri="{FF2B5EF4-FFF2-40B4-BE49-F238E27FC236}">
                <a16:creationId xmlns:a16="http://schemas.microsoft.com/office/drawing/2014/main" id="{C57E1B76-CD73-9BFA-1735-E784C10CF3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3048000"/>
            <a:ext cx="1066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56330" name="Line 13">
            <a:extLst>
              <a:ext uri="{FF2B5EF4-FFF2-40B4-BE49-F238E27FC236}">
                <a16:creationId xmlns:a16="http://schemas.microsoft.com/office/drawing/2014/main" id="{2CD95689-54EF-3C66-C678-1415B76B81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3962400"/>
            <a:ext cx="1066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56331" name="Line 15">
            <a:extLst>
              <a:ext uri="{FF2B5EF4-FFF2-40B4-BE49-F238E27FC236}">
                <a16:creationId xmlns:a16="http://schemas.microsoft.com/office/drawing/2014/main" id="{CADA628D-5342-63EA-B6B5-6C478A3B0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200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cxnSp>
        <p:nvCxnSpPr>
          <p:cNvPr id="56332" name="AutoShape 19">
            <a:extLst>
              <a:ext uri="{FF2B5EF4-FFF2-40B4-BE49-F238E27FC236}">
                <a16:creationId xmlns:a16="http://schemas.microsoft.com/office/drawing/2014/main" id="{F513C000-EB1A-44D3-F92B-4FB376D1CB0A}"/>
              </a:ext>
            </a:extLst>
          </p:cNvPr>
          <p:cNvCxnSpPr>
            <a:cxnSpLocks noChangeShapeType="1"/>
            <a:stCxn id="56328" idx="6"/>
            <a:endCxn id="56326" idx="6"/>
          </p:cNvCxnSpPr>
          <p:nvPr/>
        </p:nvCxnSpPr>
        <p:spPr bwMode="auto">
          <a:xfrm flipH="1" flipV="1">
            <a:off x="3200400" y="2971800"/>
            <a:ext cx="76200" cy="1828800"/>
          </a:xfrm>
          <a:prstGeom prst="curvedConnector3">
            <a:avLst>
              <a:gd name="adj1" fmla="val -3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33" name="AutoShape 20">
            <a:extLst>
              <a:ext uri="{FF2B5EF4-FFF2-40B4-BE49-F238E27FC236}">
                <a16:creationId xmlns:a16="http://schemas.microsoft.com/office/drawing/2014/main" id="{504B3624-5683-944E-25D7-11D5C948B8BD}"/>
              </a:ext>
            </a:extLst>
          </p:cNvPr>
          <p:cNvCxnSpPr>
            <a:cxnSpLocks noChangeShapeType="1"/>
            <a:stCxn id="56326" idx="0"/>
            <a:endCxn id="56324" idx="0"/>
          </p:cNvCxnSpPr>
          <p:nvPr/>
        </p:nvCxnSpPr>
        <p:spPr bwMode="auto">
          <a:xfrm rot="-5400000" flipH="1" flipV="1">
            <a:off x="1828800" y="2438400"/>
            <a:ext cx="838200" cy="1447800"/>
          </a:xfrm>
          <a:prstGeom prst="curvedConnector3">
            <a:avLst>
              <a:gd name="adj1" fmla="val -2727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34" name="AutoShape 21">
            <a:extLst>
              <a:ext uri="{FF2B5EF4-FFF2-40B4-BE49-F238E27FC236}">
                <a16:creationId xmlns:a16="http://schemas.microsoft.com/office/drawing/2014/main" id="{0BF66F9F-CDFA-0852-809D-F6EA69D3B198}"/>
              </a:ext>
            </a:extLst>
          </p:cNvPr>
          <p:cNvCxnSpPr>
            <a:cxnSpLocks noChangeShapeType="1"/>
            <a:stCxn id="56328" idx="3"/>
            <a:endCxn id="56324" idx="4"/>
          </p:cNvCxnSpPr>
          <p:nvPr/>
        </p:nvCxnSpPr>
        <p:spPr bwMode="auto">
          <a:xfrm rot="16200000" flipV="1">
            <a:off x="1651000" y="3911600"/>
            <a:ext cx="977900" cy="1231900"/>
          </a:xfrm>
          <a:prstGeom prst="curvedConnector3">
            <a:avLst>
              <a:gd name="adj1" fmla="val -3246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335" name="Text Box 22">
            <a:extLst>
              <a:ext uri="{FF2B5EF4-FFF2-40B4-BE49-F238E27FC236}">
                <a16:creationId xmlns:a16="http://schemas.microsoft.com/office/drawing/2014/main" id="{82E2E016-AEE9-CD99-8E9D-639FBF925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5" y="2243138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56336" name="Text Box 23">
            <a:extLst>
              <a:ext uri="{FF2B5EF4-FFF2-40B4-BE49-F238E27FC236}">
                <a16:creationId xmlns:a16="http://schemas.microsoft.com/office/drawing/2014/main" id="{59C26FA1-84FB-3DFB-6012-EBE9B4805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276600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56337" name="Text Box 24">
            <a:extLst>
              <a:ext uri="{FF2B5EF4-FFF2-40B4-BE49-F238E27FC236}">
                <a16:creationId xmlns:a16="http://schemas.microsoft.com/office/drawing/2014/main" id="{6099BA02-A575-5736-BC66-2C9B066A0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800600"/>
            <a:ext cx="34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56338" name="Text Box 25">
            <a:extLst>
              <a:ext uri="{FF2B5EF4-FFF2-40B4-BE49-F238E27FC236}">
                <a16:creationId xmlns:a16="http://schemas.microsoft.com/office/drawing/2014/main" id="{29D8D8B4-9A3B-B1F7-D222-73CB337BD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581400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b</a:t>
            </a:r>
          </a:p>
        </p:txBody>
      </p:sp>
      <p:sp>
        <p:nvSpPr>
          <p:cNvPr id="56339" name="Text Box 26">
            <a:extLst>
              <a:ext uri="{FF2B5EF4-FFF2-40B4-BE49-F238E27FC236}">
                <a16:creationId xmlns:a16="http://schemas.microsoft.com/office/drawing/2014/main" id="{8EF11E12-A0EE-2302-FFBF-039FA6FF1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657600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b</a:t>
            </a:r>
          </a:p>
        </p:txBody>
      </p:sp>
      <p:sp>
        <p:nvSpPr>
          <p:cNvPr id="56340" name="Text Box 27">
            <a:extLst>
              <a:ext uri="{FF2B5EF4-FFF2-40B4-BE49-F238E27FC236}">
                <a16:creationId xmlns:a16="http://schemas.microsoft.com/office/drawing/2014/main" id="{B53EFB3C-338C-A727-8D6B-4BF32F51A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191000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b</a:t>
            </a:r>
          </a:p>
        </p:txBody>
      </p:sp>
      <p:sp>
        <p:nvSpPr>
          <p:cNvPr id="56341" name="Line 28">
            <a:extLst>
              <a:ext uri="{FF2B5EF4-FFF2-40B4-BE49-F238E27FC236}">
                <a16:creationId xmlns:a16="http://schemas.microsoft.com/office/drawing/2014/main" id="{4F6C5960-12C3-2B52-6E86-797F4695258A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grpSp>
        <p:nvGrpSpPr>
          <p:cNvPr id="56342" name="Group 42">
            <a:extLst>
              <a:ext uri="{FF2B5EF4-FFF2-40B4-BE49-F238E27FC236}">
                <a16:creationId xmlns:a16="http://schemas.microsoft.com/office/drawing/2014/main" id="{C7A44D4E-C0D4-4B07-0A5C-225A7255B59A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2743200"/>
            <a:ext cx="2362200" cy="2286000"/>
            <a:chOff x="2832" y="1728"/>
            <a:chExt cx="1488" cy="1440"/>
          </a:xfrm>
        </p:grpSpPr>
        <p:sp>
          <p:nvSpPr>
            <p:cNvPr id="56366" name="Oval 4">
              <a:extLst>
                <a:ext uri="{FF2B5EF4-FFF2-40B4-BE49-F238E27FC236}">
                  <a16:creationId xmlns:a16="http://schemas.microsoft.com/office/drawing/2014/main" id="{06BAEBBD-61DC-FEFB-F263-DE969D9A2F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2880"/>
              <a:ext cx="288" cy="288"/>
            </a:xfrm>
            <a:prstGeom prst="ellipse">
              <a:avLst/>
            </a:prstGeom>
            <a:solidFill>
              <a:srgbClr val="FFFF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C</a:t>
              </a:r>
            </a:p>
          </p:txBody>
        </p:sp>
        <p:sp>
          <p:nvSpPr>
            <p:cNvPr id="56367" name="Oval 7">
              <a:extLst>
                <a:ext uri="{FF2B5EF4-FFF2-40B4-BE49-F238E27FC236}">
                  <a16:creationId xmlns:a16="http://schemas.microsoft.com/office/drawing/2014/main" id="{DF954EE8-5EDE-786A-B866-E7A4F2339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728"/>
              <a:ext cx="288" cy="288"/>
            </a:xfrm>
            <a:prstGeom prst="ellipse">
              <a:avLst/>
            </a:prstGeom>
            <a:solidFill>
              <a:srgbClr val="FFFF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B</a:t>
              </a:r>
            </a:p>
          </p:txBody>
        </p:sp>
        <p:sp>
          <p:nvSpPr>
            <p:cNvPr id="56368" name="Oval 8">
              <a:extLst>
                <a:ext uri="{FF2B5EF4-FFF2-40B4-BE49-F238E27FC236}">
                  <a16:creationId xmlns:a16="http://schemas.microsoft.com/office/drawing/2014/main" id="{80B61BB5-B341-94CB-6283-888AB1286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256"/>
              <a:ext cx="288" cy="288"/>
            </a:xfrm>
            <a:prstGeom prst="ellipse">
              <a:avLst/>
            </a:prstGeom>
            <a:solidFill>
              <a:srgbClr val="FFFF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A</a:t>
              </a:r>
            </a:p>
          </p:txBody>
        </p:sp>
        <p:sp>
          <p:nvSpPr>
            <p:cNvPr id="56369" name="Line 29">
              <a:extLst>
                <a:ext uri="{FF2B5EF4-FFF2-40B4-BE49-F238E27FC236}">
                  <a16:creationId xmlns:a16="http://schemas.microsoft.com/office/drawing/2014/main" id="{43DFD76F-58F9-89E7-5B9A-1BD11D7B20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40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1246" name="Group 46">
            <a:extLst>
              <a:ext uri="{FF2B5EF4-FFF2-40B4-BE49-F238E27FC236}">
                <a16:creationId xmlns:a16="http://schemas.microsoft.com/office/drawing/2014/main" id="{9E0350EF-C5FB-38FE-F699-AFF6C8243A8D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2133600"/>
            <a:ext cx="3919538" cy="3505200"/>
            <a:chOff x="2976" y="1344"/>
            <a:chExt cx="2469" cy="2208"/>
          </a:xfrm>
        </p:grpSpPr>
        <p:grpSp>
          <p:nvGrpSpPr>
            <p:cNvPr id="56358" name="Group 44">
              <a:extLst>
                <a:ext uri="{FF2B5EF4-FFF2-40B4-BE49-F238E27FC236}">
                  <a16:creationId xmlns:a16="http://schemas.microsoft.com/office/drawing/2014/main" id="{785820BF-945C-8D1F-CC98-1CA44B2EDE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6" y="1344"/>
              <a:ext cx="1501" cy="2208"/>
              <a:chOff x="2992" y="1344"/>
              <a:chExt cx="1501" cy="2208"/>
            </a:xfrm>
          </p:grpSpPr>
          <p:cxnSp>
            <p:nvCxnSpPr>
              <p:cNvPr id="56360" name="AutoShape 31">
                <a:extLst>
                  <a:ext uri="{FF2B5EF4-FFF2-40B4-BE49-F238E27FC236}">
                    <a16:creationId xmlns:a16="http://schemas.microsoft.com/office/drawing/2014/main" id="{FE78DE33-6EE3-04C3-92AB-DC78C60EC9F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-5400000" flipH="1" flipV="1">
                <a:off x="3293" y="2203"/>
                <a:ext cx="1" cy="204"/>
              </a:xfrm>
              <a:prstGeom prst="curvedConnector3">
                <a:avLst>
                  <a:gd name="adj1" fmla="val -37200005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56361" name="Text Box 32">
                <a:extLst>
                  <a:ext uri="{FF2B5EF4-FFF2-40B4-BE49-F238E27FC236}">
                    <a16:creationId xmlns:a16="http://schemas.microsoft.com/office/drawing/2014/main" id="{C6AF25E7-0856-98F8-0A23-57060B136E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92" y="1824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cxnSp>
            <p:nvCxnSpPr>
              <p:cNvPr id="56362" name="AutoShape 33">
                <a:extLst>
                  <a:ext uri="{FF2B5EF4-FFF2-40B4-BE49-F238E27FC236}">
                    <a16:creationId xmlns:a16="http://schemas.microsoft.com/office/drawing/2014/main" id="{3630942B-E069-F2D7-39A5-70C7B295D4D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-5400000" flipH="1" flipV="1">
                <a:off x="4181" y="1675"/>
                <a:ext cx="1" cy="204"/>
              </a:xfrm>
              <a:prstGeom prst="curvedConnector3">
                <a:avLst>
                  <a:gd name="adj1" fmla="val -37200005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6363" name="AutoShape 34">
                <a:extLst>
                  <a:ext uri="{FF2B5EF4-FFF2-40B4-BE49-F238E27FC236}">
                    <a16:creationId xmlns:a16="http://schemas.microsoft.com/office/drawing/2014/main" id="{F8FA7C9C-F935-74EF-2B3A-08F4CD244C0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4167" y="3033"/>
                <a:ext cx="1" cy="272"/>
              </a:xfrm>
              <a:prstGeom prst="curvedConnector3">
                <a:avLst>
                  <a:gd name="adj1" fmla="val 40999995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56364" name="Text Box 36">
                <a:extLst>
                  <a:ext uri="{FF2B5EF4-FFF2-40B4-BE49-F238E27FC236}">
                    <a16:creationId xmlns:a16="http://schemas.microsoft.com/office/drawing/2014/main" id="{FA8121B9-89D8-FC28-4FB7-CF22CBCA1A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2" y="3264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56365" name="Text Box 37">
                <a:extLst>
                  <a:ext uri="{FF2B5EF4-FFF2-40B4-BE49-F238E27FC236}">
                    <a16:creationId xmlns:a16="http://schemas.microsoft.com/office/drawing/2014/main" id="{1B62E720-8839-CA6A-C1C9-75275DAA78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96" y="1344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1</a:t>
                </a:r>
              </a:p>
            </p:txBody>
          </p:sp>
        </p:grpSp>
        <p:sp>
          <p:nvSpPr>
            <p:cNvPr id="56359" name="Text Box 45">
              <a:extLst>
                <a:ext uri="{FF2B5EF4-FFF2-40B4-BE49-F238E27FC236}">
                  <a16:creationId xmlns:a16="http://schemas.microsoft.com/office/drawing/2014/main" id="{78CDA463-CD5A-0B49-0006-233CC25686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1344"/>
              <a:ext cx="83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Since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h(1) = </a:t>
              </a: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Lucida Sans Unicode" panose="020B0602030504020204" pitchFamily="34" charset="0"/>
                  <a:ea typeface="+mn-ea"/>
                  <a:cs typeface="+mn-cs"/>
                </a:rPr>
                <a:t>ε</a:t>
              </a:r>
            </a:p>
          </p:txBody>
        </p:sp>
      </p:grpSp>
      <p:grpSp>
        <p:nvGrpSpPr>
          <p:cNvPr id="51249" name="Group 49">
            <a:extLst>
              <a:ext uri="{FF2B5EF4-FFF2-40B4-BE49-F238E27FC236}">
                <a16:creationId xmlns:a16="http://schemas.microsoft.com/office/drawing/2014/main" id="{A6787555-3198-D125-76F7-786C1FC11225}"/>
              </a:ext>
            </a:extLst>
          </p:cNvPr>
          <p:cNvGrpSpPr>
            <a:grpSpLocks/>
          </p:cNvGrpSpPr>
          <p:nvPr/>
        </p:nvGrpSpPr>
        <p:grpSpPr bwMode="auto">
          <a:xfrm>
            <a:off x="5334000" y="3167063"/>
            <a:ext cx="3630613" cy="2438400"/>
            <a:chOff x="3360" y="1995"/>
            <a:chExt cx="2287" cy="1536"/>
          </a:xfrm>
        </p:grpSpPr>
        <p:grpSp>
          <p:nvGrpSpPr>
            <p:cNvPr id="56351" name="Group 47">
              <a:extLst>
                <a:ext uri="{FF2B5EF4-FFF2-40B4-BE49-F238E27FC236}">
                  <a16:creationId xmlns:a16="http://schemas.microsoft.com/office/drawing/2014/main" id="{7C5A5C77-E1FA-1625-DE3C-EE2C54869F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0" y="1995"/>
              <a:ext cx="1347" cy="1536"/>
              <a:chOff x="3360" y="2016"/>
              <a:chExt cx="1347" cy="1536"/>
            </a:xfrm>
          </p:grpSpPr>
          <p:sp>
            <p:nvSpPr>
              <p:cNvPr id="56353" name="Line 14">
                <a:extLst>
                  <a:ext uri="{FF2B5EF4-FFF2-40B4-BE49-F238E27FC236}">
                    <a16:creationId xmlns:a16="http://schemas.microsoft.com/office/drawing/2014/main" id="{4425ACCB-FCEB-2944-D1DD-F4802D5339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0" y="2496"/>
                <a:ext cx="67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6354" name="Line 16">
                <a:extLst>
                  <a:ext uri="{FF2B5EF4-FFF2-40B4-BE49-F238E27FC236}">
                    <a16:creationId xmlns:a16="http://schemas.microsoft.com/office/drawing/2014/main" id="{89CC6BC3-6D14-0F37-E574-AB25F64D47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6" y="2016"/>
                <a:ext cx="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6355" name="Text Box 39">
                <a:extLst>
                  <a:ext uri="{FF2B5EF4-FFF2-40B4-BE49-F238E27FC236}">
                    <a16:creationId xmlns:a16="http://schemas.microsoft.com/office/drawing/2014/main" id="{0ED990A9-21B4-8019-1F55-8F90620D3E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56" y="2640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56356" name="Text Box 41">
                <a:extLst>
                  <a:ext uri="{FF2B5EF4-FFF2-40B4-BE49-F238E27FC236}">
                    <a16:creationId xmlns:a16="http://schemas.microsoft.com/office/drawing/2014/main" id="{6D673572-5506-0EBE-F92A-08196EBAAF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76" y="2208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56357" name="Text Box 43">
                <a:extLst>
                  <a:ext uri="{FF2B5EF4-FFF2-40B4-BE49-F238E27FC236}">
                    <a16:creationId xmlns:a16="http://schemas.microsoft.com/office/drawing/2014/main" id="{F2A6DC76-35A8-921B-2567-A1C881C6E0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8" y="3264"/>
                <a:ext cx="33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  <a:ea typeface="+mn-ea"/>
                    <a:cs typeface="+mn-cs"/>
                  </a:rPr>
                  <a:t>, 0</a:t>
                </a:r>
              </a:p>
            </p:txBody>
          </p:sp>
        </p:grpSp>
        <p:sp>
          <p:nvSpPr>
            <p:cNvPr id="56352" name="Text Box 48">
              <a:extLst>
                <a:ext uri="{FF2B5EF4-FFF2-40B4-BE49-F238E27FC236}">
                  <a16:creationId xmlns:a16="http://schemas.microsoft.com/office/drawing/2014/main" id="{7D9556D8-7475-A744-8E89-17CE2AC6DE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688"/>
              <a:ext cx="943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Since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rPr>
                <a:t>h(0) = ab</a:t>
              </a:r>
            </a:p>
          </p:txBody>
        </p:sp>
      </p:grpSp>
      <p:sp>
        <p:nvSpPr>
          <p:cNvPr id="56345" name="TextBox 1">
            <a:extLst>
              <a:ext uri="{FF2B5EF4-FFF2-40B4-BE49-F238E27FC236}">
                <a16:creationId xmlns:a16="http://schemas.microsoft.com/office/drawing/2014/main" id="{38B95719-3DAA-2072-6814-56536F89B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1868488"/>
            <a:ext cx="403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X=DFA defined on {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a,b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}</a:t>
            </a:r>
          </a:p>
        </p:txBody>
      </p:sp>
      <p:sp>
        <p:nvSpPr>
          <p:cNvPr id="56346" name="TextBox 45">
            <a:extLst>
              <a:ext uri="{FF2B5EF4-FFF2-40B4-BE49-F238E27FC236}">
                <a16:creationId xmlns:a16="http://schemas.microsoft.com/office/drawing/2014/main" id="{748EB260-8EA0-9BD4-FD99-0DBD0D122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363" y="1566863"/>
            <a:ext cx="4562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Y=ih-DFA defined on {0,1}</a:t>
            </a:r>
          </a:p>
        </p:txBody>
      </p:sp>
      <p:sp>
        <p:nvSpPr>
          <p:cNvPr id="56347" name="Rectangle 2">
            <a:extLst>
              <a:ext uri="{FF2B5EF4-FFF2-40B4-BE49-F238E27FC236}">
                <a16:creationId xmlns:a16="http://schemas.microsoft.com/office/drawing/2014/main" id="{282797D2-D143-7C8C-944E-45B69F019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288" y="5497513"/>
            <a:ext cx="3600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+mn-cs"/>
              </a:rPr>
              <a:t>δ</a:t>
            </a:r>
            <a:r>
              <a:rPr kumimoji="0" lang="en-US" altLang="en-US" sz="28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Y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(q, 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a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) = 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X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(q, h(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a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))</a:t>
            </a:r>
          </a:p>
        </p:txBody>
      </p:sp>
      <p:grpSp>
        <p:nvGrpSpPr>
          <p:cNvPr id="56348" name="Group 81">
            <a:extLst>
              <a:ext uri="{FF2B5EF4-FFF2-40B4-BE49-F238E27FC236}">
                <a16:creationId xmlns:a16="http://schemas.microsoft.com/office/drawing/2014/main" id="{A67815DA-F685-F73C-DF1A-F1B9D56A1002}"/>
              </a:ext>
            </a:extLst>
          </p:cNvPr>
          <p:cNvGrpSpPr>
            <a:grpSpLocks/>
          </p:cNvGrpSpPr>
          <p:nvPr/>
        </p:nvGrpSpPr>
        <p:grpSpPr bwMode="auto">
          <a:xfrm>
            <a:off x="4000500" y="5491163"/>
            <a:ext cx="336550" cy="642937"/>
            <a:chOff x="340318" y="4673308"/>
            <a:chExt cx="336952" cy="555620"/>
          </a:xfrm>
        </p:grpSpPr>
        <p:sp>
          <p:nvSpPr>
            <p:cNvPr id="56349" name="Text Box 4">
              <a:extLst>
                <a:ext uri="{FF2B5EF4-FFF2-40B4-BE49-F238E27FC236}">
                  <a16:creationId xmlns:a16="http://schemas.microsoft.com/office/drawing/2014/main" id="{C9532CA3-FF4D-F6BC-1203-573AD33B30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075" y="4673308"/>
              <a:ext cx="30638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Lucida Sans Unicode" panose="020B0602030504020204" pitchFamily="34" charset="0"/>
                  <a:ea typeface="+mn-ea"/>
                  <a:cs typeface="+mn-cs"/>
                </a:rPr>
                <a:t>˄</a:t>
              </a:r>
            </a:p>
          </p:txBody>
        </p:sp>
        <p:sp>
          <p:nvSpPr>
            <p:cNvPr id="56350" name="Text Box 4">
              <a:extLst>
                <a:ext uri="{FF2B5EF4-FFF2-40B4-BE49-F238E27FC236}">
                  <a16:creationId xmlns:a16="http://schemas.microsoft.com/office/drawing/2014/main" id="{572C49E2-7BCF-469C-63EB-436CF761FA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18" y="4767263"/>
              <a:ext cx="33695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ymbol" panose="05050102010706020507" pitchFamily="18" charset="2"/>
                  <a:ea typeface="+mn-ea"/>
                  <a:cs typeface="Arial" panose="020B0604020202020204" pitchFamily="34" charset="0"/>
                </a:rPr>
                <a:t>d</a:t>
              </a:r>
              <a:endPara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>
            <a:extLst>
              <a:ext uri="{FF2B5EF4-FFF2-40B4-BE49-F238E27FC236}">
                <a16:creationId xmlns:a16="http://schemas.microsoft.com/office/drawing/2014/main" id="{9C5FC251-746F-42B5-82F1-981792B1E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6DED3B-48EA-4694-82D1-9951CB1C4B7B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F74D5E0-AC6A-4B6F-A3C1-A55B5DEB1827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381000"/>
            <a:ext cx="86868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j-ea"/>
                <a:cs typeface="+mj-cs"/>
              </a:rPr>
              <a:t>Structured proof that L is not regular by PL</a:t>
            </a:r>
          </a:p>
        </p:txBody>
      </p:sp>
      <p:sp>
        <p:nvSpPr>
          <p:cNvPr id="26628" name="TextBox 5">
            <a:extLst>
              <a:ext uri="{FF2B5EF4-FFF2-40B4-BE49-F238E27FC236}">
                <a16:creationId xmlns:a16="http://schemas.microsoft.com/office/drawing/2014/main" id="{CE58D73B-3E57-439B-AFF2-CEB431A2B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775" y="1376363"/>
            <a:ext cx="8328025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1. Assume L is regular.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2. Specify n and choose string w in L with |w|</a:t>
            </a:r>
            <a:r>
              <a:rPr kumimoji="0" lang="en-US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&gt;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3. Define x, y and z such that w =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xyz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with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	|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xy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| </a:t>
            </a:r>
            <a:r>
              <a:rPr kumimoji="0" lang="en-US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&lt;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n and |y| &gt; 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	z component must be specified even if empty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4. </a:t>
            </a:r>
            <a:r>
              <a:rPr lang="en-US" altLang="en-US" sz="2800" dirty="0">
                <a:solidFill>
                  <a:srgbClr val="000000"/>
                </a:solidFill>
              </a:rPr>
              <a:t>Choose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k</a:t>
            </a:r>
            <a:r>
              <a:rPr kumimoji="0" lang="en-US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&gt;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0 in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w</a:t>
            </a:r>
            <a:r>
              <a:rPr kumimoji="0" lang="en-US" altLang="en-US" sz="28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=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xy</a:t>
            </a:r>
            <a:r>
              <a:rPr kumimoji="0" lang="en-US" altLang="en-US" sz="2800" b="0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z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that PL says is in L.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5. Explain why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w</a:t>
            </a:r>
            <a:r>
              <a:rPr kumimoji="0" lang="en-US" altLang="en-US" sz="28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is </a:t>
            </a:r>
            <a:r>
              <a:rPr lang="en-US" altLang="en-US" sz="2800" dirty="0">
                <a:solidFill>
                  <a:srgbClr val="000000"/>
                </a:solidFill>
              </a:rPr>
              <a:t>not in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6. Conclusion that L is not regular.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5397319E-A9CE-4976-AB7C-E010E5BF9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A52FB6-3F95-4945-9144-C188FEA74B00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CDEC877F-6415-40E2-9C5C-0FCB945E10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04913"/>
            <a:ext cx="8534400" cy="3748087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400" dirty="0"/>
              <a:t>Prove that L= {0</a:t>
            </a:r>
            <a:r>
              <a:rPr lang="en-US" altLang="en-US" sz="2400" baseline="30000" dirty="0"/>
              <a:t>m</a:t>
            </a:r>
            <a:r>
              <a:rPr lang="en-US" altLang="en-US" sz="2400" dirty="0"/>
              <a:t>1</a:t>
            </a:r>
            <a:r>
              <a:rPr lang="en-US" altLang="en-US" sz="2400" baseline="30000" dirty="0"/>
              <a:t>m</a:t>
            </a:r>
            <a:r>
              <a:rPr lang="en-US" altLang="en-US" sz="2400" dirty="0"/>
              <a:t> | m </a:t>
            </a:r>
            <a:r>
              <a:rPr lang="en-US" altLang="en-US" sz="2400" u="sng" dirty="0"/>
              <a:t>&gt;</a:t>
            </a:r>
            <a:r>
              <a:rPr lang="en-US" altLang="en-US" sz="2400" dirty="0"/>
              <a:t> 1} is not a regular language by PL Assume L is regular</a:t>
            </a:r>
          </a:p>
          <a:p>
            <a:pPr marL="457200" indent="-457200">
              <a:buFont typeface="Monotype Sorts" pitchFamily="2" charset="2"/>
              <a:buAutoNum type="arabicParenR"/>
              <a:defRPr/>
            </a:pPr>
            <a:r>
              <a:rPr lang="en-US" altLang="en-US" sz="2400" dirty="0"/>
              <a:t>Let w = 0011, m=n=2	</a:t>
            </a:r>
            <a:r>
              <a:rPr lang="en-US" altLang="en-US" sz="2400" dirty="0">
                <a:solidFill>
                  <a:srgbClr val="FF0000"/>
                </a:solidFill>
              </a:rPr>
              <a:t>|w|</a:t>
            </a:r>
            <a:r>
              <a:rPr lang="en-US" altLang="en-US" sz="2400" u="sng" dirty="0">
                <a:solidFill>
                  <a:srgbClr val="FF0000"/>
                </a:solidFill>
              </a:rPr>
              <a:t>&gt;</a:t>
            </a:r>
            <a:r>
              <a:rPr lang="en-US" altLang="en-US" sz="2400" dirty="0">
                <a:solidFill>
                  <a:srgbClr val="FF0000"/>
                </a:solidFill>
              </a:rPr>
              <a:t>n therefore PL applies to w</a:t>
            </a:r>
          </a:p>
          <a:p>
            <a:pPr marL="457200" indent="-457200">
              <a:buFont typeface="Monotype Sorts" pitchFamily="2" charset="2"/>
              <a:buAutoNum type="arabicParenR"/>
              <a:defRPr/>
            </a:pPr>
            <a:r>
              <a:rPr lang="en-US" altLang="en-US" sz="2400" dirty="0"/>
              <a:t>Let x=0, y=0, z=11, note |</a:t>
            </a:r>
            <a:r>
              <a:rPr lang="en-US" altLang="en-US" sz="2400" dirty="0" err="1"/>
              <a:t>xy</a:t>
            </a:r>
            <a:r>
              <a:rPr lang="en-US" altLang="en-US" sz="2400" dirty="0"/>
              <a:t>|</a:t>
            </a:r>
            <a:r>
              <a:rPr lang="en-US" altLang="en-US" sz="2400" u="sng" dirty="0"/>
              <a:t>&lt;</a:t>
            </a:r>
            <a:r>
              <a:rPr lang="en-US" altLang="en-US" sz="2400" dirty="0"/>
              <a:t>n=2 and |y|&gt;0</a:t>
            </a:r>
          </a:p>
          <a:p>
            <a:pPr marL="457200" indent="-457200">
              <a:buFont typeface="Monotype Sorts" pitchFamily="2" charset="2"/>
              <a:buAutoNum type="arabicParenR"/>
              <a:defRPr/>
            </a:pPr>
            <a:r>
              <a:rPr lang="en-US" altLang="en-US" sz="2400" dirty="0"/>
              <a:t>Let k=2, then w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=</a:t>
            </a:r>
            <a:r>
              <a:rPr lang="en-US" altLang="en-US" sz="2400" dirty="0" err="1"/>
              <a:t>xyyz</a:t>
            </a:r>
            <a:r>
              <a:rPr lang="en-US" altLang="en-US" sz="2400" dirty="0"/>
              <a:t>=00011 is in L by PL</a:t>
            </a:r>
          </a:p>
          <a:p>
            <a:pPr marL="457200" indent="-457200">
              <a:buFont typeface="Monotype Sorts" pitchFamily="2" charset="2"/>
              <a:buAutoNum type="arabicParenR"/>
              <a:defRPr/>
            </a:pPr>
            <a:r>
              <a:rPr lang="en-US" altLang="en-US" sz="2400" dirty="0"/>
              <a:t>00011 cannot be in L because more 0’s than 1’s</a:t>
            </a:r>
          </a:p>
          <a:p>
            <a:pPr marL="457200" indent="-457200">
              <a:buFont typeface="Monotype Sorts" pitchFamily="2" charset="2"/>
              <a:buAutoNum type="arabicParenR"/>
              <a:defRPr/>
            </a:pPr>
            <a:r>
              <a:rPr lang="en-US" altLang="en-US" sz="2400" dirty="0"/>
              <a:t>Assumption that L is regular most be wrong </a:t>
            </a:r>
          </a:p>
        </p:txBody>
      </p:sp>
      <p:sp>
        <p:nvSpPr>
          <p:cNvPr id="33796" name="TextBox 2">
            <a:extLst>
              <a:ext uri="{FF2B5EF4-FFF2-40B4-BE49-F238E27FC236}">
                <a16:creationId xmlns:a16="http://schemas.microsoft.com/office/drawing/2014/main" id="{E2D54AFE-0187-470B-BC59-975BFDC017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33400"/>
            <a:ext cx="447301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Example of application PL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3528A12F-E64B-4832-B5EB-69E0DE867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C8C2926-B6FF-487B-9FE4-9454C930D4F7}" type="slidenum">
              <a:rPr lang="en-US" altLang="en-US" sz="1400">
                <a:latin typeface="Times New Roman" panose="02020603050405020304" pitchFamily="18" charset="0"/>
              </a:rPr>
              <a:pPr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D63E1CDB-9561-4E4E-855F-651A104BF1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763000" cy="38862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800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Basis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Mark all distinct ordered pair for which exactly one member is an accepting state. (e is a distinguishing string).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800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Recursion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Mark pair [q, r] if there is some input symbol </a:t>
            </a: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such that [</a:t>
            </a:r>
            <a:r>
              <a:rPr lang="en-US" altLang="en-US" sz="2800" dirty="0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q,a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altLang="en-US" sz="2800" dirty="0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r,a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)] is marked. (</a:t>
            </a: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is distinguishing for [q, r]).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After considering all single-character strings, if no more marks are possible, then the states in unmarked pairs are indistinguishable and should be combined.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Merge the states in indistinguishable pairs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06949F-4B88-8EB5-BA22-5378964FC70F}"/>
              </a:ext>
            </a:extLst>
          </p:cNvPr>
          <p:cNvSpPr txBox="1"/>
          <p:nvPr/>
        </p:nvSpPr>
        <p:spPr>
          <a:xfrm>
            <a:off x="2286000" y="304800"/>
            <a:ext cx="5109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alt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Construction of </a:t>
            </a:r>
            <a:r>
              <a:rPr kumimoji="0" lang="en-US" alt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ms</a:t>
            </a:r>
            <a:r>
              <a:rPr kumimoji="0" lang="en-US" alt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-DFA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68C0404A-76D9-48CF-B085-671A98829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DA7DB91-E699-4839-904B-BFEE5C98C57C}" type="slidenum">
              <a:rPr lang="en-US" altLang="en-US" sz="1400">
                <a:latin typeface="Times New Roman" panose="02020603050405020304" pitchFamily="18" charset="0"/>
              </a:rPr>
              <a:pPr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D93D0027-791F-4000-86EF-C70EA34B0A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077200" cy="11430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Eliminate Unreachable States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ADDB8DE6-30D4-488B-BA48-836DAF1C1C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21336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Combining indistinguishable states could produce unreachable states in the “minimum-state” DFA.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present, remove all states that are not reachable from the start state.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>
            <a:extLst>
              <a:ext uri="{FF2B5EF4-FFF2-40B4-BE49-F238E27FC236}">
                <a16:creationId xmlns:a16="http://schemas.microsoft.com/office/drawing/2014/main" id="{CD0ADCF4-CC4A-4FB2-B67C-0831C8F24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0944A02-97C7-442B-9852-952E98B8A48C}" type="slidenum">
              <a:rPr lang="en-US" altLang="en-US" sz="1400">
                <a:latin typeface="Times New Roman" panose="02020603050405020304" pitchFamily="18" charset="0"/>
              </a:rPr>
              <a:pPr/>
              <a:t>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81D63369-50F2-45BF-84C1-A19F55ADBB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848600" cy="850900"/>
          </a:xfrm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Product DFAs (p-DFA)</a:t>
            </a:r>
          </a:p>
        </p:txBody>
      </p:sp>
      <p:sp>
        <p:nvSpPr>
          <p:cNvPr id="4100" name="Text Box 12">
            <a:extLst>
              <a:ext uri="{FF2B5EF4-FFF2-40B4-BE49-F238E27FC236}">
                <a16:creationId xmlns:a16="http://schemas.microsoft.com/office/drawing/2014/main" id="{466F1242-01CB-4031-B16A-D491D4292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988" y="1003300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4101" name="Text Box 34">
            <a:extLst>
              <a:ext uri="{FF2B5EF4-FFF2-40B4-BE49-F238E27FC236}">
                <a16:creationId xmlns:a16="http://schemas.microsoft.com/office/drawing/2014/main" id="{BE756426-BCB5-4100-9331-232C87A54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8588" y="1066800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grpSp>
        <p:nvGrpSpPr>
          <p:cNvPr id="4102" name="Group 1">
            <a:extLst>
              <a:ext uri="{FF2B5EF4-FFF2-40B4-BE49-F238E27FC236}">
                <a16:creationId xmlns:a16="http://schemas.microsoft.com/office/drawing/2014/main" id="{4363592D-5B0E-4B19-8904-95CB9690EDFA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1231900"/>
            <a:ext cx="7010400" cy="3644900"/>
            <a:chOff x="1143000" y="1981200"/>
            <a:chExt cx="7010400" cy="3657600"/>
          </a:xfrm>
        </p:grpSpPr>
        <p:sp>
          <p:nvSpPr>
            <p:cNvPr id="4106" name="Oval 3">
              <a:extLst>
                <a:ext uri="{FF2B5EF4-FFF2-40B4-BE49-F238E27FC236}">
                  <a16:creationId xmlns:a16="http://schemas.microsoft.com/office/drawing/2014/main" id="{0F555325-ECB4-43AA-A284-0C2B87B368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2209800"/>
              <a:ext cx="457200" cy="457200"/>
            </a:xfrm>
            <a:prstGeom prst="ellipse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A</a:t>
              </a:r>
            </a:p>
          </p:txBody>
        </p:sp>
        <p:sp>
          <p:nvSpPr>
            <p:cNvPr id="4107" name="Oval 4">
              <a:extLst>
                <a:ext uri="{FF2B5EF4-FFF2-40B4-BE49-F238E27FC236}">
                  <a16:creationId xmlns:a16="http://schemas.microsoft.com/office/drawing/2014/main" id="{443FD147-C2BD-4EDB-9497-DE0F428163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4419600"/>
              <a:ext cx="457200" cy="457200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C</a:t>
              </a:r>
            </a:p>
          </p:txBody>
        </p:sp>
        <p:sp>
          <p:nvSpPr>
            <p:cNvPr id="4108" name="Oval 5">
              <a:extLst>
                <a:ext uri="{FF2B5EF4-FFF2-40B4-BE49-F238E27FC236}">
                  <a16:creationId xmlns:a16="http://schemas.microsoft.com/office/drawing/2014/main" id="{2D5CE021-8985-4C4E-8E42-0B47612DC5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0" y="2209800"/>
              <a:ext cx="457200" cy="457200"/>
            </a:xfrm>
            <a:prstGeom prst="ellipse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B</a:t>
              </a:r>
            </a:p>
          </p:txBody>
        </p:sp>
        <p:sp>
          <p:nvSpPr>
            <p:cNvPr id="4109" name="Oval 6">
              <a:extLst>
                <a:ext uri="{FF2B5EF4-FFF2-40B4-BE49-F238E27FC236}">
                  <a16:creationId xmlns:a16="http://schemas.microsoft.com/office/drawing/2014/main" id="{9E1272C7-5CE7-4774-8105-20BB60175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0" y="4419600"/>
              <a:ext cx="457200" cy="457200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D</a:t>
              </a:r>
            </a:p>
          </p:txBody>
        </p:sp>
        <p:sp>
          <p:nvSpPr>
            <p:cNvPr id="4110" name="Oval 7">
              <a:extLst>
                <a:ext uri="{FF2B5EF4-FFF2-40B4-BE49-F238E27FC236}">
                  <a16:creationId xmlns:a16="http://schemas.microsoft.com/office/drawing/2014/main" id="{913104C8-5C96-47F6-9CCB-C9260E423F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000" y="4343400"/>
              <a:ext cx="609600" cy="609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111" name="Oval 8">
              <a:extLst>
                <a:ext uri="{FF2B5EF4-FFF2-40B4-BE49-F238E27FC236}">
                  <a16:creationId xmlns:a16="http://schemas.microsoft.com/office/drawing/2014/main" id="{5B943DD3-1FD8-49D5-8EC8-01A322553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0" y="2133600"/>
              <a:ext cx="609600" cy="609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112" name="Line 9">
              <a:extLst>
                <a:ext uri="{FF2B5EF4-FFF2-40B4-BE49-F238E27FC236}">
                  <a16:creationId xmlns:a16="http://schemas.microsoft.com/office/drawing/2014/main" id="{80A4A34B-B148-45F3-A163-EF3FD50F10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7400" y="2438400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4113" name="AutoShape 10">
              <a:extLst>
                <a:ext uri="{FF2B5EF4-FFF2-40B4-BE49-F238E27FC236}">
                  <a16:creationId xmlns:a16="http://schemas.microsoft.com/office/drawing/2014/main" id="{8A75FA75-CCAC-4F46-BFF6-11F6F21F154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1837531" y="2124869"/>
              <a:ext cx="1588" cy="323850"/>
            </a:xfrm>
            <a:prstGeom prst="curvedConnector3">
              <a:avLst>
                <a:gd name="adj1" fmla="val -372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4" name="AutoShape 11">
              <a:extLst>
                <a:ext uri="{FF2B5EF4-FFF2-40B4-BE49-F238E27FC236}">
                  <a16:creationId xmlns:a16="http://schemas.microsoft.com/office/drawing/2014/main" id="{828EABA8-940C-47C4-8A39-5124D6F20169}"/>
                </a:ext>
              </a:extLst>
            </p:cNvPr>
            <p:cNvCxnSpPr>
              <a:cxnSpLocks noChangeShapeType="1"/>
              <a:stCxn id="4111" idx="3"/>
              <a:endCxn id="4106" idx="5"/>
            </p:cNvCxnSpPr>
            <p:nvPr/>
          </p:nvCxnSpPr>
          <p:spPr bwMode="auto">
            <a:xfrm rot="16200000" flipV="1">
              <a:off x="2498725" y="2092325"/>
              <a:ext cx="53975" cy="1069975"/>
            </a:xfrm>
            <a:prstGeom prst="curvedConnector3">
              <a:avLst>
                <a:gd name="adj1" fmla="val -588236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15" name="Text Box 13">
              <a:extLst>
                <a:ext uri="{FF2B5EF4-FFF2-40B4-BE49-F238E27FC236}">
                  <a16:creationId xmlns:a16="http://schemas.microsoft.com/office/drawing/2014/main" id="{46683E38-6023-4A93-B31B-0C5BCD5BDA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2200" y="19812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  <p:sp>
          <p:nvSpPr>
            <p:cNvPr id="4116" name="Text Box 14">
              <a:extLst>
                <a:ext uri="{FF2B5EF4-FFF2-40B4-BE49-F238E27FC236}">
                  <a16:creationId xmlns:a16="http://schemas.microsoft.com/office/drawing/2014/main" id="{BE270DF0-B931-41F2-99C3-FD54DD2DC7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9800" y="2895600"/>
              <a:ext cx="704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0, 1</a:t>
              </a:r>
            </a:p>
          </p:txBody>
        </p:sp>
        <p:sp>
          <p:nvSpPr>
            <p:cNvPr id="4117" name="Line 15">
              <a:extLst>
                <a:ext uri="{FF2B5EF4-FFF2-40B4-BE49-F238E27FC236}">
                  <a16:creationId xmlns:a16="http://schemas.microsoft.com/office/drawing/2014/main" id="{F9F6E2BA-9B73-4384-AB21-7A5E9D4293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9200" y="24384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8" name="Line 16">
              <a:extLst>
                <a:ext uri="{FF2B5EF4-FFF2-40B4-BE49-F238E27FC236}">
                  <a16:creationId xmlns:a16="http://schemas.microsoft.com/office/drawing/2014/main" id="{CB5B9F91-F123-4C63-B7FA-A4B2E45A17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3000" y="46482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4119" name="AutoShape 17">
              <a:extLst>
                <a:ext uri="{FF2B5EF4-FFF2-40B4-BE49-F238E27FC236}">
                  <a16:creationId xmlns:a16="http://schemas.microsoft.com/office/drawing/2014/main" id="{D3829BF6-2048-41B3-99E5-102D665CAB1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1837531" y="4258469"/>
              <a:ext cx="1588" cy="323850"/>
            </a:xfrm>
            <a:prstGeom prst="curvedConnector3">
              <a:avLst>
                <a:gd name="adj1" fmla="val -372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20" name="Line 18">
              <a:extLst>
                <a:ext uri="{FF2B5EF4-FFF2-40B4-BE49-F238E27FC236}">
                  <a16:creationId xmlns:a16="http://schemas.microsoft.com/office/drawing/2014/main" id="{2C71582A-9078-4032-BCE0-E547D14300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4648200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4121" name="AutoShape 19">
              <a:extLst>
                <a:ext uri="{FF2B5EF4-FFF2-40B4-BE49-F238E27FC236}">
                  <a16:creationId xmlns:a16="http://schemas.microsoft.com/office/drawing/2014/main" id="{9F835D53-5756-4D6B-9321-2BBA4813613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3285331" y="4334669"/>
              <a:ext cx="1588" cy="323850"/>
            </a:xfrm>
            <a:prstGeom prst="curvedConnector3">
              <a:avLst>
                <a:gd name="adj1" fmla="val -372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2" name="AutoShape 20">
              <a:extLst>
                <a:ext uri="{FF2B5EF4-FFF2-40B4-BE49-F238E27FC236}">
                  <a16:creationId xmlns:a16="http://schemas.microsoft.com/office/drawing/2014/main" id="{C4AC83D2-A885-40A2-A6CE-BB6C943CA2DA}"/>
                </a:ext>
              </a:extLst>
            </p:cNvPr>
            <p:cNvCxnSpPr>
              <a:cxnSpLocks noChangeShapeType="1"/>
              <a:stCxn id="4109" idx="3"/>
              <a:endCxn id="4110" idx="4"/>
            </p:cNvCxnSpPr>
            <p:nvPr/>
          </p:nvCxnSpPr>
          <p:spPr bwMode="auto">
            <a:xfrm rot="5400000">
              <a:off x="2400300" y="4238625"/>
              <a:ext cx="142875" cy="1285875"/>
            </a:xfrm>
            <a:prstGeom prst="curvedConnector3">
              <a:avLst>
                <a:gd name="adj1" fmla="val 26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23" name="Text Box 21">
              <a:extLst>
                <a:ext uri="{FF2B5EF4-FFF2-40B4-BE49-F238E27FC236}">
                  <a16:creationId xmlns:a16="http://schemas.microsoft.com/office/drawing/2014/main" id="{3BB50BE2-35F6-44B5-BC53-92A7E4A087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1600" y="37338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  <p:sp>
          <p:nvSpPr>
            <p:cNvPr id="4124" name="Text Box 22">
              <a:extLst>
                <a:ext uri="{FF2B5EF4-FFF2-40B4-BE49-F238E27FC236}">
                  <a16:creationId xmlns:a16="http://schemas.microsoft.com/office/drawing/2014/main" id="{AB49C93B-E70B-4F6F-B0E3-BB5116B4A6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0" y="51816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  <p:sp>
          <p:nvSpPr>
            <p:cNvPr id="4125" name="Text Box 23">
              <a:extLst>
                <a:ext uri="{FF2B5EF4-FFF2-40B4-BE49-F238E27FC236}">
                  <a16:creationId xmlns:a16="http://schemas.microsoft.com/office/drawing/2014/main" id="{FFC783DD-1E9C-4871-AE2B-4476E4C570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2200" y="41910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0</a:t>
              </a:r>
            </a:p>
          </p:txBody>
        </p:sp>
        <p:sp>
          <p:nvSpPr>
            <p:cNvPr id="4126" name="Text Box 24">
              <a:extLst>
                <a:ext uri="{FF2B5EF4-FFF2-40B4-BE49-F238E27FC236}">
                  <a16:creationId xmlns:a16="http://schemas.microsoft.com/office/drawing/2014/main" id="{249A9C35-0BC1-4A4D-A994-9F5B670797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38862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0</a:t>
              </a:r>
            </a:p>
          </p:txBody>
        </p:sp>
        <p:sp>
          <p:nvSpPr>
            <p:cNvPr id="4127" name="Oval 25">
              <a:extLst>
                <a:ext uri="{FF2B5EF4-FFF2-40B4-BE49-F238E27FC236}">
                  <a16:creationId xmlns:a16="http://schemas.microsoft.com/office/drawing/2014/main" id="{E8874DE2-CA01-4157-A212-D0CF94402B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9200" y="2133600"/>
              <a:ext cx="990600" cy="609600"/>
            </a:xfrm>
            <a:prstGeom prst="ellipse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[A,C]</a:t>
              </a:r>
            </a:p>
          </p:txBody>
        </p:sp>
        <p:sp>
          <p:nvSpPr>
            <p:cNvPr id="4128" name="Oval 26">
              <a:extLst>
                <a:ext uri="{FF2B5EF4-FFF2-40B4-BE49-F238E27FC236}">
                  <a16:creationId xmlns:a16="http://schemas.microsoft.com/office/drawing/2014/main" id="{65DE581B-3C59-4046-B248-0FDC5F54DD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69705" y="2147289"/>
              <a:ext cx="990600" cy="609600"/>
            </a:xfrm>
            <a:prstGeom prst="ellipse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[A,D]</a:t>
              </a:r>
            </a:p>
          </p:txBody>
        </p:sp>
        <p:sp>
          <p:nvSpPr>
            <p:cNvPr id="4129" name="Line 27">
              <a:extLst>
                <a:ext uri="{FF2B5EF4-FFF2-40B4-BE49-F238E27FC236}">
                  <a16:creationId xmlns:a16="http://schemas.microsoft.com/office/drawing/2014/main" id="{AA8318DC-D0F2-4EC0-97D5-3060747BDB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3400" y="236220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0" name="Line 28">
              <a:extLst>
                <a:ext uri="{FF2B5EF4-FFF2-40B4-BE49-F238E27FC236}">
                  <a16:creationId xmlns:a16="http://schemas.microsoft.com/office/drawing/2014/main" id="{79C86CD4-FEDC-447F-BC59-F54F1A37A1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19800" y="2438400"/>
              <a:ext cx="1143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1" name="Text Box 29">
              <a:extLst>
                <a:ext uri="{FF2B5EF4-FFF2-40B4-BE49-F238E27FC236}">
                  <a16:creationId xmlns:a16="http://schemas.microsoft.com/office/drawing/2014/main" id="{35D0168D-0392-4DD3-9B4A-317A0C99BB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00800" y="19812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0</a:t>
              </a:r>
            </a:p>
          </p:txBody>
        </p:sp>
        <p:sp>
          <p:nvSpPr>
            <p:cNvPr id="4132" name="Oval 30">
              <a:extLst>
                <a:ext uri="{FF2B5EF4-FFF2-40B4-BE49-F238E27FC236}">
                  <a16:creationId xmlns:a16="http://schemas.microsoft.com/office/drawing/2014/main" id="{DB844896-6B23-4A8F-8E17-C024C36CBE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9200" y="3733800"/>
              <a:ext cx="990600" cy="609600"/>
            </a:xfrm>
            <a:prstGeom prst="ellipse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[B,C]</a:t>
              </a:r>
            </a:p>
          </p:txBody>
        </p:sp>
        <p:sp>
          <p:nvSpPr>
            <p:cNvPr id="4133" name="Line 31">
              <a:extLst>
                <a:ext uri="{FF2B5EF4-FFF2-40B4-BE49-F238E27FC236}">
                  <a16:creationId xmlns:a16="http://schemas.microsoft.com/office/drawing/2014/main" id="{EE293FAA-7CB6-42C3-91E4-7EA4551DD2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86400" y="2743200"/>
              <a:ext cx="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4" name="Text Box 32">
              <a:extLst>
                <a:ext uri="{FF2B5EF4-FFF2-40B4-BE49-F238E27FC236}">
                  <a16:creationId xmlns:a16="http://schemas.microsoft.com/office/drawing/2014/main" id="{3D5E9F23-DCE8-4B4E-A3BA-052FED9580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6400" y="29718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  <p:cxnSp>
          <p:nvCxnSpPr>
            <p:cNvPr id="4135" name="AutoShape 33">
              <a:extLst>
                <a:ext uri="{FF2B5EF4-FFF2-40B4-BE49-F238E27FC236}">
                  <a16:creationId xmlns:a16="http://schemas.microsoft.com/office/drawing/2014/main" id="{EB7628F9-A0C5-4F33-9326-6F3F2E7A8AC8}"/>
                </a:ext>
              </a:extLst>
            </p:cNvPr>
            <p:cNvCxnSpPr>
              <a:cxnSpLocks noChangeShapeType="1"/>
              <a:stCxn id="4128" idx="7"/>
              <a:endCxn id="4128" idx="1"/>
            </p:cNvCxnSpPr>
            <p:nvPr/>
          </p:nvCxnSpPr>
          <p:spPr bwMode="auto">
            <a:xfrm rot="16200000" flipV="1">
              <a:off x="7464983" y="1886333"/>
              <a:ext cx="12744" cy="700460"/>
            </a:xfrm>
            <a:prstGeom prst="curvedConnector3">
              <a:avLst>
                <a:gd name="adj1" fmla="val 25005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6" name="Line 35">
              <a:extLst>
                <a:ext uri="{FF2B5EF4-FFF2-40B4-BE49-F238E27FC236}">
                  <a16:creationId xmlns:a16="http://schemas.microsoft.com/office/drawing/2014/main" id="{17809C96-3A7C-4317-B219-073B391045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2667000"/>
              <a:ext cx="1447800" cy="1143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7" name="Text Box 36">
              <a:extLst>
                <a:ext uri="{FF2B5EF4-FFF2-40B4-BE49-F238E27FC236}">
                  <a16:creationId xmlns:a16="http://schemas.microsoft.com/office/drawing/2014/main" id="{C52B0165-E84C-4690-A9DE-8363EA49E3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8400" y="28194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  <p:cxnSp>
          <p:nvCxnSpPr>
            <p:cNvPr id="4138" name="AutoShape 37">
              <a:extLst>
                <a:ext uri="{FF2B5EF4-FFF2-40B4-BE49-F238E27FC236}">
                  <a16:creationId xmlns:a16="http://schemas.microsoft.com/office/drawing/2014/main" id="{83ECDED5-2DFD-4F1B-9DF9-C40A8E396122}"/>
                </a:ext>
              </a:extLst>
            </p:cNvPr>
            <p:cNvCxnSpPr>
              <a:cxnSpLocks noChangeShapeType="1"/>
              <a:stCxn id="4132" idx="6"/>
              <a:endCxn id="4128" idx="4"/>
            </p:cNvCxnSpPr>
            <p:nvPr/>
          </p:nvCxnSpPr>
          <p:spPr bwMode="auto">
            <a:xfrm flipV="1">
              <a:off x="6019800" y="2756888"/>
              <a:ext cx="1445205" cy="1281712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9" name="Text Box 38">
              <a:extLst>
                <a:ext uri="{FF2B5EF4-FFF2-40B4-BE49-F238E27FC236}">
                  <a16:creationId xmlns:a16="http://schemas.microsoft.com/office/drawing/2014/main" id="{DBA835A8-2B39-4B67-9943-AA28F05B6C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5600" y="33528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0</a:t>
              </a:r>
            </a:p>
          </p:txBody>
        </p:sp>
        <p:cxnSp>
          <p:nvCxnSpPr>
            <p:cNvPr id="4140" name="AutoShape 44">
              <a:extLst>
                <a:ext uri="{FF2B5EF4-FFF2-40B4-BE49-F238E27FC236}">
                  <a16:creationId xmlns:a16="http://schemas.microsoft.com/office/drawing/2014/main" id="{394B2870-23A4-4B70-87A9-7D527ACBC6E2}"/>
                </a:ext>
              </a:extLst>
            </p:cNvPr>
            <p:cNvCxnSpPr>
              <a:cxnSpLocks noChangeShapeType="1"/>
              <a:stCxn id="4132" idx="1"/>
              <a:endCxn id="4127" idx="3"/>
            </p:cNvCxnSpPr>
            <p:nvPr/>
          </p:nvCxnSpPr>
          <p:spPr bwMode="auto">
            <a:xfrm rot="-5400000">
              <a:off x="4589463" y="3238500"/>
              <a:ext cx="11684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41" name="Text Box 45">
              <a:extLst>
                <a:ext uri="{FF2B5EF4-FFF2-40B4-BE49-F238E27FC236}">
                  <a16:creationId xmlns:a16="http://schemas.microsoft.com/office/drawing/2014/main" id="{20652AB5-C061-4CFD-9E8A-CA5F54701B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600" y="29718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  <p:sp>
          <p:nvSpPr>
            <p:cNvPr id="4142" name="Oval 46">
              <a:extLst>
                <a:ext uri="{FF2B5EF4-FFF2-40B4-BE49-F238E27FC236}">
                  <a16:creationId xmlns:a16="http://schemas.microsoft.com/office/drawing/2014/main" id="{C183BB62-2C20-492B-8798-9E795143A0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2800" y="3733800"/>
              <a:ext cx="990600" cy="609600"/>
            </a:xfrm>
            <a:prstGeom prst="ellipse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[B,D]</a:t>
              </a:r>
            </a:p>
          </p:txBody>
        </p:sp>
        <p:sp>
          <p:nvSpPr>
            <p:cNvPr id="4143" name="Line 47">
              <a:extLst>
                <a:ext uri="{FF2B5EF4-FFF2-40B4-BE49-F238E27FC236}">
                  <a16:creationId xmlns:a16="http://schemas.microsoft.com/office/drawing/2014/main" id="{6B004168-B291-4F45-A41D-D087E790B2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96200" y="2743200"/>
              <a:ext cx="7620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4" name="Text Box 48">
              <a:extLst>
                <a:ext uri="{FF2B5EF4-FFF2-40B4-BE49-F238E27FC236}">
                  <a16:creationId xmlns:a16="http://schemas.microsoft.com/office/drawing/2014/main" id="{B00BEFDF-3E01-4576-8B3C-51F82B7D44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31242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0</a:t>
              </a:r>
            </a:p>
          </p:txBody>
        </p:sp>
        <p:cxnSp>
          <p:nvCxnSpPr>
            <p:cNvPr id="4145" name="AutoShape 50">
              <a:extLst>
                <a:ext uri="{FF2B5EF4-FFF2-40B4-BE49-F238E27FC236}">
                  <a16:creationId xmlns:a16="http://schemas.microsoft.com/office/drawing/2014/main" id="{76228602-A9EF-4A59-855E-C8F887700782}"/>
                </a:ext>
              </a:extLst>
            </p:cNvPr>
            <p:cNvCxnSpPr>
              <a:cxnSpLocks noChangeShapeType="1"/>
              <a:stCxn id="4142" idx="3"/>
              <a:endCxn id="4127" idx="2"/>
            </p:cNvCxnSpPr>
            <p:nvPr/>
          </p:nvCxnSpPr>
          <p:spPr bwMode="auto">
            <a:xfrm rot="16200000" flipV="1">
              <a:off x="5260182" y="2207418"/>
              <a:ext cx="1816100" cy="2278063"/>
            </a:xfrm>
            <a:prstGeom prst="curvedConnector4">
              <a:avLst>
                <a:gd name="adj1" fmla="val -17481"/>
                <a:gd name="adj2" fmla="val 13149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46" name="Text Box 51">
              <a:extLst>
                <a:ext uri="{FF2B5EF4-FFF2-40B4-BE49-F238E27FC236}">
                  <a16:creationId xmlns:a16="http://schemas.microsoft.com/office/drawing/2014/main" id="{35E64B29-A2C7-4805-979D-0450471765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40386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</p:grpSp>
      <p:sp>
        <p:nvSpPr>
          <p:cNvPr id="4103" name="TextBox 2">
            <a:extLst>
              <a:ext uri="{FF2B5EF4-FFF2-40B4-BE49-F238E27FC236}">
                <a16:creationId xmlns:a16="http://schemas.microsoft.com/office/drawing/2014/main" id="{217A22AF-238D-401B-BFBB-79A21426E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4887913"/>
            <a:ext cx="86868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/>
              <a:t>States of p-DFA(L,M) are ordered pairs [q(L),r(M)]</a:t>
            </a:r>
          </a:p>
          <a:p>
            <a:r>
              <a:rPr lang="en-US" altLang="en-US"/>
              <a:t>Start state is pair [start(L), start(M)]</a:t>
            </a:r>
            <a:endParaRPr lang="en-US" altLang="en-US">
              <a:latin typeface="Lucida Sans Unicode" panose="020B0602030504020204" pitchFamily="34" charset="0"/>
            </a:endParaRPr>
          </a:p>
          <a:p>
            <a:r>
              <a:rPr lang="en-US" altLang="en-US">
                <a:latin typeface="Lucida Sans Unicode" panose="020B0602030504020204" pitchFamily="34" charset="0"/>
              </a:rPr>
              <a:t>δ</a:t>
            </a:r>
            <a:r>
              <a:rPr lang="en-US" altLang="en-US"/>
              <a:t>([q(L),r(M)],a) = [</a:t>
            </a:r>
            <a:r>
              <a:rPr lang="en-US" altLang="en-US">
                <a:latin typeface="Lucida Sans Unicode" panose="020B0602030504020204" pitchFamily="34" charset="0"/>
              </a:rPr>
              <a:t>δ</a:t>
            </a:r>
            <a:r>
              <a:rPr lang="en-US" altLang="en-US" baseline="-25000"/>
              <a:t>L</a:t>
            </a:r>
            <a:r>
              <a:rPr lang="en-US" altLang="en-US"/>
              <a:t>(q,a), </a:t>
            </a:r>
            <a:r>
              <a:rPr lang="en-US" altLang="en-US">
                <a:latin typeface="Lucida Sans Unicode" panose="020B0602030504020204" pitchFamily="34" charset="0"/>
              </a:rPr>
              <a:t>δ</a:t>
            </a:r>
            <a:r>
              <a:rPr lang="en-US" altLang="en-US" baseline="-25000"/>
              <a:t>M</a:t>
            </a:r>
            <a:r>
              <a:rPr lang="en-US" altLang="en-US"/>
              <a:t>(r,a)]</a:t>
            </a:r>
          </a:p>
          <a:p>
            <a:r>
              <a:rPr lang="en-US" altLang="en-US"/>
              <a:t>Accepting states designed for specific purpose</a:t>
            </a:r>
            <a:endParaRPr lang="en-US" altLang="en-US" sz="2000"/>
          </a:p>
        </p:txBody>
      </p:sp>
      <p:sp>
        <p:nvSpPr>
          <p:cNvPr id="4104" name="TextBox 1">
            <a:extLst>
              <a:ext uri="{FF2B5EF4-FFF2-40B4-BE49-F238E27FC236}">
                <a16:creationId xmlns:a16="http://schemas.microsoft.com/office/drawing/2014/main" id="{52FAB5CA-A809-4B70-991A-3A5BECE3D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513" y="1458913"/>
            <a:ext cx="3381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/>
              <a:t>L</a:t>
            </a:r>
          </a:p>
        </p:txBody>
      </p:sp>
      <p:sp>
        <p:nvSpPr>
          <p:cNvPr id="4105" name="TextBox 49">
            <a:extLst>
              <a:ext uri="{FF2B5EF4-FFF2-40B4-BE49-F238E27FC236}">
                <a16:creationId xmlns:a16="http://schemas.microsoft.com/office/drawing/2014/main" id="{F20F9D02-D326-4AD0-A54B-048E6A620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3648075"/>
            <a:ext cx="422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/>
              <a:t>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4">
            <a:extLst>
              <a:ext uri="{FF2B5EF4-FFF2-40B4-BE49-F238E27FC236}">
                <a16:creationId xmlns:a16="http://schemas.microsoft.com/office/drawing/2014/main" id="{13F708C0-EFFE-4D0E-B7DB-10799E900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6B5457E-4970-45DC-AEF1-998B970740E9}" type="slidenum">
              <a:rPr lang="en-US" altLang="en-US" sz="1400">
                <a:latin typeface="Times New Roman" panose="02020603050405020304" pitchFamily="18" charset="0"/>
              </a:rPr>
              <a:pPr/>
              <a:t>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BA1058CA-BFE7-4DF9-BBAC-B60365F059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6626225" cy="850900"/>
          </a:xfrm>
        </p:spPr>
        <p:txBody>
          <a:bodyPr/>
          <a:lstStyle/>
          <a:p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</a:rPr>
              <a:t>Product DFAs (p-DFA) on next quiz</a:t>
            </a:r>
          </a:p>
        </p:txBody>
      </p:sp>
      <p:sp>
        <p:nvSpPr>
          <p:cNvPr id="6148" name="Text Box 12">
            <a:extLst>
              <a:ext uri="{FF2B5EF4-FFF2-40B4-BE49-F238E27FC236}">
                <a16:creationId xmlns:a16="http://schemas.microsoft.com/office/drawing/2014/main" id="{59A33463-E69F-4D34-92B1-B64EA5127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988" y="1003300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6149" name="Text Box 34">
            <a:extLst>
              <a:ext uri="{FF2B5EF4-FFF2-40B4-BE49-F238E27FC236}">
                <a16:creationId xmlns:a16="http://schemas.microsoft.com/office/drawing/2014/main" id="{288277BA-A7F2-4CDD-9E65-F71CD882B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8588" y="1066800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grpSp>
        <p:nvGrpSpPr>
          <p:cNvPr id="6150" name="Group 1">
            <a:extLst>
              <a:ext uri="{FF2B5EF4-FFF2-40B4-BE49-F238E27FC236}">
                <a16:creationId xmlns:a16="http://schemas.microsoft.com/office/drawing/2014/main" id="{E20A61F3-BAD7-4C1F-A23E-833701BEC5B1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1231900"/>
            <a:ext cx="7010400" cy="3644900"/>
            <a:chOff x="1143000" y="1981200"/>
            <a:chExt cx="7010400" cy="3657600"/>
          </a:xfrm>
        </p:grpSpPr>
        <p:sp>
          <p:nvSpPr>
            <p:cNvPr id="6154" name="Oval 3">
              <a:extLst>
                <a:ext uri="{FF2B5EF4-FFF2-40B4-BE49-F238E27FC236}">
                  <a16:creationId xmlns:a16="http://schemas.microsoft.com/office/drawing/2014/main" id="{1F03AE27-C81A-4981-9226-480EAD1438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2209800"/>
              <a:ext cx="457200" cy="457200"/>
            </a:xfrm>
            <a:prstGeom prst="ellipse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A</a:t>
              </a:r>
            </a:p>
          </p:txBody>
        </p:sp>
        <p:sp>
          <p:nvSpPr>
            <p:cNvPr id="6155" name="Oval 4">
              <a:extLst>
                <a:ext uri="{FF2B5EF4-FFF2-40B4-BE49-F238E27FC236}">
                  <a16:creationId xmlns:a16="http://schemas.microsoft.com/office/drawing/2014/main" id="{895A1FFC-3CBB-402B-986F-F289F539BA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4419600"/>
              <a:ext cx="457200" cy="457200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C</a:t>
              </a:r>
            </a:p>
          </p:txBody>
        </p:sp>
        <p:sp>
          <p:nvSpPr>
            <p:cNvPr id="6156" name="Oval 5">
              <a:extLst>
                <a:ext uri="{FF2B5EF4-FFF2-40B4-BE49-F238E27FC236}">
                  <a16:creationId xmlns:a16="http://schemas.microsoft.com/office/drawing/2014/main" id="{86AC5A42-193A-4C12-B1AF-BCD799F799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0" y="2209800"/>
              <a:ext cx="457200" cy="457200"/>
            </a:xfrm>
            <a:prstGeom prst="ellipse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B</a:t>
              </a:r>
            </a:p>
          </p:txBody>
        </p:sp>
        <p:sp>
          <p:nvSpPr>
            <p:cNvPr id="6157" name="Oval 6">
              <a:extLst>
                <a:ext uri="{FF2B5EF4-FFF2-40B4-BE49-F238E27FC236}">
                  <a16:creationId xmlns:a16="http://schemas.microsoft.com/office/drawing/2014/main" id="{A4D6F358-0616-474F-9C5F-262A7B0F05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0" y="4419600"/>
              <a:ext cx="457200" cy="457200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D</a:t>
              </a:r>
            </a:p>
          </p:txBody>
        </p:sp>
        <p:sp>
          <p:nvSpPr>
            <p:cNvPr id="6158" name="Oval 7">
              <a:extLst>
                <a:ext uri="{FF2B5EF4-FFF2-40B4-BE49-F238E27FC236}">
                  <a16:creationId xmlns:a16="http://schemas.microsoft.com/office/drawing/2014/main" id="{52171646-FF12-4667-AB46-267E26CF86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000" y="4343400"/>
              <a:ext cx="609600" cy="609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59" name="Oval 8">
              <a:extLst>
                <a:ext uri="{FF2B5EF4-FFF2-40B4-BE49-F238E27FC236}">
                  <a16:creationId xmlns:a16="http://schemas.microsoft.com/office/drawing/2014/main" id="{CABA20B1-0CEC-4090-9014-265CABDB82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0" y="2133600"/>
              <a:ext cx="609600" cy="609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60" name="Line 9">
              <a:extLst>
                <a:ext uri="{FF2B5EF4-FFF2-40B4-BE49-F238E27FC236}">
                  <a16:creationId xmlns:a16="http://schemas.microsoft.com/office/drawing/2014/main" id="{B0E4165A-A1D4-4E2A-90DF-6AA584B93F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7400" y="2438400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6161" name="AutoShape 10">
              <a:extLst>
                <a:ext uri="{FF2B5EF4-FFF2-40B4-BE49-F238E27FC236}">
                  <a16:creationId xmlns:a16="http://schemas.microsoft.com/office/drawing/2014/main" id="{A718D851-CE93-4F88-AF80-B18F5C6F604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1837531" y="2124869"/>
              <a:ext cx="1588" cy="323850"/>
            </a:xfrm>
            <a:prstGeom prst="curvedConnector3">
              <a:avLst>
                <a:gd name="adj1" fmla="val -372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62" name="AutoShape 11">
              <a:extLst>
                <a:ext uri="{FF2B5EF4-FFF2-40B4-BE49-F238E27FC236}">
                  <a16:creationId xmlns:a16="http://schemas.microsoft.com/office/drawing/2014/main" id="{CC80F34D-37CB-4D6E-A0B3-4672D8B1ED6D}"/>
                </a:ext>
              </a:extLst>
            </p:cNvPr>
            <p:cNvCxnSpPr>
              <a:cxnSpLocks noChangeShapeType="1"/>
              <a:stCxn id="6159" idx="3"/>
              <a:endCxn id="6154" idx="5"/>
            </p:cNvCxnSpPr>
            <p:nvPr/>
          </p:nvCxnSpPr>
          <p:spPr bwMode="auto">
            <a:xfrm rot="16200000" flipV="1">
              <a:off x="2498725" y="2092325"/>
              <a:ext cx="53975" cy="1069975"/>
            </a:xfrm>
            <a:prstGeom prst="curvedConnector3">
              <a:avLst>
                <a:gd name="adj1" fmla="val -588236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63" name="Text Box 13">
              <a:extLst>
                <a:ext uri="{FF2B5EF4-FFF2-40B4-BE49-F238E27FC236}">
                  <a16:creationId xmlns:a16="http://schemas.microsoft.com/office/drawing/2014/main" id="{300EF1D5-F0C1-4D31-99BE-50ECDB2E8C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2200" y="19812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  <p:sp>
          <p:nvSpPr>
            <p:cNvPr id="6164" name="Text Box 14">
              <a:extLst>
                <a:ext uri="{FF2B5EF4-FFF2-40B4-BE49-F238E27FC236}">
                  <a16:creationId xmlns:a16="http://schemas.microsoft.com/office/drawing/2014/main" id="{FE834176-C043-464C-A412-E971BC159E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9800" y="2895600"/>
              <a:ext cx="704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0, 1</a:t>
              </a:r>
            </a:p>
          </p:txBody>
        </p:sp>
        <p:sp>
          <p:nvSpPr>
            <p:cNvPr id="6165" name="Line 15">
              <a:extLst>
                <a:ext uri="{FF2B5EF4-FFF2-40B4-BE49-F238E27FC236}">
                  <a16:creationId xmlns:a16="http://schemas.microsoft.com/office/drawing/2014/main" id="{02FE16F2-FE90-494D-B359-EAD2C5408C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9200" y="24384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Line 16">
              <a:extLst>
                <a:ext uri="{FF2B5EF4-FFF2-40B4-BE49-F238E27FC236}">
                  <a16:creationId xmlns:a16="http://schemas.microsoft.com/office/drawing/2014/main" id="{C9EE9547-1705-4189-B6F1-7946B48CC6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3000" y="46482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6167" name="AutoShape 17">
              <a:extLst>
                <a:ext uri="{FF2B5EF4-FFF2-40B4-BE49-F238E27FC236}">
                  <a16:creationId xmlns:a16="http://schemas.microsoft.com/office/drawing/2014/main" id="{C0E5F561-0710-464D-94EF-7FB4CD64793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1837531" y="4258469"/>
              <a:ext cx="1588" cy="323850"/>
            </a:xfrm>
            <a:prstGeom prst="curvedConnector3">
              <a:avLst>
                <a:gd name="adj1" fmla="val -372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68" name="Line 18">
              <a:extLst>
                <a:ext uri="{FF2B5EF4-FFF2-40B4-BE49-F238E27FC236}">
                  <a16:creationId xmlns:a16="http://schemas.microsoft.com/office/drawing/2014/main" id="{BEB0C0E1-7E55-4CAB-8EE9-8E947144C0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4648200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6169" name="AutoShape 19">
              <a:extLst>
                <a:ext uri="{FF2B5EF4-FFF2-40B4-BE49-F238E27FC236}">
                  <a16:creationId xmlns:a16="http://schemas.microsoft.com/office/drawing/2014/main" id="{015163DB-3624-4999-8B97-A6CCC459650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3285331" y="4334669"/>
              <a:ext cx="1588" cy="323850"/>
            </a:xfrm>
            <a:prstGeom prst="curvedConnector3">
              <a:avLst>
                <a:gd name="adj1" fmla="val -372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70" name="AutoShape 20">
              <a:extLst>
                <a:ext uri="{FF2B5EF4-FFF2-40B4-BE49-F238E27FC236}">
                  <a16:creationId xmlns:a16="http://schemas.microsoft.com/office/drawing/2014/main" id="{19CA21B7-E918-47E6-9DF1-6B9A2EC44004}"/>
                </a:ext>
              </a:extLst>
            </p:cNvPr>
            <p:cNvCxnSpPr>
              <a:cxnSpLocks noChangeShapeType="1"/>
              <a:stCxn id="6157" idx="3"/>
              <a:endCxn id="6158" idx="4"/>
            </p:cNvCxnSpPr>
            <p:nvPr/>
          </p:nvCxnSpPr>
          <p:spPr bwMode="auto">
            <a:xfrm rot="5400000">
              <a:off x="2400300" y="4238625"/>
              <a:ext cx="142875" cy="1285875"/>
            </a:xfrm>
            <a:prstGeom prst="curvedConnector3">
              <a:avLst>
                <a:gd name="adj1" fmla="val 26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71" name="Text Box 21">
              <a:extLst>
                <a:ext uri="{FF2B5EF4-FFF2-40B4-BE49-F238E27FC236}">
                  <a16:creationId xmlns:a16="http://schemas.microsoft.com/office/drawing/2014/main" id="{420958FE-24F7-423A-B932-8207109D73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1600" y="37338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  <p:sp>
          <p:nvSpPr>
            <p:cNvPr id="6172" name="Text Box 22">
              <a:extLst>
                <a:ext uri="{FF2B5EF4-FFF2-40B4-BE49-F238E27FC236}">
                  <a16:creationId xmlns:a16="http://schemas.microsoft.com/office/drawing/2014/main" id="{3BA7F618-DC59-44BA-B358-582D176E76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0" y="51816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  <p:sp>
          <p:nvSpPr>
            <p:cNvPr id="6173" name="Text Box 23">
              <a:extLst>
                <a:ext uri="{FF2B5EF4-FFF2-40B4-BE49-F238E27FC236}">
                  <a16:creationId xmlns:a16="http://schemas.microsoft.com/office/drawing/2014/main" id="{88AD5ADA-9B69-4A07-8948-4CB223AE4F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2200" y="41910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0</a:t>
              </a:r>
            </a:p>
          </p:txBody>
        </p:sp>
        <p:sp>
          <p:nvSpPr>
            <p:cNvPr id="6174" name="Text Box 24">
              <a:extLst>
                <a:ext uri="{FF2B5EF4-FFF2-40B4-BE49-F238E27FC236}">
                  <a16:creationId xmlns:a16="http://schemas.microsoft.com/office/drawing/2014/main" id="{86C980BE-8BCD-478B-BED1-BF6FD9881C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38862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0</a:t>
              </a:r>
            </a:p>
          </p:txBody>
        </p:sp>
        <p:sp>
          <p:nvSpPr>
            <p:cNvPr id="6175" name="Oval 25">
              <a:extLst>
                <a:ext uri="{FF2B5EF4-FFF2-40B4-BE49-F238E27FC236}">
                  <a16:creationId xmlns:a16="http://schemas.microsoft.com/office/drawing/2014/main" id="{26D10118-58F5-4143-92FC-5A7696214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9200" y="2133600"/>
              <a:ext cx="990600" cy="609600"/>
            </a:xfrm>
            <a:prstGeom prst="ellipse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[A,C]</a:t>
              </a:r>
            </a:p>
          </p:txBody>
        </p:sp>
        <p:sp>
          <p:nvSpPr>
            <p:cNvPr id="6176" name="Oval 26">
              <a:extLst>
                <a:ext uri="{FF2B5EF4-FFF2-40B4-BE49-F238E27FC236}">
                  <a16:creationId xmlns:a16="http://schemas.microsoft.com/office/drawing/2014/main" id="{231714A4-6493-4488-BCB5-71BB64496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69705" y="2147289"/>
              <a:ext cx="990600" cy="609600"/>
            </a:xfrm>
            <a:prstGeom prst="ellipse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[A,D]</a:t>
              </a:r>
            </a:p>
          </p:txBody>
        </p:sp>
        <p:sp>
          <p:nvSpPr>
            <p:cNvPr id="6177" name="Line 27">
              <a:extLst>
                <a:ext uri="{FF2B5EF4-FFF2-40B4-BE49-F238E27FC236}">
                  <a16:creationId xmlns:a16="http://schemas.microsoft.com/office/drawing/2014/main" id="{D15E9B8E-5A49-4902-978A-6893FB5A3C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3400" y="236220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Line 28">
              <a:extLst>
                <a:ext uri="{FF2B5EF4-FFF2-40B4-BE49-F238E27FC236}">
                  <a16:creationId xmlns:a16="http://schemas.microsoft.com/office/drawing/2014/main" id="{9CE2BA76-CE3E-4E2E-AB9B-85ED60CAF7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19800" y="2438400"/>
              <a:ext cx="1143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Text Box 29">
              <a:extLst>
                <a:ext uri="{FF2B5EF4-FFF2-40B4-BE49-F238E27FC236}">
                  <a16:creationId xmlns:a16="http://schemas.microsoft.com/office/drawing/2014/main" id="{0BA0E919-C3B0-4D06-BE8D-A06A604147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00800" y="19812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0</a:t>
              </a:r>
            </a:p>
          </p:txBody>
        </p:sp>
        <p:sp>
          <p:nvSpPr>
            <p:cNvPr id="6180" name="Oval 30">
              <a:extLst>
                <a:ext uri="{FF2B5EF4-FFF2-40B4-BE49-F238E27FC236}">
                  <a16:creationId xmlns:a16="http://schemas.microsoft.com/office/drawing/2014/main" id="{52DF653C-D19F-438E-8553-DE1BD030F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9200" y="3733800"/>
              <a:ext cx="990600" cy="609600"/>
            </a:xfrm>
            <a:prstGeom prst="ellipse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[B,C]</a:t>
              </a:r>
            </a:p>
          </p:txBody>
        </p:sp>
        <p:sp>
          <p:nvSpPr>
            <p:cNvPr id="6181" name="Line 31">
              <a:extLst>
                <a:ext uri="{FF2B5EF4-FFF2-40B4-BE49-F238E27FC236}">
                  <a16:creationId xmlns:a16="http://schemas.microsoft.com/office/drawing/2014/main" id="{387D4C64-8FD0-47C7-A692-2ADC2B3D64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86400" y="2743200"/>
              <a:ext cx="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Text Box 32">
              <a:extLst>
                <a:ext uri="{FF2B5EF4-FFF2-40B4-BE49-F238E27FC236}">
                  <a16:creationId xmlns:a16="http://schemas.microsoft.com/office/drawing/2014/main" id="{415AA2F0-14F3-4333-ACA4-763EC66DB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6400" y="29718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  <p:cxnSp>
          <p:nvCxnSpPr>
            <p:cNvPr id="6183" name="AutoShape 33">
              <a:extLst>
                <a:ext uri="{FF2B5EF4-FFF2-40B4-BE49-F238E27FC236}">
                  <a16:creationId xmlns:a16="http://schemas.microsoft.com/office/drawing/2014/main" id="{5D9B46FE-FC67-41F5-A402-588CCCFB342E}"/>
                </a:ext>
              </a:extLst>
            </p:cNvPr>
            <p:cNvCxnSpPr>
              <a:cxnSpLocks noChangeShapeType="1"/>
              <a:stCxn id="6176" idx="7"/>
              <a:endCxn id="6176" idx="1"/>
            </p:cNvCxnSpPr>
            <p:nvPr/>
          </p:nvCxnSpPr>
          <p:spPr bwMode="auto">
            <a:xfrm rot="16200000" flipV="1">
              <a:off x="7464983" y="1886333"/>
              <a:ext cx="12744" cy="700460"/>
            </a:xfrm>
            <a:prstGeom prst="curvedConnector3">
              <a:avLst>
                <a:gd name="adj1" fmla="val 25005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84" name="Line 35">
              <a:extLst>
                <a:ext uri="{FF2B5EF4-FFF2-40B4-BE49-F238E27FC236}">
                  <a16:creationId xmlns:a16="http://schemas.microsoft.com/office/drawing/2014/main" id="{EFECFF43-D4BA-42C7-ADC6-0FCF15450C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91200" y="2667000"/>
              <a:ext cx="1447800" cy="1143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5" name="Text Box 36">
              <a:extLst>
                <a:ext uri="{FF2B5EF4-FFF2-40B4-BE49-F238E27FC236}">
                  <a16:creationId xmlns:a16="http://schemas.microsoft.com/office/drawing/2014/main" id="{560616EA-09B6-4CD7-B864-B73DBA288E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8400" y="28194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  <p:cxnSp>
          <p:nvCxnSpPr>
            <p:cNvPr id="6186" name="AutoShape 37">
              <a:extLst>
                <a:ext uri="{FF2B5EF4-FFF2-40B4-BE49-F238E27FC236}">
                  <a16:creationId xmlns:a16="http://schemas.microsoft.com/office/drawing/2014/main" id="{40E966A4-DAEB-49ED-9778-A67A7B0C8842}"/>
                </a:ext>
              </a:extLst>
            </p:cNvPr>
            <p:cNvCxnSpPr>
              <a:cxnSpLocks noChangeShapeType="1"/>
              <a:stCxn id="6180" idx="6"/>
              <a:endCxn id="6176" idx="4"/>
            </p:cNvCxnSpPr>
            <p:nvPr/>
          </p:nvCxnSpPr>
          <p:spPr bwMode="auto">
            <a:xfrm flipV="1">
              <a:off x="6019800" y="2756888"/>
              <a:ext cx="1445205" cy="1281712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87" name="Text Box 38">
              <a:extLst>
                <a:ext uri="{FF2B5EF4-FFF2-40B4-BE49-F238E27FC236}">
                  <a16:creationId xmlns:a16="http://schemas.microsoft.com/office/drawing/2014/main" id="{F05BBF03-91C3-4C37-A94A-FBF44F2E3A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5600" y="33528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0</a:t>
              </a:r>
            </a:p>
          </p:txBody>
        </p:sp>
        <p:cxnSp>
          <p:nvCxnSpPr>
            <p:cNvPr id="6188" name="AutoShape 44">
              <a:extLst>
                <a:ext uri="{FF2B5EF4-FFF2-40B4-BE49-F238E27FC236}">
                  <a16:creationId xmlns:a16="http://schemas.microsoft.com/office/drawing/2014/main" id="{762C223A-8FBF-496B-BD27-EBF0E1D42D73}"/>
                </a:ext>
              </a:extLst>
            </p:cNvPr>
            <p:cNvCxnSpPr>
              <a:cxnSpLocks noChangeShapeType="1"/>
              <a:stCxn id="6180" idx="1"/>
              <a:endCxn id="6175" idx="3"/>
            </p:cNvCxnSpPr>
            <p:nvPr/>
          </p:nvCxnSpPr>
          <p:spPr bwMode="auto">
            <a:xfrm rot="-5400000">
              <a:off x="4589463" y="3238500"/>
              <a:ext cx="11684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89" name="Text Box 45">
              <a:extLst>
                <a:ext uri="{FF2B5EF4-FFF2-40B4-BE49-F238E27FC236}">
                  <a16:creationId xmlns:a16="http://schemas.microsoft.com/office/drawing/2014/main" id="{41EBD571-AB62-47EC-BD9D-82D3E2F545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600" y="29718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  <p:sp>
          <p:nvSpPr>
            <p:cNvPr id="6190" name="Oval 46">
              <a:extLst>
                <a:ext uri="{FF2B5EF4-FFF2-40B4-BE49-F238E27FC236}">
                  <a16:creationId xmlns:a16="http://schemas.microsoft.com/office/drawing/2014/main" id="{CB450125-58B4-4B3F-B069-EAFB03F8C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2800" y="3733800"/>
              <a:ext cx="990600" cy="609600"/>
            </a:xfrm>
            <a:prstGeom prst="ellipse">
              <a:avLst/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en-US"/>
                <a:t>[B,D]</a:t>
              </a:r>
            </a:p>
          </p:txBody>
        </p:sp>
        <p:sp>
          <p:nvSpPr>
            <p:cNvPr id="6191" name="Line 47">
              <a:extLst>
                <a:ext uri="{FF2B5EF4-FFF2-40B4-BE49-F238E27FC236}">
                  <a16:creationId xmlns:a16="http://schemas.microsoft.com/office/drawing/2014/main" id="{09ACB441-3A1D-4E02-ACD0-16511A9714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96200" y="2743200"/>
              <a:ext cx="7620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2" name="Text Box 48">
              <a:extLst>
                <a:ext uri="{FF2B5EF4-FFF2-40B4-BE49-F238E27FC236}">
                  <a16:creationId xmlns:a16="http://schemas.microsoft.com/office/drawing/2014/main" id="{79B9A396-0B05-4223-9906-D17D2DB2EC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31242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0</a:t>
              </a:r>
            </a:p>
          </p:txBody>
        </p:sp>
        <p:cxnSp>
          <p:nvCxnSpPr>
            <p:cNvPr id="6193" name="AutoShape 50">
              <a:extLst>
                <a:ext uri="{FF2B5EF4-FFF2-40B4-BE49-F238E27FC236}">
                  <a16:creationId xmlns:a16="http://schemas.microsoft.com/office/drawing/2014/main" id="{CDDD925C-D14E-46A2-91F3-AB55AD61583A}"/>
                </a:ext>
              </a:extLst>
            </p:cNvPr>
            <p:cNvCxnSpPr>
              <a:cxnSpLocks noChangeShapeType="1"/>
              <a:stCxn id="6190" idx="3"/>
              <a:endCxn id="6175" idx="2"/>
            </p:cNvCxnSpPr>
            <p:nvPr/>
          </p:nvCxnSpPr>
          <p:spPr bwMode="auto">
            <a:xfrm rot="16200000" flipV="1">
              <a:off x="5260182" y="2207418"/>
              <a:ext cx="1816100" cy="2278063"/>
            </a:xfrm>
            <a:prstGeom prst="curvedConnector4">
              <a:avLst>
                <a:gd name="adj1" fmla="val -17481"/>
                <a:gd name="adj2" fmla="val 13149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94" name="Text Box 51">
              <a:extLst>
                <a:ext uri="{FF2B5EF4-FFF2-40B4-BE49-F238E27FC236}">
                  <a16:creationId xmlns:a16="http://schemas.microsoft.com/office/drawing/2014/main" id="{B1604C4C-01C9-40B8-996E-F415E8935D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4038600"/>
              <a:ext cx="3508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</p:grpSp>
      <p:sp>
        <p:nvSpPr>
          <p:cNvPr id="6151" name="TextBox 2">
            <a:extLst>
              <a:ext uri="{FF2B5EF4-FFF2-40B4-BE49-F238E27FC236}">
                <a16:creationId xmlns:a16="http://schemas.microsoft.com/office/drawing/2014/main" id="{351EBCC1-E08E-4E27-AAF1-BE0CBEADF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5103813"/>
            <a:ext cx="8686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dirty="0"/>
              <a:t>For quiz, know how to construct states of a product DFA and how to calculate transitions between states.</a:t>
            </a:r>
            <a:endParaRPr lang="en-US" altLang="en-US" sz="2000" dirty="0"/>
          </a:p>
        </p:txBody>
      </p:sp>
      <p:sp>
        <p:nvSpPr>
          <p:cNvPr id="6152" name="TextBox 1">
            <a:extLst>
              <a:ext uri="{FF2B5EF4-FFF2-40B4-BE49-F238E27FC236}">
                <a16:creationId xmlns:a16="http://schemas.microsoft.com/office/drawing/2014/main" id="{C533AFA4-467B-4F71-9BEA-CCCC622B8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513" y="1458913"/>
            <a:ext cx="3381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/>
              <a:t>L</a:t>
            </a:r>
          </a:p>
        </p:txBody>
      </p:sp>
      <p:sp>
        <p:nvSpPr>
          <p:cNvPr id="6153" name="TextBox 49">
            <a:extLst>
              <a:ext uri="{FF2B5EF4-FFF2-40B4-BE49-F238E27FC236}">
                <a16:creationId xmlns:a16="http://schemas.microsoft.com/office/drawing/2014/main" id="{642C9620-CE88-4E86-95F2-A0BAFC5F6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3648075"/>
            <a:ext cx="422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/>
              <a:t>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E25BFF80-24E4-4DA4-BD71-1F873121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2A8ADD-E536-4533-BAC5-DF24C375ABB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862ED816-73B6-4831-88E7-BBF77F226A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en-US"/>
              <a:t>Homomorphisms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3CAE704C-FBB1-4A91-AE39-2684D47790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50292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A </a:t>
            </a:r>
            <a:r>
              <a:rPr lang="en-US" altLang="en-US" i="1" dirty="0">
                <a:solidFill>
                  <a:srgbClr val="FF0066"/>
                </a:solidFill>
              </a:rPr>
              <a:t>homomorphism </a:t>
            </a:r>
            <a:r>
              <a:rPr lang="en-US" altLang="en-US" dirty="0"/>
              <a:t>on an alphabet is a function that assigns a string (from a different alphabet) to every symbol in the alphabet</a:t>
            </a:r>
          </a:p>
          <a:p>
            <a:pPr marL="457200" lvl="1" indent="0">
              <a:buFont typeface="Monotype Sorts" pitchFamily="2" charset="2"/>
              <a:buNone/>
              <a:defRPr/>
            </a:pPr>
            <a:r>
              <a:rPr lang="en-US" altLang="en-US" dirty="0"/>
              <a:t>Example on </a:t>
            </a:r>
            <a:r>
              <a:rPr lang="en-US" altLang="en-US" dirty="0">
                <a:latin typeface="Symbol" pitchFamily="18" charset="2"/>
              </a:rPr>
              <a:t>S</a:t>
            </a:r>
            <a:r>
              <a:rPr lang="en-US" altLang="en-US" dirty="0"/>
              <a:t>={0,1} </a:t>
            </a:r>
          </a:p>
          <a:p>
            <a:pPr marL="457200" lvl="1" indent="0">
              <a:buFont typeface="Monotype Sorts" pitchFamily="2" charset="2"/>
              <a:buNone/>
              <a:defRPr/>
            </a:pPr>
            <a:r>
              <a:rPr lang="en-US" altLang="en-US" dirty="0"/>
              <a:t>Define h(0) = ab	 h(1) = </a:t>
            </a:r>
            <a:r>
              <a:rPr lang="en-US" altLang="en-US" dirty="0">
                <a:latin typeface="Lucida Sans Unicode" pitchFamily="34" charset="0"/>
              </a:rPr>
              <a:t>ε</a:t>
            </a:r>
          </a:p>
          <a:p>
            <a:pPr marL="457200" lvl="1" indent="0">
              <a:buFont typeface="Monotype Sorts" pitchFamily="2" charset="2"/>
              <a:buNone/>
              <a:defRPr/>
            </a:pPr>
            <a:r>
              <a:rPr lang="en-US" altLang="en-US" dirty="0"/>
              <a:t>Extend to strings by h(a</a:t>
            </a:r>
            <a:r>
              <a:rPr lang="en-US" altLang="en-US" baseline="-25000" dirty="0"/>
              <a:t>1</a:t>
            </a:r>
            <a:r>
              <a:rPr lang="en-US" altLang="en-US" dirty="0"/>
              <a:t>…a</a:t>
            </a:r>
            <a:r>
              <a:rPr lang="en-US" altLang="en-US" baseline="-25000" dirty="0"/>
              <a:t>n</a:t>
            </a:r>
            <a:r>
              <a:rPr lang="en-US" altLang="en-US" dirty="0"/>
              <a:t>) = h(a</a:t>
            </a:r>
            <a:r>
              <a:rPr lang="en-US" altLang="en-US" baseline="-25000" dirty="0"/>
              <a:t>1</a:t>
            </a:r>
            <a:r>
              <a:rPr lang="en-US" altLang="en-US" dirty="0"/>
              <a:t>)…h(a</a:t>
            </a:r>
            <a:r>
              <a:rPr lang="en-US" altLang="en-US" baseline="-25000" dirty="0"/>
              <a:t>n</a:t>
            </a:r>
            <a:r>
              <a:rPr lang="en-US" altLang="en-US" dirty="0"/>
              <a:t>) example: h(01010) = </a:t>
            </a:r>
            <a:r>
              <a:rPr lang="en-US" altLang="en-US" dirty="0" err="1"/>
              <a:t>ababab</a:t>
            </a: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h(L)={h(w)|w is in L}=homomorphism of L</a:t>
            </a:r>
          </a:p>
          <a:p>
            <a:pPr marL="457200" lvl="1" indent="0">
              <a:buFont typeface="Monotype Sorts" pitchFamily="2" charset="2"/>
              <a:buNone/>
              <a:defRPr/>
            </a:pPr>
            <a:r>
              <a:rPr lang="en-US" altLang="en-US" dirty="0"/>
              <a:t>Language formed by applying h to every string in L</a:t>
            </a:r>
          </a:p>
          <a:p>
            <a:pPr marL="457200" lvl="1" indent="0">
              <a:buFont typeface="Monotype Sorts" pitchFamily="2" charset="2"/>
              <a:buNone/>
              <a:defRPr/>
            </a:pPr>
            <a:endParaRPr lang="en-US" altLang="en-US" dirty="0"/>
          </a:p>
          <a:p>
            <a:pPr lvl="1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FB2144E0-7F53-4E8F-8917-AEF5A7014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D41D7E5-7F7E-4B42-9E23-3A28905DAC9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C7B2B150-FE24-4232-B582-A3C041B1D1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305800" cy="47244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dirty="0"/>
              <a:t>Homomorphism applied to RE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dirty="0"/>
              <a:t>h(0) = ab; h(1) = </a:t>
            </a:r>
            <a:r>
              <a:rPr lang="en-US" altLang="en-US" dirty="0">
                <a:latin typeface="Lucida Sans Unicode" panose="020B0602030504020204" pitchFamily="34" charset="0"/>
              </a:rPr>
              <a:t>ε</a:t>
            </a:r>
            <a:r>
              <a:rPr lang="en-US" altLang="en-US" dirty="0"/>
              <a:t>.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dirty="0"/>
              <a:t>L is the language of RE = </a:t>
            </a:r>
            <a:r>
              <a:rPr lang="en-US" altLang="en-US" b="1" dirty="0"/>
              <a:t>01</a:t>
            </a:r>
            <a:r>
              <a:rPr lang="en-US" altLang="en-US" dirty="0"/>
              <a:t>* + </a:t>
            </a:r>
            <a:r>
              <a:rPr lang="en-US" altLang="en-US" b="1" dirty="0"/>
              <a:t>10</a:t>
            </a:r>
            <a:r>
              <a:rPr lang="en-US" altLang="en-US" dirty="0"/>
              <a:t>*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dirty="0"/>
              <a:t>RE of h(L)=</a:t>
            </a:r>
            <a:r>
              <a:rPr lang="en-US" altLang="en-US" b="1" dirty="0" err="1"/>
              <a:t>ab</a:t>
            </a:r>
            <a:r>
              <a:rPr lang="en-US" altLang="en-US" dirty="0" err="1">
                <a:latin typeface="Lucida Sans Unicode" panose="020B0602030504020204" pitchFamily="34" charset="0"/>
              </a:rPr>
              <a:t>ε</a:t>
            </a:r>
            <a:r>
              <a:rPr lang="en-US" altLang="en-US" dirty="0"/>
              <a:t>* + </a:t>
            </a:r>
            <a:r>
              <a:rPr lang="en-US" altLang="en-US" dirty="0">
                <a:latin typeface="Lucida Sans Unicode" panose="020B0602030504020204" pitchFamily="34" charset="0"/>
              </a:rPr>
              <a:t>ε</a:t>
            </a:r>
            <a:r>
              <a:rPr lang="en-US" altLang="en-US" dirty="0"/>
              <a:t>(</a:t>
            </a:r>
            <a:r>
              <a:rPr lang="en-US" altLang="en-US" b="1" dirty="0"/>
              <a:t>ab</a:t>
            </a:r>
            <a:r>
              <a:rPr lang="en-US" altLang="en-US" dirty="0"/>
              <a:t>)*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dirty="0">
                <a:latin typeface="Lucida Sans Unicode" panose="020B0602030504020204" pitchFamily="34" charset="0"/>
              </a:rPr>
              <a:t>ε</a:t>
            </a:r>
            <a:r>
              <a:rPr lang="en-US" altLang="en-US" dirty="0"/>
              <a:t>* = </a:t>
            </a:r>
            <a:r>
              <a:rPr lang="en-US" altLang="en-US" dirty="0">
                <a:latin typeface="Lucida Sans Unicode" panose="020B0602030504020204" pitchFamily="34" charset="0"/>
              </a:rPr>
              <a:t>ε</a:t>
            </a:r>
            <a:endParaRPr lang="en-US" altLang="en-US" dirty="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dirty="0">
                <a:latin typeface="Lucida Sans Unicode" panose="020B0602030504020204" pitchFamily="34" charset="0"/>
              </a:rPr>
              <a:t>ε</a:t>
            </a:r>
            <a:r>
              <a:rPr lang="en-US" altLang="en-US" dirty="0"/>
              <a:t> is the identity under concatenation.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b="1" dirty="0" err="1"/>
              <a:t>ab</a:t>
            </a:r>
            <a:r>
              <a:rPr lang="en-US" altLang="en-US" dirty="0" err="1">
                <a:latin typeface="Lucida Sans Unicode" panose="020B0602030504020204" pitchFamily="34" charset="0"/>
              </a:rPr>
              <a:t>ε</a:t>
            </a:r>
            <a:r>
              <a:rPr lang="en-US" altLang="en-US" dirty="0"/>
              <a:t>*+</a:t>
            </a:r>
            <a:r>
              <a:rPr lang="en-US" altLang="en-US" dirty="0">
                <a:latin typeface="Lucida Sans Unicode" panose="020B0602030504020204" pitchFamily="34" charset="0"/>
              </a:rPr>
              <a:t>ε</a:t>
            </a:r>
            <a:r>
              <a:rPr lang="en-US" altLang="en-US" dirty="0"/>
              <a:t>(</a:t>
            </a:r>
            <a:r>
              <a:rPr lang="en-US" altLang="en-US" b="1" dirty="0"/>
              <a:t>ab</a:t>
            </a:r>
            <a:r>
              <a:rPr lang="en-US" altLang="en-US" dirty="0"/>
              <a:t>)*=</a:t>
            </a:r>
            <a:r>
              <a:rPr lang="en-US" altLang="en-US" b="1" dirty="0" err="1"/>
              <a:t>ab</a:t>
            </a:r>
            <a:r>
              <a:rPr lang="en-US" altLang="en-US" dirty="0" err="1">
                <a:latin typeface="Lucida Sans Unicode" panose="020B0602030504020204" pitchFamily="34" charset="0"/>
              </a:rPr>
              <a:t>ε</a:t>
            </a:r>
            <a:r>
              <a:rPr lang="en-US" altLang="en-US" dirty="0" err="1"/>
              <a:t>+</a:t>
            </a:r>
            <a:r>
              <a:rPr lang="en-US" altLang="en-US" dirty="0" err="1">
                <a:latin typeface="Lucida Sans Unicode" panose="020B0602030504020204" pitchFamily="34" charset="0"/>
              </a:rPr>
              <a:t>ε</a:t>
            </a:r>
            <a:r>
              <a:rPr lang="en-US" altLang="en-US" dirty="0"/>
              <a:t>(</a:t>
            </a:r>
            <a:r>
              <a:rPr lang="en-US" altLang="en-US" b="1" dirty="0"/>
              <a:t>ab</a:t>
            </a:r>
            <a:r>
              <a:rPr lang="en-US" altLang="en-US" dirty="0"/>
              <a:t>)*=</a:t>
            </a:r>
            <a:r>
              <a:rPr lang="en-US" altLang="en-US" b="1" dirty="0"/>
              <a:t>ab</a:t>
            </a:r>
            <a:r>
              <a:rPr lang="en-US" altLang="en-US" dirty="0"/>
              <a:t>+(</a:t>
            </a:r>
            <a:r>
              <a:rPr lang="en-US" altLang="en-US" b="1" dirty="0"/>
              <a:t>ab</a:t>
            </a:r>
            <a:r>
              <a:rPr lang="en-US" altLang="en-US" dirty="0"/>
              <a:t>)*.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b="1" dirty="0"/>
              <a:t>ab</a:t>
            </a:r>
            <a:r>
              <a:rPr lang="en-US" altLang="en-US" dirty="0"/>
              <a:t> is contained in (</a:t>
            </a:r>
            <a:r>
              <a:rPr lang="en-US" altLang="en-US" b="1" dirty="0"/>
              <a:t>ab</a:t>
            </a:r>
            <a:r>
              <a:rPr lang="en-US" altLang="en-US" dirty="0"/>
              <a:t>)*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dirty="0"/>
              <a:t>RE for h(L) is (</a:t>
            </a:r>
            <a:r>
              <a:rPr lang="en-US" altLang="en-US" b="1" dirty="0"/>
              <a:t>ab</a:t>
            </a:r>
            <a:r>
              <a:rPr lang="en-US" altLang="en-US" dirty="0"/>
              <a:t>)*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1209</Words>
  <Application>Microsoft Office PowerPoint</Application>
  <PresentationFormat>On-screen Show (4:3)</PresentationFormat>
  <Paragraphs>208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Monotype Sorts</vt:lpstr>
      <vt:lpstr>Arial</vt:lpstr>
      <vt:lpstr>Calibri</vt:lpstr>
      <vt:lpstr>Lucida Sans Unicode</vt:lpstr>
      <vt:lpstr>Symbol</vt:lpstr>
      <vt:lpstr>Tahoma</vt:lpstr>
      <vt:lpstr>Times New Roman</vt:lpstr>
      <vt:lpstr>Office Theme</vt:lpstr>
      <vt:lpstr>1_Default Design</vt:lpstr>
      <vt:lpstr>Default Design</vt:lpstr>
      <vt:lpstr>2_Default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Eliminate Unreachable States</vt:lpstr>
      <vt:lpstr>Product DFAs (p-DFA)</vt:lpstr>
      <vt:lpstr>Product DFAs (p-DFA) on next quiz</vt:lpstr>
      <vt:lpstr>Homomorphisms</vt:lpstr>
      <vt:lpstr>PowerPoint Presentation</vt:lpstr>
      <vt:lpstr>Inverse homomorphisms of a language</vt:lpstr>
      <vt:lpstr>Solution of h-1(L) problem</vt:lpstr>
      <vt:lpstr>PowerPoint Presentation</vt:lpstr>
      <vt:lpstr>Example of ih-DFA Construction</vt:lpstr>
      <vt:lpstr>Example of ih-DFA Construction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H. Miller</dc:creator>
  <cp:lastModifiedBy>Miller, John H</cp:lastModifiedBy>
  <cp:revision>86</cp:revision>
  <dcterms:created xsi:type="dcterms:W3CDTF">2014-08-26T18:18:36Z</dcterms:created>
  <dcterms:modified xsi:type="dcterms:W3CDTF">2025-10-08T17:46:16Z</dcterms:modified>
</cp:coreProperties>
</file>