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96" r:id="rId1"/>
    <p:sldMasterId id="2147483708" r:id="rId2"/>
  </p:sldMasterIdLst>
  <p:notesMasterIdLst>
    <p:notesMasterId r:id="rId17"/>
  </p:notesMasterIdLst>
  <p:sldIdLst>
    <p:sldId id="400" r:id="rId3"/>
    <p:sldId id="335" r:id="rId4"/>
    <p:sldId id="284" r:id="rId5"/>
    <p:sldId id="261" r:id="rId6"/>
    <p:sldId id="379" r:id="rId7"/>
    <p:sldId id="401" r:id="rId8"/>
    <p:sldId id="404" r:id="rId9"/>
    <p:sldId id="405" r:id="rId10"/>
    <p:sldId id="406" r:id="rId11"/>
    <p:sldId id="402" r:id="rId12"/>
    <p:sldId id="410" r:id="rId13"/>
    <p:sldId id="411" r:id="rId14"/>
    <p:sldId id="412" r:id="rId15"/>
    <p:sldId id="385" r:id="rId16"/>
  </p:sldIdLst>
  <p:sldSz cx="9144000" cy="6858000" type="screen4x3"/>
  <p:notesSz cx="6858000" cy="9144000"/>
  <p:embeddedFontLst>
    <p:embeddedFont>
      <p:font typeface="Tahoma" panose="020B0604030504040204" pitchFamily="34" charset="0"/>
      <p:regular r:id="rId18"/>
      <p:bold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1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D9181-9DD2-492A-9356-553CB3262E9B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D79A8-EA43-4745-B5BA-D1BD82A9B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0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3DF50371-2F56-4BA3-BFB5-33BF881912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3717" indent="-300425">
              <a:defRPr sz="25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6598" indent="-240014">
              <a:defRPr sz="25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1523" indent="-240014">
              <a:defRPr sz="25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15" indent="-240014">
              <a:defRPr sz="25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45045" indent="-24001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115275" indent="-24001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85505" indent="-24001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55735" indent="-24001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9085EA-B247-4D53-B80F-E016BA58AABD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CBD1F26-A4EC-43C3-9401-203F71139A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2872B548-48D5-406A-8050-3CE3BCAB75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478FEA02-7C21-421A-9CA3-728C58E9B8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8ABB89-7B0D-444F-814A-19F0B247530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784644B3-06D1-4C40-9E61-1D51AC3974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CD4D7F0-2DE6-49A3-9FD2-E8027A96B2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D79A8-EA43-4745-B5BA-D1BD82A9BE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12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D79A8-EA43-4745-B5BA-D1BD82A9BEA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93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1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8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13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54627B-CC48-4949-8D53-8D8ABBB234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ACCF18-FCCC-4245-9DA9-45802ABB8F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6F0674-97C9-49F6-8BAE-70AE683032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3ADD0-F049-4258-BC1B-BF5BBD8C3C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063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E5EB41-00B8-424A-9D58-718FE18581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5746C6-84E6-4B1B-B6A5-CBA41FE090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6C2141-0799-4FD3-9940-81B154226D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3166-F560-4150-964D-3B6AABB8E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401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BFC54F-5AA4-4E12-B140-870C9243BD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C007D4-38F9-4C71-8B9B-715CE09521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E5582F-5017-453A-82BD-5488988E87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AE053-1A09-4A95-B731-DF2D020C9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934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2F729E-ADBD-44A3-BF46-3A7C8D8F2B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987FA0-321C-4635-B719-BFA9F89EC3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B53A3D-7C44-43D8-9BB5-FB7ABE3278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BF5FE-F060-4411-8BD0-66D2AB30DE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775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820548D-D73B-4DA1-9ACF-38B992597E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7AA6C91-320F-4D8B-AD05-45FD28974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D129EEF-19CB-4DF9-832E-B096FD084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12F65-7550-47CB-8AE1-FF8547F61C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194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3F2CCCA-ED0B-4FB6-8FB4-EC84CB3E07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2EDC30C-0D5E-4CFC-AB37-E8B4F5511D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35BA9C-C501-4FAA-B74A-4B5951D298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FB1D0-341A-4586-BE92-04BF887C0F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83155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8249856-6106-43DC-876A-F991EB1A10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4660A4-375B-45DC-89C1-CE741417BF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CB3D8DA-575B-47C0-9FA9-D6C51FEFB1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87123-6E15-4ADF-9BDE-82984EC5B4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4737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1D1A64-F018-4B0F-8817-7825292092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2F09BE-3B55-4467-92D0-9350E0EE98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63791C-C29F-4DCC-BC8D-2E3D9C6D8A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34C06-6D0C-4E12-91D8-12C3230D03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023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710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B63F07-CB83-483C-BCD0-BCC37A5FA6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811C7D-457E-418C-8502-BC57337AF1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4257C2-5C5F-452B-BF20-10A462AD55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CF47E-463B-472C-8EBD-7D8B5C7610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147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80EE83-896E-4BC0-A5EF-E9254517A6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070BC6-9CF1-4760-8FB4-6B8663793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AAF83D-217A-4403-9C7A-3E38ECED17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5D6B2-7FBD-4814-9634-8A931C8EA6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38759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5BD84F-05C4-4BD9-8D14-75B7889699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24C572-41CA-4BC8-932E-0FD2C18CB3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F46011-6901-4193-8AFB-AFC22B319D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87810-6429-4C84-AA70-C19FEA64E4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050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9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5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35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0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12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5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5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AFB4-D42A-4838-9CF5-BEB1A5CBA5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2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50C74BA-616F-4814-95FB-6F3AC47297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B7D067A-0881-49B8-AB6E-2D622146B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0577B71-305B-4853-BF96-7B39B935DB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75F4F2C-B1FF-4020-8779-9A8BCE7189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D2E5E53-CD5A-4F3E-8BE6-F9427CD36F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68D0A87-6D2F-4D83-9520-A3442A53FB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529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3AD47F-1A47-45E2-B97B-16A95447B87C}"/>
              </a:ext>
            </a:extLst>
          </p:cNvPr>
          <p:cNvSpPr txBox="1"/>
          <p:nvPr/>
        </p:nvSpPr>
        <p:spPr>
          <a:xfrm>
            <a:off x="329973" y="2209800"/>
            <a:ext cx="848405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 for quiz2, Friday 9/26/2025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Regular expressions (RE)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Covers HW6-8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numeration of strings defined by 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Given DFA, find equivalent RE by k-paths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Given DFA, find equivalent RE by elimination of states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Given RE, find equivalent e-NFA</a:t>
            </a:r>
          </a:p>
        </p:txBody>
      </p:sp>
    </p:spTree>
    <p:extLst>
      <p:ext uri="{BB962C8B-B14F-4D97-AF65-F5344CB8AC3E}">
        <p14:creationId xmlns:p14="http://schemas.microsoft.com/office/powerpoint/2010/main" val="2369657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>
            <a:extLst>
              <a:ext uri="{FF2B5EF4-FFF2-40B4-BE49-F238E27FC236}">
                <a16:creationId xmlns:a16="http://schemas.microsoft.com/office/drawing/2014/main" id="{17B3DC1D-08AE-4956-922E-7434F7782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64280-02EA-4F0F-B93F-521661BFFFF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23" name="TextBox 1">
            <a:extLst>
              <a:ext uri="{FF2B5EF4-FFF2-40B4-BE49-F238E27FC236}">
                <a16:creationId xmlns:a16="http://schemas.microsoft.com/office/drawing/2014/main" id="{B0A7D292-8D76-4578-A666-D03543382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585788"/>
            <a:ext cx="3790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 3.5 text pp 95-97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Find equivalent RE</a:t>
            </a:r>
          </a:p>
        </p:txBody>
      </p:sp>
      <p:grpSp>
        <p:nvGrpSpPr>
          <p:cNvPr id="30724" name="Group 3">
            <a:extLst>
              <a:ext uri="{FF2B5EF4-FFF2-40B4-BE49-F238E27FC236}">
                <a16:creationId xmlns:a16="http://schemas.microsoft.com/office/drawing/2014/main" id="{F580EB2A-0BED-4087-A11A-B91352A01043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685800"/>
            <a:ext cx="3206750" cy="1219200"/>
            <a:chOff x="2708279" y="3262318"/>
            <a:chExt cx="1687515" cy="420688"/>
          </a:xfrm>
        </p:grpSpPr>
        <p:sp>
          <p:nvSpPr>
            <p:cNvPr id="30727" name="Text Box 12">
              <a:extLst>
                <a:ext uri="{FF2B5EF4-FFF2-40B4-BE49-F238E27FC236}">
                  <a16:creationId xmlns:a16="http://schemas.microsoft.com/office/drawing/2014/main" id="{46FCC491-ADA8-4EC9-B6C8-839D4A3D4A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9624" y="3322409"/>
              <a:ext cx="156205" cy="1168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30728" name="AutoShape 15">
              <a:extLst>
                <a:ext uri="{FF2B5EF4-FFF2-40B4-BE49-F238E27FC236}">
                  <a16:creationId xmlns:a16="http://schemas.microsoft.com/office/drawing/2014/main" id="{A2CF8FFF-5DF2-44CA-82CF-2D2B4A3F32B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059745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30729" name="Group 6">
              <a:extLst>
                <a:ext uri="{FF2B5EF4-FFF2-40B4-BE49-F238E27FC236}">
                  <a16:creationId xmlns:a16="http://schemas.microsoft.com/office/drawing/2014/main" id="{E9D15D9F-1D6E-48A2-AAFC-54F40A0D5E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8279" y="3262318"/>
              <a:ext cx="1687515" cy="420688"/>
              <a:chOff x="1720" y="2055"/>
              <a:chExt cx="1063" cy="265"/>
            </a:xfrm>
          </p:grpSpPr>
          <p:sp>
            <p:nvSpPr>
              <p:cNvPr id="30731" name="Oval 8">
                <a:extLst>
                  <a:ext uri="{FF2B5EF4-FFF2-40B4-BE49-F238E27FC236}">
                    <a16:creationId xmlns:a16="http://schemas.microsoft.com/office/drawing/2014/main" id="{A1B9F7C8-E36D-4536-861F-9CB86DA64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3" y="2158"/>
                <a:ext cx="197" cy="122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0732" name="Oval 9">
                <a:extLst>
                  <a:ext uri="{FF2B5EF4-FFF2-40B4-BE49-F238E27FC236}">
                    <a16:creationId xmlns:a16="http://schemas.microsoft.com/office/drawing/2014/main" id="{27332524-3426-4F89-B1A4-FA1C454A45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0" y="2169"/>
                <a:ext cx="187" cy="127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0733" name="Oval 10">
                <a:extLst>
                  <a:ext uri="{FF2B5EF4-FFF2-40B4-BE49-F238E27FC236}">
                    <a16:creationId xmlns:a16="http://schemas.microsoft.com/office/drawing/2014/main" id="{6F50D453-B262-45D0-979F-F0898961BA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2154"/>
                <a:ext cx="273" cy="16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734" name="Line 8">
                <a:extLst>
                  <a:ext uri="{FF2B5EF4-FFF2-40B4-BE49-F238E27FC236}">
                    <a16:creationId xmlns:a16="http://schemas.microsoft.com/office/drawing/2014/main" id="{6707F46C-1DDC-4C87-BCCC-03DC36356A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0" y="2231"/>
                <a:ext cx="1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735" name="Line 11">
                <a:extLst>
                  <a:ext uri="{FF2B5EF4-FFF2-40B4-BE49-F238E27FC236}">
                    <a16:creationId xmlns:a16="http://schemas.microsoft.com/office/drawing/2014/main" id="{D2FD5013-2656-495C-87D2-2EF215820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8" y="2217"/>
                <a:ext cx="372" cy="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736" name="Text Box 14">
                <a:extLst>
                  <a:ext uri="{FF2B5EF4-FFF2-40B4-BE49-F238E27FC236}">
                    <a16:creationId xmlns:a16="http://schemas.microsoft.com/office/drawing/2014/main" id="{9032A8D8-0EE6-470F-937D-46B102669C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5" y="2149"/>
                <a:ext cx="98" cy="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30737" name="Text Box 16">
                <a:extLst>
                  <a:ext uri="{FF2B5EF4-FFF2-40B4-BE49-F238E27FC236}">
                    <a16:creationId xmlns:a16="http://schemas.microsoft.com/office/drawing/2014/main" id="{FF697A4A-73B3-4532-9449-3CF7D54010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14" y="2055"/>
                <a:ext cx="169" cy="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0,1</a:t>
                </a:r>
              </a:p>
            </p:txBody>
          </p:sp>
        </p:grpSp>
        <p:cxnSp>
          <p:nvCxnSpPr>
            <p:cNvPr id="30730" name="AutoShape 15">
              <a:extLst>
                <a:ext uri="{FF2B5EF4-FFF2-40B4-BE49-F238E27FC236}">
                  <a16:creationId xmlns:a16="http://schemas.microsoft.com/office/drawing/2014/main" id="{EF458FE3-62D5-42DB-8134-4A55333CE0A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4004732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0725" name="TextBox 16">
            <a:extLst>
              <a:ext uri="{FF2B5EF4-FFF2-40B4-BE49-F238E27FC236}">
                <a16:creationId xmlns:a16="http://schemas.microsoft.com/office/drawing/2014/main" id="{00B99673-4637-45F1-9BA9-7BDDF5730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1450975"/>
            <a:ext cx="282084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∅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0+1+e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endParaRPr lang="en-US" altLang="en-US" sz="2400" dirty="0">
              <a:solidFill>
                <a:srgbClr val="00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    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1*0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   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0+1+e </a:t>
            </a:r>
            <a:endParaRPr kumimoji="0" lang="en-US" altLang="en-US" sz="24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30726" name="TextBox 23">
            <a:extLst>
              <a:ext uri="{FF2B5EF4-FFF2-40B4-BE49-F238E27FC236}">
                <a16:creationId xmlns:a16="http://schemas.microsoft.com/office/drawing/2014/main" id="{EB0E6CAC-AFC9-4D7F-A93F-4FC9891BC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663" y="1925638"/>
            <a:ext cx="45561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)*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Only k=2 path that we need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endParaRPr lang="en-US" altLang="en-US" sz="2400" dirty="0">
              <a:solidFill>
                <a:srgbClr val="000000"/>
              </a:solidFill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=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(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22</a:t>
            </a:r>
            <a:r>
              <a:rPr kumimoji="0" lang="en-US" altLang="en-US" sz="24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)*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= 1*0(0+1+e)* = 1*0(0+1)*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1">
            <a:extLst>
              <a:ext uri="{FF2B5EF4-FFF2-40B4-BE49-F238E27FC236}">
                <a16:creationId xmlns:a16="http://schemas.microsoft.com/office/drawing/2014/main" id="{19D45C09-A842-45B6-B1D0-9E25785AB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BB9D08-AF17-41E7-9FB1-AAAFBD716E55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6083" name="Rectangle 1">
            <a:extLst>
              <a:ext uri="{FF2B5EF4-FFF2-40B4-BE49-F238E27FC236}">
                <a16:creationId xmlns:a16="http://schemas.microsoft.com/office/drawing/2014/main" id="{F7365FC6-AD00-4B43-93E5-191CAFECA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65125"/>
            <a:ext cx="7848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grpSp>
        <p:nvGrpSpPr>
          <p:cNvPr id="46084" name="Group 4">
            <a:extLst>
              <a:ext uri="{FF2B5EF4-FFF2-40B4-BE49-F238E27FC236}">
                <a16:creationId xmlns:a16="http://schemas.microsoft.com/office/drawing/2014/main" id="{47A44ECF-2986-49BC-9292-A686D33A7ED6}"/>
              </a:ext>
            </a:extLst>
          </p:cNvPr>
          <p:cNvGrpSpPr>
            <a:grpSpLocks/>
          </p:cNvGrpSpPr>
          <p:nvPr/>
        </p:nvGrpSpPr>
        <p:grpSpPr bwMode="auto">
          <a:xfrm>
            <a:off x="849313" y="882650"/>
            <a:ext cx="6210300" cy="1238250"/>
            <a:chOff x="969963" y="2201863"/>
            <a:chExt cx="6409197" cy="1466207"/>
          </a:xfrm>
        </p:grpSpPr>
        <p:sp>
          <p:nvSpPr>
            <p:cNvPr id="46116" name="Oval 3">
              <a:extLst>
                <a:ext uri="{FF2B5EF4-FFF2-40B4-BE49-F238E27FC236}">
                  <a16:creationId xmlns:a16="http://schemas.microsoft.com/office/drawing/2014/main" id="{88BCC1FB-6BF5-439E-882B-691CF18F2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3666" y="3120993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A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17" name="Oval 5">
              <a:extLst>
                <a:ext uri="{FF2B5EF4-FFF2-40B4-BE49-F238E27FC236}">
                  <a16:creationId xmlns:a16="http://schemas.microsoft.com/office/drawing/2014/main" id="{29EF37A2-1727-46CE-977C-678EFFD1A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610" y="3120993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B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18" name="Line 6">
              <a:extLst>
                <a:ext uri="{FF2B5EF4-FFF2-40B4-BE49-F238E27FC236}">
                  <a16:creationId xmlns:a16="http://schemas.microsoft.com/office/drawing/2014/main" id="{4FBEE8D3-ED9E-4B18-A32B-B9EC86C35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9963" y="3363335"/>
              <a:ext cx="7164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19" name="Text Box 12">
              <a:extLst>
                <a:ext uri="{FF2B5EF4-FFF2-40B4-BE49-F238E27FC236}">
                  <a16:creationId xmlns:a16="http://schemas.microsoft.com/office/drawing/2014/main" id="{5E7A9887-9C67-4287-B12E-51CDAEF1EF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392" y="2201863"/>
              <a:ext cx="334584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46120" name="AutoShape 15">
              <a:extLst>
                <a:ext uri="{FF2B5EF4-FFF2-40B4-BE49-F238E27FC236}">
                  <a16:creationId xmlns:a16="http://schemas.microsoft.com/office/drawing/2014/main" id="{DFFE9454-D973-476E-B4EF-2CF275D0B66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1905053" y="3054061"/>
              <a:ext cx="1588" cy="431682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6121" name="Oval 4">
              <a:extLst>
                <a:ext uri="{FF2B5EF4-FFF2-40B4-BE49-F238E27FC236}">
                  <a16:creationId xmlns:a16="http://schemas.microsoft.com/office/drawing/2014/main" id="{B8FE8A7B-92FE-4498-B925-E4F2690ED1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991" y="3120993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C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22" name="Line 7">
              <a:extLst>
                <a:ext uri="{FF2B5EF4-FFF2-40B4-BE49-F238E27FC236}">
                  <a16:creationId xmlns:a16="http://schemas.microsoft.com/office/drawing/2014/main" id="{0D638070-CE98-4646-81B0-CE09FF5EEB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7309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23" name="Line 7">
              <a:extLst>
                <a:ext uri="{FF2B5EF4-FFF2-40B4-BE49-F238E27FC236}">
                  <a16:creationId xmlns:a16="http://schemas.microsoft.com/office/drawing/2014/main" id="{A2B3DCC9-3488-48B7-A604-2A59668909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7287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24" name="Oval 43">
              <a:extLst>
                <a:ext uri="{FF2B5EF4-FFF2-40B4-BE49-F238E27FC236}">
                  <a16:creationId xmlns:a16="http://schemas.microsoft.com/office/drawing/2014/main" id="{ABFAC9C2-5301-4E79-BE5E-3749048FD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846" y="3058599"/>
              <a:ext cx="609950" cy="609471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25" name="Text Box 12">
              <a:extLst>
                <a:ext uri="{FF2B5EF4-FFF2-40B4-BE49-F238E27FC236}">
                  <a16:creationId xmlns:a16="http://schemas.microsoft.com/office/drawing/2014/main" id="{4DE8A01A-B61D-4369-B651-FDB8213058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0446" y="3003083"/>
              <a:ext cx="557970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0,1</a:t>
              </a:r>
            </a:p>
          </p:txBody>
        </p:sp>
        <p:sp>
          <p:nvSpPr>
            <p:cNvPr id="46126" name="Text Box 12">
              <a:extLst>
                <a:ext uri="{FF2B5EF4-FFF2-40B4-BE49-F238E27FC236}">
                  <a16:creationId xmlns:a16="http://schemas.microsoft.com/office/drawing/2014/main" id="{BB996C6E-2E2F-4542-A40F-A1AF7A6E31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7338" y="3025642"/>
              <a:ext cx="557970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0,1</a:t>
              </a:r>
            </a:p>
          </p:txBody>
        </p:sp>
        <p:sp>
          <p:nvSpPr>
            <p:cNvPr id="46127" name="Text Box 12">
              <a:extLst>
                <a:ext uri="{FF2B5EF4-FFF2-40B4-BE49-F238E27FC236}">
                  <a16:creationId xmlns:a16="http://schemas.microsoft.com/office/drawing/2014/main" id="{C912FDB5-6F84-409E-A51F-B59113FA01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3338" y="3031766"/>
              <a:ext cx="334584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46128" name="Line 7">
              <a:extLst>
                <a:ext uri="{FF2B5EF4-FFF2-40B4-BE49-F238E27FC236}">
                  <a16:creationId xmlns:a16="http://schemas.microsoft.com/office/drawing/2014/main" id="{BDEA5FEE-F3C1-4945-9AF6-F2F099D9A5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0796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29" name="Oval 43">
              <a:extLst>
                <a:ext uri="{FF2B5EF4-FFF2-40B4-BE49-F238E27FC236}">
                  <a16:creationId xmlns:a16="http://schemas.microsoft.com/office/drawing/2014/main" id="{3822C915-F68B-413A-B008-BB913178A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9210" y="3003083"/>
              <a:ext cx="609950" cy="609472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30" name="Oval 4">
              <a:extLst>
                <a:ext uri="{FF2B5EF4-FFF2-40B4-BE49-F238E27FC236}">
                  <a16:creationId xmlns:a16="http://schemas.microsoft.com/office/drawing/2014/main" id="{B22A3510-8797-4D86-9DF2-1663D75F7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5454" y="3079268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D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6085" name="Group 4">
            <a:extLst>
              <a:ext uri="{FF2B5EF4-FFF2-40B4-BE49-F238E27FC236}">
                <a16:creationId xmlns:a16="http://schemas.microsoft.com/office/drawing/2014/main" id="{365FF864-A7CD-48B5-9F5C-B0D660A19C34}"/>
              </a:ext>
            </a:extLst>
          </p:cNvPr>
          <p:cNvGrpSpPr>
            <a:grpSpLocks/>
          </p:cNvGrpSpPr>
          <p:nvPr/>
        </p:nvGrpSpPr>
        <p:grpSpPr bwMode="auto">
          <a:xfrm>
            <a:off x="835025" y="2206625"/>
            <a:ext cx="6208713" cy="1236663"/>
            <a:chOff x="969963" y="2201863"/>
            <a:chExt cx="6409197" cy="1466207"/>
          </a:xfrm>
        </p:grpSpPr>
        <p:sp>
          <p:nvSpPr>
            <p:cNvPr id="46101" name="Oval 3">
              <a:extLst>
                <a:ext uri="{FF2B5EF4-FFF2-40B4-BE49-F238E27FC236}">
                  <a16:creationId xmlns:a16="http://schemas.microsoft.com/office/drawing/2014/main" id="{DD9F3D0E-A59A-4F11-83C3-8EABC1C08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3666" y="3120993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A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02" name="Oval 5">
              <a:extLst>
                <a:ext uri="{FF2B5EF4-FFF2-40B4-BE49-F238E27FC236}">
                  <a16:creationId xmlns:a16="http://schemas.microsoft.com/office/drawing/2014/main" id="{91565EA2-C02C-4FD8-9517-C1F58CD55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610" y="3120993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B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03" name="Line 6">
              <a:extLst>
                <a:ext uri="{FF2B5EF4-FFF2-40B4-BE49-F238E27FC236}">
                  <a16:creationId xmlns:a16="http://schemas.microsoft.com/office/drawing/2014/main" id="{E76B78D5-5095-43B4-B36B-F72A069B5B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9963" y="3363335"/>
              <a:ext cx="7164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04" name="Text Box 12">
              <a:extLst>
                <a:ext uri="{FF2B5EF4-FFF2-40B4-BE49-F238E27FC236}">
                  <a16:creationId xmlns:a16="http://schemas.microsoft.com/office/drawing/2014/main" id="{A3BB4BC8-E95A-4BBC-95A6-4EB449912A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392" y="2201863"/>
              <a:ext cx="334584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46105" name="AutoShape 15">
              <a:extLst>
                <a:ext uri="{FF2B5EF4-FFF2-40B4-BE49-F238E27FC236}">
                  <a16:creationId xmlns:a16="http://schemas.microsoft.com/office/drawing/2014/main" id="{2F51FC62-8443-45B3-8003-18BC9ECD502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1905053" y="3054061"/>
              <a:ext cx="1588" cy="431682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6106" name="Oval 4">
              <a:extLst>
                <a:ext uri="{FF2B5EF4-FFF2-40B4-BE49-F238E27FC236}">
                  <a16:creationId xmlns:a16="http://schemas.microsoft.com/office/drawing/2014/main" id="{0638E84C-D131-4881-A831-0276C1BBD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991" y="3120993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C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07" name="Line 7">
              <a:extLst>
                <a:ext uri="{FF2B5EF4-FFF2-40B4-BE49-F238E27FC236}">
                  <a16:creationId xmlns:a16="http://schemas.microsoft.com/office/drawing/2014/main" id="{CF5048E9-EF47-493E-B096-F6AE86C389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7309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08" name="Line 7">
              <a:extLst>
                <a:ext uri="{FF2B5EF4-FFF2-40B4-BE49-F238E27FC236}">
                  <a16:creationId xmlns:a16="http://schemas.microsoft.com/office/drawing/2014/main" id="{A3D4A7E1-6320-4E09-A38C-C22073467E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7287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09" name="Oval 43">
              <a:extLst>
                <a:ext uri="{FF2B5EF4-FFF2-40B4-BE49-F238E27FC236}">
                  <a16:creationId xmlns:a16="http://schemas.microsoft.com/office/drawing/2014/main" id="{B1DECA08-9BA5-4F1D-8A77-6F7AEFA0C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846" y="3058599"/>
              <a:ext cx="609950" cy="609471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10" name="Text Box 12">
              <a:extLst>
                <a:ext uri="{FF2B5EF4-FFF2-40B4-BE49-F238E27FC236}">
                  <a16:creationId xmlns:a16="http://schemas.microsoft.com/office/drawing/2014/main" id="{32880877-4C92-4C27-BBA2-3B497F2F5D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0446" y="3003083"/>
              <a:ext cx="670491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0+1</a:t>
              </a:r>
            </a:p>
          </p:txBody>
        </p:sp>
        <p:sp>
          <p:nvSpPr>
            <p:cNvPr id="46111" name="Text Box 12">
              <a:extLst>
                <a:ext uri="{FF2B5EF4-FFF2-40B4-BE49-F238E27FC236}">
                  <a16:creationId xmlns:a16="http://schemas.microsoft.com/office/drawing/2014/main" id="{20E86189-C5D4-41BE-9E26-93EEFBFFE6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7338" y="3025642"/>
              <a:ext cx="670491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0+1</a:t>
              </a:r>
            </a:p>
          </p:txBody>
        </p:sp>
        <p:sp>
          <p:nvSpPr>
            <p:cNvPr id="46112" name="Text Box 12">
              <a:extLst>
                <a:ext uri="{FF2B5EF4-FFF2-40B4-BE49-F238E27FC236}">
                  <a16:creationId xmlns:a16="http://schemas.microsoft.com/office/drawing/2014/main" id="{77167907-32E6-4F23-9F6E-F26706D065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3338" y="3031766"/>
              <a:ext cx="334584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46113" name="Line 7">
              <a:extLst>
                <a:ext uri="{FF2B5EF4-FFF2-40B4-BE49-F238E27FC236}">
                  <a16:creationId xmlns:a16="http://schemas.microsoft.com/office/drawing/2014/main" id="{327EA873-003A-4E68-A606-AFE3701C7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0796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14" name="Oval 43">
              <a:extLst>
                <a:ext uri="{FF2B5EF4-FFF2-40B4-BE49-F238E27FC236}">
                  <a16:creationId xmlns:a16="http://schemas.microsoft.com/office/drawing/2014/main" id="{C18B6F76-8078-4E5B-BF8A-25CF35299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9210" y="3003083"/>
              <a:ext cx="609950" cy="609472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15" name="Oval 4">
              <a:extLst>
                <a:ext uri="{FF2B5EF4-FFF2-40B4-BE49-F238E27FC236}">
                  <a16:creationId xmlns:a16="http://schemas.microsoft.com/office/drawing/2014/main" id="{2998BB3B-B96B-4AAA-A59C-3996F580D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5454" y="3079268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D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6086" name="TextBox 1">
            <a:extLst>
              <a:ext uri="{FF2B5EF4-FFF2-40B4-BE49-F238E27FC236}">
                <a16:creationId xmlns:a16="http://schemas.microsoft.com/office/drawing/2014/main" id="{14A10EF0-B5F1-4FE4-B4E1-7F18BF0B8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632200"/>
            <a:ext cx="72612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Eliminate B: q=A, Q=1, p=C, P=0+1,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=nil, S=nil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+QS*P=nil+1nil*(0+1)=1e(0+1)=1(0+1)</a:t>
            </a:r>
          </a:p>
        </p:txBody>
      </p:sp>
      <p:grpSp>
        <p:nvGrpSpPr>
          <p:cNvPr id="46087" name="Group 4">
            <a:extLst>
              <a:ext uri="{FF2B5EF4-FFF2-40B4-BE49-F238E27FC236}">
                <a16:creationId xmlns:a16="http://schemas.microsoft.com/office/drawing/2014/main" id="{4A506628-786B-4736-AE69-8EBFF82A2B9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591050"/>
            <a:ext cx="4637088" cy="1258888"/>
            <a:chOff x="2593295" y="2178010"/>
            <a:chExt cx="4785865" cy="1490060"/>
          </a:xfrm>
        </p:grpSpPr>
        <p:sp>
          <p:nvSpPr>
            <p:cNvPr id="46089" name="Oval 3">
              <a:extLst>
                <a:ext uri="{FF2B5EF4-FFF2-40B4-BE49-F238E27FC236}">
                  <a16:creationId xmlns:a16="http://schemas.microsoft.com/office/drawing/2014/main" id="{7A5BC842-46D8-4625-B1B2-5B40B31C7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969" y="3120764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A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090" name="Line 6">
              <a:extLst>
                <a:ext uri="{FF2B5EF4-FFF2-40B4-BE49-F238E27FC236}">
                  <a16:creationId xmlns:a16="http://schemas.microsoft.com/office/drawing/2014/main" id="{886FED3D-889A-46D1-A39B-01EB30D56B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3295" y="3371264"/>
              <a:ext cx="7164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091" name="Text Box 12">
              <a:extLst>
                <a:ext uri="{FF2B5EF4-FFF2-40B4-BE49-F238E27FC236}">
                  <a16:creationId xmlns:a16="http://schemas.microsoft.com/office/drawing/2014/main" id="{06847FA8-3233-47B1-9EA9-A2DBE24F38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8275" y="2178010"/>
              <a:ext cx="334584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46092" name="AutoShape 15">
              <a:extLst>
                <a:ext uri="{FF2B5EF4-FFF2-40B4-BE49-F238E27FC236}">
                  <a16:creationId xmlns:a16="http://schemas.microsoft.com/office/drawing/2014/main" id="{295CAC7A-3FEE-4364-8C9F-EC6F5EF9917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524774" y="3047500"/>
              <a:ext cx="1588" cy="431682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6093" name="Oval 4">
              <a:extLst>
                <a:ext uri="{FF2B5EF4-FFF2-40B4-BE49-F238E27FC236}">
                  <a16:creationId xmlns:a16="http://schemas.microsoft.com/office/drawing/2014/main" id="{A31BD941-0A48-4564-80A1-E4F3E2D27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991" y="3120993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C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094" name="Line 7">
              <a:extLst>
                <a:ext uri="{FF2B5EF4-FFF2-40B4-BE49-F238E27FC236}">
                  <a16:creationId xmlns:a16="http://schemas.microsoft.com/office/drawing/2014/main" id="{A3729109-BAE8-46E0-8FE8-1481642EF0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7287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095" name="Oval 43">
              <a:extLst>
                <a:ext uri="{FF2B5EF4-FFF2-40B4-BE49-F238E27FC236}">
                  <a16:creationId xmlns:a16="http://schemas.microsoft.com/office/drawing/2014/main" id="{9AC6DAC2-74D6-4C03-9A31-76691D1756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846" y="3058599"/>
              <a:ext cx="609950" cy="609471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096" name="Text Box 12">
              <a:extLst>
                <a:ext uri="{FF2B5EF4-FFF2-40B4-BE49-F238E27FC236}">
                  <a16:creationId xmlns:a16="http://schemas.microsoft.com/office/drawing/2014/main" id="{52FA7916-0A07-49FA-8C19-57654106C9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0446" y="3003083"/>
              <a:ext cx="670491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0+1</a:t>
              </a:r>
            </a:p>
          </p:txBody>
        </p:sp>
        <p:sp>
          <p:nvSpPr>
            <p:cNvPr id="46097" name="Text Box 12">
              <a:extLst>
                <a:ext uri="{FF2B5EF4-FFF2-40B4-BE49-F238E27FC236}">
                  <a16:creationId xmlns:a16="http://schemas.microsoft.com/office/drawing/2014/main" id="{EA1A5C0E-AF9E-4E90-B8AC-CD7C20138F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8751" y="3003084"/>
              <a:ext cx="1016327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1(0+1)</a:t>
              </a:r>
            </a:p>
          </p:txBody>
        </p:sp>
        <p:sp>
          <p:nvSpPr>
            <p:cNvPr id="46098" name="Line 7">
              <a:extLst>
                <a:ext uri="{FF2B5EF4-FFF2-40B4-BE49-F238E27FC236}">
                  <a16:creationId xmlns:a16="http://schemas.microsoft.com/office/drawing/2014/main" id="{355C0B8F-6A9A-41E8-AEAD-BC28F40495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0796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099" name="Oval 43">
              <a:extLst>
                <a:ext uri="{FF2B5EF4-FFF2-40B4-BE49-F238E27FC236}">
                  <a16:creationId xmlns:a16="http://schemas.microsoft.com/office/drawing/2014/main" id="{B1847EEF-B9B1-4AFB-983F-0D127CEA3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9210" y="3003083"/>
              <a:ext cx="609950" cy="609472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6100" name="Oval 4">
              <a:extLst>
                <a:ext uri="{FF2B5EF4-FFF2-40B4-BE49-F238E27FC236}">
                  <a16:creationId xmlns:a16="http://schemas.microsoft.com/office/drawing/2014/main" id="{478211D7-FEEB-4E39-8E87-8BBF3B44E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5454" y="3079268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D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6088" name="Rectangle 2">
            <a:extLst>
              <a:ext uri="{FF2B5EF4-FFF2-40B4-BE49-F238E27FC236}">
                <a16:creationId xmlns:a16="http://schemas.microsoft.com/office/drawing/2014/main" id="{EE15D5EE-D3A4-4FEE-BAF2-8776138F1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4238" y="301625"/>
            <a:ext cx="4127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 3.6 text pp 101-103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1">
            <a:extLst>
              <a:ext uri="{FF2B5EF4-FFF2-40B4-BE49-F238E27FC236}">
                <a16:creationId xmlns:a16="http://schemas.microsoft.com/office/drawing/2014/main" id="{1F5BE365-33AF-4CAC-B7B5-626021BC0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6A0B0C-7E71-4A1E-A0C1-EC5699ABF9D7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7107" name="Rectangle 1">
            <a:extLst>
              <a:ext uri="{FF2B5EF4-FFF2-40B4-BE49-F238E27FC236}">
                <a16:creationId xmlns:a16="http://schemas.microsoft.com/office/drawing/2014/main" id="{C316EE43-58A8-4BDE-A0D5-757579299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65125"/>
            <a:ext cx="7848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47108" name="TextBox 1">
            <a:extLst>
              <a:ext uri="{FF2B5EF4-FFF2-40B4-BE49-F238E27FC236}">
                <a16:creationId xmlns:a16="http://schemas.microsoft.com/office/drawing/2014/main" id="{8F5FFF4C-6C42-4002-B733-317EA8E7C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155825"/>
            <a:ext cx="8839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Eliminate C: q=A, Q=1(0+1), p=D, P=0+1,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Ad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=nil, S=nil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AD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+QS*P=nil+1(0+1)nil*(0+1)=1(0+1)e(0+1)=1(0+1)(0+1)</a:t>
            </a:r>
          </a:p>
        </p:txBody>
      </p:sp>
      <p:grpSp>
        <p:nvGrpSpPr>
          <p:cNvPr id="47109" name="Group 4">
            <a:extLst>
              <a:ext uri="{FF2B5EF4-FFF2-40B4-BE49-F238E27FC236}">
                <a16:creationId xmlns:a16="http://schemas.microsoft.com/office/drawing/2014/main" id="{02FCA08B-D472-4B3B-8C08-0926983CCE0E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750888"/>
            <a:ext cx="4637088" cy="1257300"/>
            <a:chOff x="2593295" y="2178010"/>
            <a:chExt cx="4785865" cy="1490060"/>
          </a:xfrm>
        </p:grpSpPr>
        <p:sp>
          <p:nvSpPr>
            <p:cNvPr id="47134" name="Oval 3">
              <a:extLst>
                <a:ext uri="{FF2B5EF4-FFF2-40B4-BE49-F238E27FC236}">
                  <a16:creationId xmlns:a16="http://schemas.microsoft.com/office/drawing/2014/main" id="{46ECEA5F-06D0-41B0-A382-A3D74BA41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969" y="3120764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A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35" name="Line 6">
              <a:extLst>
                <a:ext uri="{FF2B5EF4-FFF2-40B4-BE49-F238E27FC236}">
                  <a16:creationId xmlns:a16="http://schemas.microsoft.com/office/drawing/2014/main" id="{0D75310B-868A-4066-B69E-7D2595712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3295" y="3371264"/>
              <a:ext cx="7164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36" name="Text Box 12">
              <a:extLst>
                <a:ext uri="{FF2B5EF4-FFF2-40B4-BE49-F238E27FC236}">
                  <a16:creationId xmlns:a16="http://schemas.microsoft.com/office/drawing/2014/main" id="{85C5578E-4224-4A48-943C-6F6BC7C6F8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8275" y="2178010"/>
              <a:ext cx="334584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47137" name="AutoShape 15">
              <a:extLst>
                <a:ext uri="{FF2B5EF4-FFF2-40B4-BE49-F238E27FC236}">
                  <a16:creationId xmlns:a16="http://schemas.microsoft.com/office/drawing/2014/main" id="{59B00108-CF48-4EE4-92B7-F6421FF582D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524774" y="3047500"/>
              <a:ext cx="1588" cy="431682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138" name="Oval 4">
              <a:extLst>
                <a:ext uri="{FF2B5EF4-FFF2-40B4-BE49-F238E27FC236}">
                  <a16:creationId xmlns:a16="http://schemas.microsoft.com/office/drawing/2014/main" id="{61455C6B-5418-4819-95D8-8E4A19154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991" y="3120993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C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39" name="Line 7">
              <a:extLst>
                <a:ext uri="{FF2B5EF4-FFF2-40B4-BE49-F238E27FC236}">
                  <a16:creationId xmlns:a16="http://schemas.microsoft.com/office/drawing/2014/main" id="{98D28DF3-8A73-4864-B73A-BF58839F9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7287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40" name="Oval 43">
              <a:extLst>
                <a:ext uri="{FF2B5EF4-FFF2-40B4-BE49-F238E27FC236}">
                  <a16:creationId xmlns:a16="http://schemas.microsoft.com/office/drawing/2014/main" id="{E49928C9-18FB-446C-AAEF-8F745C8D7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846" y="3058599"/>
              <a:ext cx="609950" cy="609471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41" name="Text Box 12">
              <a:extLst>
                <a:ext uri="{FF2B5EF4-FFF2-40B4-BE49-F238E27FC236}">
                  <a16:creationId xmlns:a16="http://schemas.microsoft.com/office/drawing/2014/main" id="{3377458B-8675-4FD2-9A08-2F1A39210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0446" y="3003083"/>
              <a:ext cx="670491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0+1</a:t>
              </a:r>
            </a:p>
          </p:txBody>
        </p:sp>
        <p:sp>
          <p:nvSpPr>
            <p:cNvPr id="47142" name="Text Box 12">
              <a:extLst>
                <a:ext uri="{FF2B5EF4-FFF2-40B4-BE49-F238E27FC236}">
                  <a16:creationId xmlns:a16="http://schemas.microsoft.com/office/drawing/2014/main" id="{BD833C71-EFBF-43AD-9777-266A79C75C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8751" y="3003084"/>
              <a:ext cx="1016327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1(0+1)</a:t>
              </a:r>
            </a:p>
          </p:txBody>
        </p:sp>
        <p:sp>
          <p:nvSpPr>
            <p:cNvPr id="47143" name="Line 7">
              <a:extLst>
                <a:ext uri="{FF2B5EF4-FFF2-40B4-BE49-F238E27FC236}">
                  <a16:creationId xmlns:a16="http://schemas.microsoft.com/office/drawing/2014/main" id="{BE742C70-458D-43F0-8D24-9C8EA659D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0796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44" name="Oval 43">
              <a:extLst>
                <a:ext uri="{FF2B5EF4-FFF2-40B4-BE49-F238E27FC236}">
                  <a16:creationId xmlns:a16="http://schemas.microsoft.com/office/drawing/2014/main" id="{90690EA0-9B34-4702-BC18-2DBD04386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9210" y="3003083"/>
              <a:ext cx="609950" cy="609472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45" name="Oval 4">
              <a:extLst>
                <a:ext uri="{FF2B5EF4-FFF2-40B4-BE49-F238E27FC236}">
                  <a16:creationId xmlns:a16="http://schemas.microsoft.com/office/drawing/2014/main" id="{EA707569-91EA-49DB-BE13-21DBCABC3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5454" y="3079268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D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7110" name="Rectangle 2">
            <a:extLst>
              <a:ext uri="{FF2B5EF4-FFF2-40B4-BE49-F238E27FC236}">
                <a16:creationId xmlns:a16="http://schemas.microsoft.com/office/drawing/2014/main" id="{1B22154D-0485-404D-9A9A-DFE3AF261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320675"/>
            <a:ext cx="5060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 3.6 text pp 101-103 step 2</a:t>
            </a:r>
          </a:p>
        </p:txBody>
      </p:sp>
      <p:grpSp>
        <p:nvGrpSpPr>
          <p:cNvPr id="47111" name="Group 4">
            <a:extLst>
              <a:ext uri="{FF2B5EF4-FFF2-40B4-BE49-F238E27FC236}">
                <a16:creationId xmlns:a16="http://schemas.microsoft.com/office/drawing/2014/main" id="{EC71C945-8443-4B4A-AD19-9D80DF82D6AD}"/>
              </a:ext>
            </a:extLst>
          </p:cNvPr>
          <p:cNvGrpSpPr>
            <a:grpSpLocks/>
          </p:cNvGrpSpPr>
          <p:nvPr/>
        </p:nvGrpSpPr>
        <p:grpSpPr bwMode="auto">
          <a:xfrm>
            <a:off x="4614863" y="3135313"/>
            <a:ext cx="3429000" cy="1182687"/>
            <a:chOff x="2593295" y="2178010"/>
            <a:chExt cx="3539348" cy="1400086"/>
          </a:xfrm>
        </p:grpSpPr>
        <p:sp>
          <p:nvSpPr>
            <p:cNvPr id="47126" name="Oval 3">
              <a:extLst>
                <a:ext uri="{FF2B5EF4-FFF2-40B4-BE49-F238E27FC236}">
                  <a16:creationId xmlns:a16="http://schemas.microsoft.com/office/drawing/2014/main" id="{1A6AC2EF-121A-49C1-A65F-AC5C593A1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969" y="3120764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A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27" name="Line 6">
              <a:extLst>
                <a:ext uri="{FF2B5EF4-FFF2-40B4-BE49-F238E27FC236}">
                  <a16:creationId xmlns:a16="http://schemas.microsoft.com/office/drawing/2014/main" id="{DA2044CB-39EA-4FA1-B78C-E74E19420A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3295" y="3371264"/>
              <a:ext cx="7164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28" name="Text Box 12">
              <a:extLst>
                <a:ext uri="{FF2B5EF4-FFF2-40B4-BE49-F238E27FC236}">
                  <a16:creationId xmlns:a16="http://schemas.microsoft.com/office/drawing/2014/main" id="{412F4F61-40C0-4921-82C3-9FC9E6A7B1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8275" y="2178010"/>
              <a:ext cx="334584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47129" name="AutoShape 15">
              <a:extLst>
                <a:ext uri="{FF2B5EF4-FFF2-40B4-BE49-F238E27FC236}">
                  <a16:creationId xmlns:a16="http://schemas.microsoft.com/office/drawing/2014/main" id="{117F63E3-12C9-4F2D-90A4-E4B9BB9A56D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524774" y="3047500"/>
              <a:ext cx="1588" cy="431682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130" name="Line 7">
              <a:extLst>
                <a:ext uri="{FF2B5EF4-FFF2-40B4-BE49-F238E27FC236}">
                  <a16:creationId xmlns:a16="http://schemas.microsoft.com/office/drawing/2014/main" id="{DAD96E7F-70B9-4AFD-A79D-30689F91C5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7287" y="3371264"/>
              <a:ext cx="1698069" cy="306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31" name="Text Box 12">
              <a:extLst>
                <a:ext uri="{FF2B5EF4-FFF2-40B4-BE49-F238E27FC236}">
                  <a16:creationId xmlns:a16="http://schemas.microsoft.com/office/drawing/2014/main" id="{72008413-8AC1-4C99-ABEA-35C36DFD1F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6208" y="2894018"/>
              <a:ext cx="1698069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1(0+1)(0+1)</a:t>
              </a:r>
            </a:p>
          </p:txBody>
        </p:sp>
        <p:sp>
          <p:nvSpPr>
            <p:cNvPr id="47132" name="Oval 43">
              <a:extLst>
                <a:ext uri="{FF2B5EF4-FFF2-40B4-BE49-F238E27FC236}">
                  <a16:creationId xmlns:a16="http://schemas.microsoft.com/office/drawing/2014/main" id="{26F67912-1CAA-4693-AF56-9D8778E2F5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2693" y="2940816"/>
              <a:ext cx="609950" cy="609473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33" name="Oval 4">
              <a:extLst>
                <a:ext uri="{FF2B5EF4-FFF2-40B4-BE49-F238E27FC236}">
                  <a16:creationId xmlns:a16="http://schemas.microsoft.com/office/drawing/2014/main" id="{B117ED53-12E6-48C3-A7A7-ACB9BF09A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8937" y="3033994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D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7112" name="Group 40">
            <a:extLst>
              <a:ext uri="{FF2B5EF4-FFF2-40B4-BE49-F238E27FC236}">
                <a16:creationId xmlns:a16="http://schemas.microsoft.com/office/drawing/2014/main" id="{581D5718-AB6D-466E-8309-8E7C766067E2}"/>
              </a:ext>
            </a:extLst>
          </p:cNvPr>
          <p:cNvGrpSpPr>
            <a:grpSpLocks/>
          </p:cNvGrpSpPr>
          <p:nvPr/>
        </p:nvGrpSpPr>
        <p:grpSpPr bwMode="auto">
          <a:xfrm>
            <a:off x="560388" y="2967038"/>
            <a:ext cx="2916237" cy="2066925"/>
            <a:chOff x="723900" y="3195935"/>
            <a:chExt cx="2917031" cy="2066330"/>
          </a:xfrm>
        </p:grpSpPr>
        <p:sp>
          <p:nvSpPr>
            <p:cNvPr id="47114" name="Oval 3">
              <a:extLst>
                <a:ext uri="{FF2B5EF4-FFF2-40B4-BE49-F238E27FC236}">
                  <a16:creationId xmlns:a16="http://schemas.microsoft.com/office/drawing/2014/main" id="{7CD4E55C-F09E-40D3-AA70-857241974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4114800"/>
              <a:ext cx="457200" cy="457200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47115" name="Oval 5">
              <a:extLst>
                <a:ext uri="{FF2B5EF4-FFF2-40B4-BE49-F238E27FC236}">
                  <a16:creationId xmlns:a16="http://schemas.microsoft.com/office/drawing/2014/main" id="{788DB7B1-D90E-4C1A-A475-813956AE6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114800"/>
              <a:ext cx="457200" cy="457200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47116" name="Line 6">
              <a:extLst>
                <a:ext uri="{FF2B5EF4-FFF2-40B4-BE49-F238E27FC236}">
                  <a16:creationId xmlns:a16="http://schemas.microsoft.com/office/drawing/2014/main" id="{049D1489-E2D2-474F-83B1-6724B4E679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3900" y="4357073"/>
              <a:ext cx="7166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cxnSp>
          <p:nvCxnSpPr>
            <p:cNvPr id="47117" name="AutoShape 9">
              <a:extLst>
                <a:ext uri="{FF2B5EF4-FFF2-40B4-BE49-F238E27FC236}">
                  <a16:creationId xmlns:a16="http://schemas.microsoft.com/office/drawing/2014/main" id="{6D74FAB3-0AAB-4A0E-8B38-2F89CDF28D5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V="1">
              <a:off x="2513013" y="3235325"/>
              <a:ext cx="1588" cy="1676400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118" name="Text Box 12">
              <a:extLst>
                <a:ext uri="{FF2B5EF4-FFF2-40B4-BE49-F238E27FC236}">
                  <a16:creationId xmlns:a16="http://schemas.microsoft.com/office/drawing/2014/main" id="{0B2A1BE9-1472-4666-93E9-5C1802974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528" y="3195935"/>
              <a:ext cx="37542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R</a:t>
              </a:r>
            </a:p>
          </p:txBody>
        </p:sp>
        <p:sp>
          <p:nvSpPr>
            <p:cNvPr id="47119" name="Text Box 13">
              <a:extLst>
                <a:ext uri="{FF2B5EF4-FFF2-40B4-BE49-F238E27FC236}">
                  <a16:creationId xmlns:a16="http://schemas.microsoft.com/office/drawing/2014/main" id="{E3BFAD37-81CF-45EC-9904-455C34215F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2056" y="3195935"/>
              <a:ext cx="3866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U</a:t>
              </a:r>
            </a:p>
          </p:txBody>
        </p:sp>
        <p:sp>
          <p:nvSpPr>
            <p:cNvPr id="47120" name="Text Box 15">
              <a:extLst>
                <a:ext uri="{FF2B5EF4-FFF2-40B4-BE49-F238E27FC236}">
                  <a16:creationId xmlns:a16="http://schemas.microsoft.com/office/drawing/2014/main" id="{F9492183-DB27-4B05-BC95-15551758C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3429000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S</a:t>
              </a:r>
            </a:p>
          </p:txBody>
        </p:sp>
        <p:sp>
          <p:nvSpPr>
            <p:cNvPr id="47121" name="Text Box 17">
              <a:extLst>
                <a:ext uri="{FF2B5EF4-FFF2-40B4-BE49-F238E27FC236}">
                  <a16:creationId xmlns:a16="http://schemas.microsoft.com/office/drawing/2014/main" id="{D20756B3-5D71-4A57-969F-A775074CE9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5564" y="4800600"/>
              <a:ext cx="3642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T</a:t>
              </a:r>
            </a:p>
          </p:txBody>
        </p:sp>
        <p:cxnSp>
          <p:nvCxnSpPr>
            <p:cNvPr id="47122" name="AutoShape 9">
              <a:extLst>
                <a:ext uri="{FF2B5EF4-FFF2-40B4-BE49-F238E27FC236}">
                  <a16:creationId xmlns:a16="http://schemas.microsoft.com/office/drawing/2014/main" id="{21903D8E-6A71-4082-B4A8-CFB526DC097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>
              <a:off x="2513806" y="3786213"/>
              <a:ext cx="1588" cy="1676400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123" name="AutoShape 15">
              <a:extLst>
                <a:ext uri="{FF2B5EF4-FFF2-40B4-BE49-F238E27FC236}">
                  <a16:creationId xmlns:a16="http://schemas.microsoft.com/office/drawing/2014/main" id="{427CB426-A14A-48DE-B872-E9C7998EAA6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1659245" y="4047767"/>
              <a:ext cx="1588" cy="431800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124" name="AutoShape 15">
              <a:extLst>
                <a:ext uri="{FF2B5EF4-FFF2-40B4-BE49-F238E27FC236}">
                  <a16:creationId xmlns:a16="http://schemas.microsoft.com/office/drawing/2014/main" id="{83B38832-9CE3-4737-AFCF-834FB8565B0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352006" y="4078928"/>
              <a:ext cx="1588" cy="431800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125" name="Oval 39">
              <a:extLst>
                <a:ext uri="{FF2B5EF4-FFF2-40B4-BE49-F238E27FC236}">
                  <a16:creationId xmlns:a16="http://schemas.microsoft.com/office/drawing/2014/main" id="{655E9B3F-2D2D-4F09-A735-47D1D7E0C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669" y="4072730"/>
              <a:ext cx="576262" cy="552477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7113" name="TextBox 1">
            <a:extLst>
              <a:ext uri="{FF2B5EF4-FFF2-40B4-BE49-F238E27FC236}">
                <a16:creationId xmlns:a16="http://schemas.microsoft.com/office/drawing/2014/main" id="{0A9D57B8-2C3C-4446-8726-F5CE2CAAC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70" y="5238516"/>
            <a:ext cx="7635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R=0, S=1(0+1)(0+1), T=nil, U=nil, U*=e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RE</a:t>
            </a:r>
            <a:r>
              <a:rPr kumimoji="0" lang="en-US" alt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 (R+SU*T)*SU* = R*S = 0*1(0+1)(0+1)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1">
            <a:extLst>
              <a:ext uri="{FF2B5EF4-FFF2-40B4-BE49-F238E27FC236}">
                <a16:creationId xmlns:a16="http://schemas.microsoft.com/office/drawing/2014/main" id="{49E8745C-6A75-44EC-B18A-6FA360635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69C797-636D-49D9-8263-E806FBF4C3F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8131" name="Rectangle 1">
            <a:extLst>
              <a:ext uri="{FF2B5EF4-FFF2-40B4-BE49-F238E27FC236}">
                <a16:creationId xmlns:a16="http://schemas.microsoft.com/office/drawing/2014/main" id="{856F77BF-6CA0-4AC9-9EC3-B87A1CA75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65125"/>
            <a:ext cx="7848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CC"/>
              </a:buClr>
              <a:buSzTx/>
              <a:buFont typeface="Monotype Sorts" pitchFamily="2" charset="2"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48132" name="TextBox 1">
            <a:extLst>
              <a:ext uri="{FF2B5EF4-FFF2-40B4-BE49-F238E27FC236}">
                <a16:creationId xmlns:a16="http://schemas.microsoft.com/office/drawing/2014/main" id="{E5277563-3516-45F7-8A1E-ACC74952F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155825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Eliminate D: q=C, Q=(0+1), no successor, P=nil,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=nil, S=nil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+QS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*P=nil+(0+1)nil*nil=nil</a:t>
            </a:r>
          </a:p>
        </p:txBody>
      </p:sp>
      <p:grpSp>
        <p:nvGrpSpPr>
          <p:cNvPr id="48133" name="Group 4">
            <a:extLst>
              <a:ext uri="{FF2B5EF4-FFF2-40B4-BE49-F238E27FC236}">
                <a16:creationId xmlns:a16="http://schemas.microsoft.com/office/drawing/2014/main" id="{F698F73C-1EB3-4D02-8259-CF9BA243C68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750888"/>
            <a:ext cx="4637088" cy="1257300"/>
            <a:chOff x="2593295" y="2178010"/>
            <a:chExt cx="4785865" cy="1490060"/>
          </a:xfrm>
        </p:grpSpPr>
        <p:sp>
          <p:nvSpPr>
            <p:cNvPr id="48158" name="Oval 3">
              <a:extLst>
                <a:ext uri="{FF2B5EF4-FFF2-40B4-BE49-F238E27FC236}">
                  <a16:creationId xmlns:a16="http://schemas.microsoft.com/office/drawing/2014/main" id="{EF4B8CA8-E6CB-4507-A6C4-96A3A037FB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969" y="3120764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A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59" name="Line 6">
              <a:extLst>
                <a:ext uri="{FF2B5EF4-FFF2-40B4-BE49-F238E27FC236}">
                  <a16:creationId xmlns:a16="http://schemas.microsoft.com/office/drawing/2014/main" id="{1B8C8049-885E-4DDE-8D60-2E90AE186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3295" y="3371264"/>
              <a:ext cx="7164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60" name="Text Box 12">
              <a:extLst>
                <a:ext uri="{FF2B5EF4-FFF2-40B4-BE49-F238E27FC236}">
                  <a16:creationId xmlns:a16="http://schemas.microsoft.com/office/drawing/2014/main" id="{80A955AC-D0A4-4770-A18B-068AC0BB3E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8275" y="2178010"/>
              <a:ext cx="334584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48161" name="AutoShape 15">
              <a:extLst>
                <a:ext uri="{FF2B5EF4-FFF2-40B4-BE49-F238E27FC236}">
                  <a16:creationId xmlns:a16="http://schemas.microsoft.com/office/drawing/2014/main" id="{6017DD53-A917-4BE4-AC9A-1D26F314B52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524774" y="3047500"/>
              <a:ext cx="1588" cy="431682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8162" name="Oval 4">
              <a:extLst>
                <a:ext uri="{FF2B5EF4-FFF2-40B4-BE49-F238E27FC236}">
                  <a16:creationId xmlns:a16="http://schemas.microsoft.com/office/drawing/2014/main" id="{E47440C1-3646-4DCE-9495-72E0403C2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991" y="3120993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C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63" name="Line 7">
              <a:extLst>
                <a:ext uri="{FF2B5EF4-FFF2-40B4-BE49-F238E27FC236}">
                  <a16:creationId xmlns:a16="http://schemas.microsoft.com/office/drawing/2014/main" id="{29195A78-1CEC-4B05-A2B0-6C50D1CF34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7287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64" name="Oval 43">
              <a:extLst>
                <a:ext uri="{FF2B5EF4-FFF2-40B4-BE49-F238E27FC236}">
                  <a16:creationId xmlns:a16="http://schemas.microsoft.com/office/drawing/2014/main" id="{CB716806-1134-40E6-9A83-CE06E4E12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846" y="3058599"/>
              <a:ext cx="609950" cy="609471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65" name="Text Box 12">
              <a:extLst>
                <a:ext uri="{FF2B5EF4-FFF2-40B4-BE49-F238E27FC236}">
                  <a16:creationId xmlns:a16="http://schemas.microsoft.com/office/drawing/2014/main" id="{9046BF40-6C1D-4C79-95C8-02CA160EE2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0446" y="3003083"/>
              <a:ext cx="670491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0+1</a:t>
              </a:r>
            </a:p>
          </p:txBody>
        </p:sp>
        <p:sp>
          <p:nvSpPr>
            <p:cNvPr id="48166" name="Text Box 12">
              <a:extLst>
                <a:ext uri="{FF2B5EF4-FFF2-40B4-BE49-F238E27FC236}">
                  <a16:creationId xmlns:a16="http://schemas.microsoft.com/office/drawing/2014/main" id="{70EA3B0A-48CE-4D69-9B4B-26B77EFDF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8751" y="3003084"/>
              <a:ext cx="1016327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1(0+1)</a:t>
              </a:r>
            </a:p>
          </p:txBody>
        </p:sp>
        <p:sp>
          <p:nvSpPr>
            <p:cNvPr id="48167" name="Line 7">
              <a:extLst>
                <a:ext uri="{FF2B5EF4-FFF2-40B4-BE49-F238E27FC236}">
                  <a16:creationId xmlns:a16="http://schemas.microsoft.com/office/drawing/2014/main" id="{0701ED46-54FD-4D9F-9AFD-603585099E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0796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68" name="Oval 43">
              <a:extLst>
                <a:ext uri="{FF2B5EF4-FFF2-40B4-BE49-F238E27FC236}">
                  <a16:creationId xmlns:a16="http://schemas.microsoft.com/office/drawing/2014/main" id="{DDCD1CB9-D94C-4708-A8BF-DB0FDC5EC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9210" y="3003083"/>
              <a:ext cx="609950" cy="609472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69" name="Oval 4">
              <a:extLst>
                <a:ext uri="{FF2B5EF4-FFF2-40B4-BE49-F238E27FC236}">
                  <a16:creationId xmlns:a16="http://schemas.microsoft.com/office/drawing/2014/main" id="{39EA04D4-1DA3-40DD-BECF-A6F9B208F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5454" y="3079268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D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8134" name="Rectangle 2">
            <a:extLst>
              <a:ext uri="{FF2B5EF4-FFF2-40B4-BE49-F238E27FC236}">
                <a16:creationId xmlns:a16="http://schemas.microsoft.com/office/drawing/2014/main" id="{E4D490E2-DD10-412A-B0DA-79B563C09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320675"/>
            <a:ext cx="5060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 3.6 text pp 101-103 step 3</a:t>
            </a:r>
          </a:p>
        </p:txBody>
      </p:sp>
      <p:grpSp>
        <p:nvGrpSpPr>
          <p:cNvPr id="48135" name="Group 4">
            <a:extLst>
              <a:ext uri="{FF2B5EF4-FFF2-40B4-BE49-F238E27FC236}">
                <a16:creationId xmlns:a16="http://schemas.microsoft.com/office/drawing/2014/main" id="{5D3FEBA2-7FB1-4D4D-87F6-2AF1CD51EC65}"/>
              </a:ext>
            </a:extLst>
          </p:cNvPr>
          <p:cNvGrpSpPr>
            <a:grpSpLocks/>
          </p:cNvGrpSpPr>
          <p:nvPr/>
        </p:nvGrpSpPr>
        <p:grpSpPr bwMode="auto">
          <a:xfrm>
            <a:off x="4614863" y="3135313"/>
            <a:ext cx="3429000" cy="1182687"/>
            <a:chOff x="2593295" y="2178010"/>
            <a:chExt cx="3539348" cy="1400086"/>
          </a:xfrm>
        </p:grpSpPr>
        <p:sp>
          <p:nvSpPr>
            <p:cNvPr id="48150" name="Oval 3">
              <a:extLst>
                <a:ext uri="{FF2B5EF4-FFF2-40B4-BE49-F238E27FC236}">
                  <a16:creationId xmlns:a16="http://schemas.microsoft.com/office/drawing/2014/main" id="{E76666BE-F3FF-44F4-A909-FBA7CA5BF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969" y="3120764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A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51" name="Line 6">
              <a:extLst>
                <a:ext uri="{FF2B5EF4-FFF2-40B4-BE49-F238E27FC236}">
                  <a16:creationId xmlns:a16="http://schemas.microsoft.com/office/drawing/2014/main" id="{0E80A356-BD63-4FB0-A92F-415051586E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3295" y="3371264"/>
              <a:ext cx="7164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52" name="Text Box 12">
              <a:extLst>
                <a:ext uri="{FF2B5EF4-FFF2-40B4-BE49-F238E27FC236}">
                  <a16:creationId xmlns:a16="http://schemas.microsoft.com/office/drawing/2014/main" id="{0352F883-9012-4A7A-A54E-4DAA07A05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8275" y="2178010"/>
              <a:ext cx="334584" cy="473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48153" name="AutoShape 15">
              <a:extLst>
                <a:ext uri="{FF2B5EF4-FFF2-40B4-BE49-F238E27FC236}">
                  <a16:creationId xmlns:a16="http://schemas.microsoft.com/office/drawing/2014/main" id="{72AE2F40-BB86-42E8-9460-C0D7C1FF3BE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524774" y="3047500"/>
              <a:ext cx="1588" cy="431682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8154" name="Line 7">
              <a:extLst>
                <a:ext uri="{FF2B5EF4-FFF2-40B4-BE49-F238E27FC236}">
                  <a16:creationId xmlns:a16="http://schemas.microsoft.com/office/drawing/2014/main" id="{76DDCB7A-9400-4AD9-9EC7-966811004A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7287" y="3371264"/>
              <a:ext cx="1698069" cy="306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55" name="Text Box 12">
              <a:extLst>
                <a:ext uri="{FF2B5EF4-FFF2-40B4-BE49-F238E27FC236}">
                  <a16:creationId xmlns:a16="http://schemas.microsoft.com/office/drawing/2014/main" id="{6F52FE34-D416-41BB-B292-F644C37A3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6208" y="2894019"/>
              <a:ext cx="1016249" cy="4736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1(0+1)</a:t>
              </a:r>
            </a:p>
          </p:txBody>
        </p:sp>
        <p:sp>
          <p:nvSpPr>
            <p:cNvPr id="48156" name="Oval 43">
              <a:extLst>
                <a:ext uri="{FF2B5EF4-FFF2-40B4-BE49-F238E27FC236}">
                  <a16:creationId xmlns:a16="http://schemas.microsoft.com/office/drawing/2014/main" id="{ECB2EA5C-6FA7-434E-B82A-B4C1213AC4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2693" y="2940816"/>
              <a:ext cx="609950" cy="609473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8157" name="Oval 4">
              <a:extLst>
                <a:ext uri="{FF2B5EF4-FFF2-40B4-BE49-F238E27FC236}">
                  <a16:creationId xmlns:a16="http://schemas.microsoft.com/office/drawing/2014/main" id="{91E94587-3B22-4F75-8231-546A509B5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8937" y="3033994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C</a:t>
              </a:r>
              <a:endParaRPr kumimoji="0" lang="en-US" altLang="en-US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8136" name="Group 40">
            <a:extLst>
              <a:ext uri="{FF2B5EF4-FFF2-40B4-BE49-F238E27FC236}">
                <a16:creationId xmlns:a16="http://schemas.microsoft.com/office/drawing/2014/main" id="{07EDFC87-9E8A-49FE-A908-84C53E831904}"/>
              </a:ext>
            </a:extLst>
          </p:cNvPr>
          <p:cNvGrpSpPr>
            <a:grpSpLocks/>
          </p:cNvGrpSpPr>
          <p:nvPr/>
        </p:nvGrpSpPr>
        <p:grpSpPr bwMode="auto">
          <a:xfrm>
            <a:off x="560388" y="2967038"/>
            <a:ext cx="2916237" cy="2066925"/>
            <a:chOff x="723900" y="3195935"/>
            <a:chExt cx="2917031" cy="2066330"/>
          </a:xfrm>
        </p:grpSpPr>
        <p:sp>
          <p:nvSpPr>
            <p:cNvPr id="48138" name="Oval 3">
              <a:extLst>
                <a:ext uri="{FF2B5EF4-FFF2-40B4-BE49-F238E27FC236}">
                  <a16:creationId xmlns:a16="http://schemas.microsoft.com/office/drawing/2014/main" id="{7A6CBB79-F595-40C2-91A8-89D0896B0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4114800"/>
              <a:ext cx="457200" cy="457200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48139" name="Oval 5">
              <a:extLst>
                <a:ext uri="{FF2B5EF4-FFF2-40B4-BE49-F238E27FC236}">
                  <a16:creationId xmlns:a16="http://schemas.microsoft.com/office/drawing/2014/main" id="{09C05859-F6D2-48BC-A151-8A1C3BD8B9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114800"/>
              <a:ext cx="457200" cy="457200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48140" name="Line 6">
              <a:extLst>
                <a:ext uri="{FF2B5EF4-FFF2-40B4-BE49-F238E27FC236}">
                  <a16:creationId xmlns:a16="http://schemas.microsoft.com/office/drawing/2014/main" id="{923933BE-523B-410C-A471-1F774D5E40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3900" y="4357073"/>
              <a:ext cx="7166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cxnSp>
          <p:nvCxnSpPr>
            <p:cNvPr id="48141" name="AutoShape 9">
              <a:extLst>
                <a:ext uri="{FF2B5EF4-FFF2-40B4-BE49-F238E27FC236}">
                  <a16:creationId xmlns:a16="http://schemas.microsoft.com/office/drawing/2014/main" id="{CC890B26-96E6-4033-ADB6-D0EEF6D81BF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V="1">
              <a:off x="2513013" y="3235325"/>
              <a:ext cx="1588" cy="1676400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8142" name="Text Box 12">
              <a:extLst>
                <a:ext uri="{FF2B5EF4-FFF2-40B4-BE49-F238E27FC236}">
                  <a16:creationId xmlns:a16="http://schemas.microsoft.com/office/drawing/2014/main" id="{725078AD-AFAB-41E3-9844-53F9EDF177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528" y="3195935"/>
              <a:ext cx="37542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R</a:t>
              </a:r>
            </a:p>
          </p:txBody>
        </p:sp>
        <p:sp>
          <p:nvSpPr>
            <p:cNvPr id="48143" name="Text Box 13">
              <a:extLst>
                <a:ext uri="{FF2B5EF4-FFF2-40B4-BE49-F238E27FC236}">
                  <a16:creationId xmlns:a16="http://schemas.microsoft.com/office/drawing/2014/main" id="{F4ED5721-F3F6-410B-AD16-27EEF82860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2056" y="3195935"/>
              <a:ext cx="3866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U</a:t>
              </a:r>
            </a:p>
          </p:txBody>
        </p:sp>
        <p:sp>
          <p:nvSpPr>
            <p:cNvPr id="48144" name="Text Box 15">
              <a:extLst>
                <a:ext uri="{FF2B5EF4-FFF2-40B4-BE49-F238E27FC236}">
                  <a16:creationId xmlns:a16="http://schemas.microsoft.com/office/drawing/2014/main" id="{190674D8-570B-46BA-A141-A503C98627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3429000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S</a:t>
              </a:r>
            </a:p>
          </p:txBody>
        </p:sp>
        <p:sp>
          <p:nvSpPr>
            <p:cNvPr id="48145" name="Text Box 17">
              <a:extLst>
                <a:ext uri="{FF2B5EF4-FFF2-40B4-BE49-F238E27FC236}">
                  <a16:creationId xmlns:a16="http://schemas.microsoft.com/office/drawing/2014/main" id="{130E07FE-E6E3-4066-8160-6025CF9D9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5564" y="4800600"/>
              <a:ext cx="36420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T</a:t>
              </a:r>
            </a:p>
          </p:txBody>
        </p:sp>
        <p:cxnSp>
          <p:nvCxnSpPr>
            <p:cNvPr id="48146" name="AutoShape 9">
              <a:extLst>
                <a:ext uri="{FF2B5EF4-FFF2-40B4-BE49-F238E27FC236}">
                  <a16:creationId xmlns:a16="http://schemas.microsoft.com/office/drawing/2014/main" id="{BE381290-8A6B-471D-92F1-78BD36470B3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>
              <a:off x="2513806" y="3786213"/>
              <a:ext cx="1588" cy="1676400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147" name="AutoShape 15">
              <a:extLst>
                <a:ext uri="{FF2B5EF4-FFF2-40B4-BE49-F238E27FC236}">
                  <a16:creationId xmlns:a16="http://schemas.microsoft.com/office/drawing/2014/main" id="{CD3E3DC9-E1B5-4705-98DB-9D46D7953EA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1659245" y="4047767"/>
              <a:ext cx="1588" cy="431800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148" name="AutoShape 15">
              <a:extLst>
                <a:ext uri="{FF2B5EF4-FFF2-40B4-BE49-F238E27FC236}">
                  <a16:creationId xmlns:a16="http://schemas.microsoft.com/office/drawing/2014/main" id="{66E305B0-3D7F-4911-B3D1-1BF8790F38A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352006" y="4078928"/>
              <a:ext cx="1588" cy="431800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8149" name="Oval 39">
              <a:extLst>
                <a:ext uri="{FF2B5EF4-FFF2-40B4-BE49-F238E27FC236}">
                  <a16:creationId xmlns:a16="http://schemas.microsoft.com/office/drawing/2014/main" id="{95B9CF84-6D64-4326-977D-57D345039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669" y="4072730"/>
              <a:ext cx="576262" cy="552477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8137" name="TextBox 1">
            <a:extLst>
              <a:ext uri="{FF2B5EF4-FFF2-40B4-BE49-F238E27FC236}">
                <a16:creationId xmlns:a16="http://schemas.microsoft.com/office/drawing/2014/main" id="{D8678F51-82D2-42D8-A63C-FBCC72B02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6" y="4984750"/>
            <a:ext cx="668899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R=0, S=1(0+1), T=nil, U=nil, U*=e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RE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 (R+SU*T)*SU* = R*S = 0*1(0+1)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RE</a:t>
            </a:r>
            <a:r>
              <a:rPr kumimoji="0" lang="en-US" alt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eq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 RE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+RE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 0*1(0+1)(0+1) + 0*1(0+1)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Don’t simply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1">
            <a:extLst>
              <a:ext uri="{FF2B5EF4-FFF2-40B4-BE49-F238E27FC236}">
                <a16:creationId xmlns:a16="http://schemas.microsoft.com/office/drawing/2014/main" id="{26AEAFF1-DCB5-43AA-B8BC-5CF87803C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EB45AB-FA9D-4432-900A-DCEB8436159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3491" name="Picture 2">
            <a:extLst>
              <a:ext uri="{FF2B5EF4-FFF2-40B4-BE49-F238E27FC236}">
                <a16:creationId xmlns:a16="http://schemas.microsoft.com/office/drawing/2014/main" id="{EC7E97F8-E4EC-45D3-9BD7-B6BDA67A4D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5027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2" name="TextBox 3">
            <a:extLst>
              <a:ext uri="{FF2B5EF4-FFF2-40B4-BE49-F238E27FC236}">
                <a16:creationId xmlns:a16="http://schemas.microsoft.com/office/drawing/2014/main" id="{FAF1AEBA-BFF8-486C-BF82-6156C2D59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350" y="838200"/>
            <a:ext cx="3657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Boxes are not part of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e-NFA graph. Added to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show that each RE 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inductive construction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must be distinct (i.e.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boxes cannot overlap)</a:t>
            </a:r>
          </a:p>
        </p:txBody>
      </p:sp>
      <p:cxnSp>
        <p:nvCxnSpPr>
          <p:cNvPr id="63493" name="Straight Arrow Connector 4">
            <a:extLst>
              <a:ext uri="{FF2B5EF4-FFF2-40B4-BE49-F238E27FC236}">
                <a16:creationId xmlns:a16="http://schemas.microsoft.com/office/drawing/2014/main" id="{73164BAA-24BF-4851-97A4-0FB0493139C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667000" y="4157663"/>
            <a:ext cx="2971800" cy="14112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4" name="Straight Arrow Connector 8">
            <a:extLst>
              <a:ext uri="{FF2B5EF4-FFF2-40B4-BE49-F238E27FC236}">
                <a16:creationId xmlns:a16="http://schemas.microsoft.com/office/drawing/2014/main" id="{377BD615-349F-47D5-8B66-531EA0F61E5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581400" y="4157663"/>
            <a:ext cx="2057400" cy="14112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495" name="TextBox 9">
            <a:extLst>
              <a:ext uri="{FF2B5EF4-FFF2-40B4-BE49-F238E27FC236}">
                <a16:creationId xmlns:a16="http://schemas.microsoft.com/office/drawing/2014/main" id="{61C6FC36-42C5-4CE9-BE1B-2F77E3691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3927475"/>
            <a:ext cx="31543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Required e-transitions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F1202078-3247-4724-B758-1AD0E803A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FBFBE-AF6F-4440-A3D1-FB888FA49DD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195" name="Rectangle 4">
            <a:extLst>
              <a:ext uri="{FF2B5EF4-FFF2-40B4-BE49-F238E27FC236}">
                <a16:creationId xmlns:a16="http://schemas.microsoft.com/office/drawing/2014/main" id="{415A3308-980D-4FB6-8232-1C35B9ED2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219200"/>
            <a:ext cx="86868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L + M the is set of all strings either in L or in M or in both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Example: {001,10,111} + {e,001}={e,10,001,111}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L.M or simply LM is the set of all string that can be formed by concatenating any string in L with any string in 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Example: {001,10,111}.{e,001}=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{001,10,111,001001,10001,111001}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Note! left-right order is preserved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L* is set of strings obtained by taking any number of strings from L and forming all possible concatenation.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8196" name="TextBox 2">
            <a:extLst>
              <a:ext uri="{FF2B5EF4-FFF2-40B4-BE49-F238E27FC236}">
                <a16:creationId xmlns:a16="http://schemas.microsoft.com/office/drawing/2014/main" id="{9EF8B532-4727-4FFF-A4EE-D6A12F556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1013" y="452438"/>
            <a:ext cx="54851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Definition of + . and * operations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FA6939C-1502-4D10-8517-4490A060DD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L* in relation to powers of L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2BF08598-65BB-421C-BD2A-6CF16075B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53988"/>
            <a:ext cx="8382000" cy="5029200"/>
          </a:xfrm>
        </p:spPr>
        <p:txBody>
          <a:bodyPr>
            <a:normAutofit/>
          </a:bodyPr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L* =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en-US" sz="28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en-US" sz="2800" u="sng" baseline="-250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alt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lang="en-US" alt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Union of all powers of L (including zero)</a:t>
            </a:r>
          </a:p>
          <a:p>
            <a:pPr marL="0" lvl="0" indent="0"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L+ = </a:t>
            </a:r>
            <a:r>
              <a:rPr lang="en-US" alt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en-US" sz="2800" baseline="-25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en-US" sz="2800" u="sng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altLang="en-US" sz="280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lang="en-US" altLang="en-US" sz="28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Union of all powers of L excluding zero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alt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{e}; hence, L* contains {e} for any L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alt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= L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alt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(k&gt;1) concatenation of k copies of L</a:t>
            </a:r>
          </a:p>
          <a:p>
            <a:pPr marL="457200" lvl="1" indent="0">
              <a:buFont typeface="Monotype Sorts" pitchFamily="2" charset="2"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L={0,11}, L</a:t>
            </a:r>
            <a:r>
              <a:rPr lang="en-US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= {0,11}{0,11} ={00,011,110,1111}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L(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∅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is the empty language (no strings)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L(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∅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)*={e} rare example of finite closure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666B4562-B6A0-42B7-A821-1698B5CF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5D5CA0-9316-40B8-9811-7E8BE549ED4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EB19C681-7244-4BE8-9D48-E7CF8887FB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374775"/>
            <a:ext cx="7620000" cy="45720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L(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 = {01}.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L(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 = {01, 0}.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L(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)) = {0}{0,1}={00, 01}.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L(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*) = {ε, 0, 00, 000,… }.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L(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*) = 0{e,1,11,…}={0,01,011,…}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L((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)*) = {e,01,0101,…}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L((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 = {01,0101,…}</a:t>
            </a:r>
          </a:p>
          <a:p>
            <a:pPr marL="0" indent="0">
              <a:buFont typeface="Monotype Sorts" pitchFamily="2" charset="2"/>
              <a:buNone/>
            </a:pPr>
            <a:endParaRPr lang="en-US" alt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78AAB5-5AFB-495D-8A0E-D61A223E2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4475"/>
            <a:ext cx="83058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Enumerate the strings in 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L(RE)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26797AC8-4F95-462E-9DA1-1281DD84B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9E250D-566B-4FB6-B424-284AC308C10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ED8EEADF-7EB1-4835-9D8E-C2B77BD5BA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086600" cy="609600"/>
          </a:xfrm>
        </p:spPr>
        <p:txBody>
          <a:bodyPr/>
          <a:lstStyle/>
          <a:p>
            <a:pPr algn="l"/>
            <a:r>
              <a:rPr lang="en-US" altLang="en-US" sz="2800"/>
              <a:t>Useful relationships in simplification of </a:t>
            </a:r>
            <a:r>
              <a:rPr lang="en-US" altLang="en-US" sz="3600"/>
              <a:t>R</a:t>
            </a:r>
            <a:r>
              <a:rPr lang="en-US" altLang="en-US" sz="3600" baseline="-25000"/>
              <a:t>ij</a:t>
            </a:r>
            <a:r>
              <a:rPr lang="en-US" altLang="en-US" sz="3600" baseline="30000"/>
              <a:t>k</a:t>
            </a:r>
            <a:endParaRPr lang="en-US" altLang="en-US" sz="360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EE74BC5-6090-44E9-9E6A-92F196984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990600"/>
            <a:ext cx="7772400" cy="32004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alt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= LL* = L*L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∅* = ε	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R+e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)*= R* and (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R+e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 R* 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∅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the identity for +</a:t>
            </a:r>
          </a:p>
          <a:p>
            <a:pPr marL="457200" lvl="1" indent="0">
              <a:buFont typeface="Monotype Sorts" pitchFamily="2" charset="2"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 +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∅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R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ε is the identity for concatenation.</a:t>
            </a:r>
          </a:p>
          <a:p>
            <a:pPr marL="457200" lvl="1" indent="0">
              <a:buFont typeface="Monotype Sorts" pitchFamily="2" charset="2"/>
              <a:buNone/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εR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Rε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R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∅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is the annihilator for concatenation.</a:t>
            </a:r>
          </a:p>
          <a:p>
            <a:pPr marL="457200" lvl="1" indent="0">
              <a:buFont typeface="Monotype Sorts" pitchFamily="2" charset="2"/>
              <a:buNone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∅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 = R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∅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∅</a:t>
            </a:r>
          </a:p>
          <a:p>
            <a:pPr marL="457200" lvl="1" indent="0">
              <a:buFont typeface="Monotype Sorts" pitchFamily="2" charset="2"/>
              <a:buNone/>
            </a:pPr>
            <a:endParaRPr lang="en-US" altLang="en-US" sz="2000" dirty="0"/>
          </a:p>
          <a:p>
            <a:pPr marL="457200" lvl="1" indent="0">
              <a:buFont typeface="Monotype Sorts" pitchFamily="2" charset="2"/>
              <a:buNone/>
            </a:pPr>
            <a:endParaRPr lang="en-US" altLang="en-US" dirty="0"/>
          </a:p>
          <a:p>
            <a:pPr marL="457200" lvl="1" indent="0">
              <a:buFont typeface="Monotype Sorts" pitchFamily="2" charset="2"/>
              <a:buNone/>
            </a:pP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1381D2-0343-1AC4-7FC4-1F7DD421DD6D}"/>
              </a:ext>
            </a:extLst>
          </p:cNvPr>
          <p:cNvSpPr txBox="1"/>
          <p:nvPr/>
        </p:nvSpPr>
        <p:spPr>
          <a:xfrm>
            <a:off x="844769" y="4219903"/>
            <a:ext cx="4191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Some simplified R</a:t>
            </a:r>
            <a:r>
              <a:rPr kumimoji="0" lang="en-US" altLang="en-US" sz="20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ij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 forms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altLang="en-US" sz="20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</a:t>
            </a:r>
            <a:r>
              <a:rPr kumimoji="0" lang="en-US" alt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(R</a:t>
            </a:r>
            <a:r>
              <a:rPr kumimoji="0" lang="en-US" altLang="en-US" sz="20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</a:t>
            </a:r>
            <a:r>
              <a:rPr kumimoji="0" lang="en-US" alt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en-US" altLang="en-US" sz="2000" kern="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alt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kumimoji="0" lang="en-US" alt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(R</a:t>
            </a:r>
            <a:r>
              <a:rPr kumimoji="0" lang="en-US" alt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</a:t>
            </a:r>
            <a:r>
              <a:rPr kumimoji="0" lang="en-US" alt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)*R</a:t>
            </a:r>
            <a:r>
              <a:rPr kumimoji="0" lang="en-US" alt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kumimoji="0" lang="en-US" alt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alt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</a:t>
            </a:r>
            <a:r>
              <a:rPr kumimoji="0" lang="en-US" alt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R</a:t>
            </a:r>
            <a:r>
              <a:rPr kumimoji="0" lang="en-US" alt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</a:t>
            </a:r>
            <a:r>
              <a:rPr kumimoji="0" lang="en-US" alt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(R</a:t>
            </a:r>
            <a:r>
              <a:rPr kumimoji="0" lang="en-US" alt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</a:t>
            </a:r>
            <a:r>
              <a:rPr kumimoji="0" lang="en-US" alt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)*</a:t>
            </a: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altLang="en-US" sz="20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</a:t>
            </a:r>
            <a:r>
              <a:rPr kumimoji="0" lang="en-US" alt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R</a:t>
            </a:r>
            <a:r>
              <a:rPr kumimoji="0" lang="en-US" altLang="en-US" sz="20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</a:t>
            </a:r>
            <a:r>
              <a:rPr kumimoji="0" lang="en-US" alt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R</a:t>
            </a:r>
            <a:r>
              <a:rPr kumimoji="0" lang="en-US" altLang="en-US" sz="20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</a:t>
            </a:r>
            <a:r>
              <a:rPr kumimoji="0" lang="en-US" alt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(R</a:t>
            </a:r>
            <a:r>
              <a:rPr kumimoji="0" lang="en-US" altLang="en-US" sz="20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</a:t>
            </a:r>
            <a:r>
              <a:rPr kumimoji="0" lang="en-US" alt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)* R</a:t>
            </a:r>
            <a:r>
              <a:rPr kumimoji="0" lang="en-US" altLang="en-US" sz="20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kumimoji="0" lang="en-US" alt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alt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kumimoji="0" lang="en-US" alt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R</a:t>
            </a:r>
            <a:r>
              <a:rPr kumimoji="0" lang="en-US" alt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kumimoji="0" lang="en-US" alt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altLang="en-US" sz="20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</a:t>
            </a:r>
            <a:r>
              <a:rPr kumimoji="0" lang="en-US" alt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)*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1">
            <a:extLst>
              <a:ext uri="{FF2B5EF4-FFF2-40B4-BE49-F238E27FC236}">
                <a16:creationId xmlns:a16="http://schemas.microsoft.com/office/drawing/2014/main" id="{CEFAF931-C640-48B6-B13F-2DB6AA89E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A6CE7C-BFF9-4D5B-870F-9FA9DDA34CF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627" name="TextBox 1">
            <a:extLst>
              <a:ext uri="{FF2B5EF4-FFF2-40B4-BE49-F238E27FC236}">
                <a16:creationId xmlns:a16="http://schemas.microsoft.com/office/drawing/2014/main" id="{511542E4-E962-466A-87F8-68F485F9A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585788"/>
            <a:ext cx="3790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 3.5 text pp 95-97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Find equivalent RE</a:t>
            </a:r>
          </a:p>
        </p:txBody>
      </p:sp>
      <p:grpSp>
        <p:nvGrpSpPr>
          <p:cNvPr id="26628" name="Group 3">
            <a:extLst>
              <a:ext uri="{FF2B5EF4-FFF2-40B4-BE49-F238E27FC236}">
                <a16:creationId xmlns:a16="http://schemas.microsoft.com/office/drawing/2014/main" id="{516E47FA-18F8-400B-B51C-EF8384C9811A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685800"/>
            <a:ext cx="3206750" cy="1219200"/>
            <a:chOff x="2708279" y="3262318"/>
            <a:chExt cx="1687515" cy="420688"/>
          </a:xfrm>
        </p:grpSpPr>
        <p:sp>
          <p:nvSpPr>
            <p:cNvPr id="26632" name="Text Box 12">
              <a:extLst>
                <a:ext uri="{FF2B5EF4-FFF2-40B4-BE49-F238E27FC236}">
                  <a16:creationId xmlns:a16="http://schemas.microsoft.com/office/drawing/2014/main" id="{FF9FE137-FC37-460B-AC93-B960F0A3AE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9624" y="3322409"/>
              <a:ext cx="156205" cy="1168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26633" name="AutoShape 15">
              <a:extLst>
                <a:ext uri="{FF2B5EF4-FFF2-40B4-BE49-F238E27FC236}">
                  <a16:creationId xmlns:a16="http://schemas.microsoft.com/office/drawing/2014/main" id="{BABA29FA-2C3E-4354-A5AF-7B4FCA71E98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059745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6634" name="Group 6">
              <a:extLst>
                <a:ext uri="{FF2B5EF4-FFF2-40B4-BE49-F238E27FC236}">
                  <a16:creationId xmlns:a16="http://schemas.microsoft.com/office/drawing/2014/main" id="{6029A09F-080C-41BA-8F46-F98825EC18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8279" y="3262318"/>
              <a:ext cx="1687515" cy="420688"/>
              <a:chOff x="1720" y="2055"/>
              <a:chExt cx="1063" cy="265"/>
            </a:xfrm>
          </p:grpSpPr>
          <p:sp>
            <p:nvSpPr>
              <p:cNvPr id="26636" name="Oval 8">
                <a:extLst>
                  <a:ext uri="{FF2B5EF4-FFF2-40B4-BE49-F238E27FC236}">
                    <a16:creationId xmlns:a16="http://schemas.microsoft.com/office/drawing/2014/main" id="{23AAB451-D019-4166-B87F-C6B92C524B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3" y="2158"/>
                <a:ext cx="197" cy="122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6637" name="Oval 9">
                <a:extLst>
                  <a:ext uri="{FF2B5EF4-FFF2-40B4-BE49-F238E27FC236}">
                    <a16:creationId xmlns:a16="http://schemas.microsoft.com/office/drawing/2014/main" id="{B0E352DE-7607-42D1-98EA-5E0C0ED438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0" y="2169"/>
                <a:ext cx="187" cy="127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638" name="Oval 10">
                <a:extLst>
                  <a:ext uri="{FF2B5EF4-FFF2-40B4-BE49-F238E27FC236}">
                    <a16:creationId xmlns:a16="http://schemas.microsoft.com/office/drawing/2014/main" id="{27C3373A-88DE-48C3-BDDE-14BBD49AE1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2154"/>
                <a:ext cx="273" cy="16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639" name="Line 8">
                <a:extLst>
                  <a:ext uri="{FF2B5EF4-FFF2-40B4-BE49-F238E27FC236}">
                    <a16:creationId xmlns:a16="http://schemas.microsoft.com/office/drawing/2014/main" id="{8877A94B-F475-4D2D-8EAD-3F53B4211F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0" y="2231"/>
                <a:ext cx="1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640" name="Line 11">
                <a:extLst>
                  <a:ext uri="{FF2B5EF4-FFF2-40B4-BE49-F238E27FC236}">
                    <a16:creationId xmlns:a16="http://schemas.microsoft.com/office/drawing/2014/main" id="{8A7CFB20-D7C7-4695-8B1A-7E6E5E7C40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8" y="2217"/>
                <a:ext cx="372" cy="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641" name="Text Box 14">
                <a:extLst>
                  <a:ext uri="{FF2B5EF4-FFF2-40B4-BE49-F238E27FC236}">
                    <a16:creationId xmlns:a16="http://schemas.microsoft.com/office/drawing/2014/main" id="{10858DAF-E112-4EAC-8658-1AC543B51F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5" y="2149"/>
                <a:ext cx="98" cy="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26642" name="Text Box 16">
                <a:extLst>
                  <a:ext uri="{FF2B5EF4-FFF2-40B4-BE49-F238E27FC236}">
                    <a16:creationId xmlns:a16="http://schemas.microsoft.com/office/drawing/2014/main" id="{2CC6BC14-1D93-4394-B30F-9D3FF3C7E2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14" y="2055"/>
                <a:ext cx="169" cy="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0,1</a:t>
                </a:r>
              </a:p>
            </p:txBody>
          </p:sp>
        </p:grpSp>
        <p:cxnSp>
          <p:nvCxnSpPr>
            <p:cNvPr id="26635" name="AutoShape 15">
              <a:extLst>
                <a:ext uri="{FF2B5EF4-FFF2-40B4-BE49-F238E27FC236}">
                  <a16:creationId xmlns:a16="http://schemas.microsoft.com/office/drawing/2014/main" id="{62C3824E-3EE0-4827-8817-92BDEEDA60D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4004732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6629" name="TextBox 16">
            <a:extLst>
              <a:ext uri="{FF2B5EF4-FFF2-40B4-BE49-F238E27FC236}">
                <a16:creationId xmlns:a16="http://schemas.microsoft.com/office/drawing/2014/main" id="{B993A77F-D179-4C2D-B6A5-6D74628E9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1450975"/>
            <a:ext cx="4572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+ 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∅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0+1+e</a:t>
            </a:r>
          </a:p>
        </p:txBody>
      </p:sp>
      <p:sp>
        <p:nvSpPr>
          <p:cNvPr id="26630" name="TextBox 23">
            <a:extLst>
              <a:ext uri="{FF2B5EF4-FFF2-40B4-BE49-F238E27FC236}">
                <a16:creationId xmlns:a16="http://schemas.microsoft.com/office/drawing/2014/main" id="{ED981116-033C-4658-A313-601B90D4C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663" y="1925638"/>
            <a:ext cx="4556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+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ik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kk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)*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kj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Apply with k=1 for 4 cases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Simplify then substitute</a:t>
            </a:r>
          </a:p>
        </p:txBody>
      </p:sp>
      <p:sp>
        <p:nvSpPr>
          <p:cNvPr id="26631" name="Rectangle 2">
            <a:extLst>
              <a:ext uri="{FF2B5EF4-FFF2-40B4-BE49-F238E27FC236}">
                <a16:creationId xmlns:a16="http://schemas.microsoft.com/office/drawing/2014/main" id="{BB378E2C-6BAF-48E2-B7B6-D3AAA0060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427413"/>
            <a:ext cx="282320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(R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+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(1+e)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+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1*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1">
            <a:extLst>
              <a:ext uri="{FF2B5EF4-FFF2-40B4-BE49-F238E27FC236}">
                <a16:creationId xmlns:a16="http://schemas.microsoft.com/office/drawing/2014/main" id="{7780AFE8-49B4-43A8-848D-6E5665195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A08716-200C-4C35-A6E5-65A289C1538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7651" name="TextBox 1">
            <a:extLst>
              <a:ext uri="{FF2B5EF4-FFF2-40B4-BE49-F238E27FC236}">
                <a16:creationId xmlns:a16="http://schemas.microsoft.com/office/drawing/2014/main" id="{139E2C4F-0AB0-4BE6-806D-2AD1DA1FE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585788"/>
            <a:ext cx="3790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 3.5 text pp 95-97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Find equivalent RE</a:t>
            </a:r>
          </a:p>
        </p:txBody>
      </p:sp>
      <p:grpSp>
        <p:nvGrpSpPr>
          <p:cNvPr id="27652" name="Group 3">
            <a:extLst>
              <a:ext uri="{FF2B5EF4-FFF2-40B4-BE49-F238E27FC236}">
                <a16:creationId xmlns:a16="http://schemas.microsoft.com/office/drawing/2014/main" id="{D330B023-9CE0-4746-B417-8B4374EAB182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685800"/>
            <a:ext cx="3206750" cy="1219200"/>
            <a:chOff x="2708279" y="3262318"/>
            <a:chExt cx="1687515" cy="420688"/>
          </a:xfrm>
        </p:grpSpPr>
        <p:sp>
          <p:nvSpPr>
            <p:cNvPr id="27656" name="Text Box 12">
              <a:extLst>
                <a:ext uri="{FF2B5EF4-FFF2-40B4-BE49-F238E27FC236}">
                  <a16:creationId xmlns:a16="http://schemas.microsoft.com/office/drawing/2014/main" id="{DEE41577-A2E8-45D3-8ADD-CC89CDADBE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9624" y="3322409"/>
              <a:ext cx="156205" cy="1168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27657" name="AutoShape 15">
              <a:extLst>
                <a:ext uri="{FF2B5EF4-FFF2-40B4-BE49-F238E27FC236}">
                  <a16:creationId xmlns:a16="http://schemas.microsoft.com/office/drawing/2014/main" id="{B38A561D-B40C-4DE3-9E71-332197D450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059745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7658" name="Group 6">
              <a:extLst>
                <a:ext uri="{FF2B5EF4-FFF2-40B4-BE49-F238E27FC236}">
                  <a16:creationId xmlns:a16="http://schemas.microsoft.com/office/drawing/2014/main" id="{1DE4956C-65BA-447E-B77C-8384913D86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8279" y="3262318"/>
              <a:ext cx="1687515" cy="420688"/>
              <a:chOff x="1720" y="2055"/>
              <a:chExt cx="1063" cy="265"/>
            </a:xfrm>
          </p:grpSpPr>
          <p:sp>
            <p:nvSpPr>
              <p:cNvPr id="27660" name="Oval 8">
                <a:extLst>
                  <a:ext uri="{FF2B5EF4-FFF2-40B4-BE49-F238E27FC236}">
                    <a16:creationId xmlns:a16="http://schemas.microsoft.com/office/drawing/2014/main" id="{7759D289-693F-4453-9282-E1CD0550F7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3" y="2158"/>
                <a:ext cx="197" cy="122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661" name="Oval 9">
                <a:extLst>
                  <a:ext uri="{FF2B5EF4-FFF2-40B4-BE49-F238E27FC236}">
                    <a16:creationId xmlns:a16="http://schemas.microsoft.com/office/drawing/2014/main" id="{D4A3A12F-FCA2-4CA5-83B8-CC73350DD4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0" y="2169"/>
                <a:ext cx="187" cy="127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7662" name="Oval 10">
                <a:extLst>
                  <a:ext uri="{FF2B5EF4-FFF2-40B4-BE49-F238E27FC236}">
                    <a16:creationId xmlns:a16="http://schemas.microsoft.com/office/drawing/2014/main" id="{3BA59D4D-8B33-4800-99EF-FAF7AF5683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2154"/>
                <a:ext cx="273" cy="16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7663" name="Line 8">
                <a:extLst>
                  <a:ext uri="{FF2B5EF4-FFF2-40B4-BE49-F238E27FC236}">
                    <a16:creationId xmlns:a16="http://schemas.microsoft.com/office/drawing/2014/main" id="{7E192856-7E2B-434D-A0A3-F58977EF13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0" y="2231"/>
                <a:ext cx="1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7664" name="Line 11">
                <a:extLst>
                  <a:ext uri="{FF2B5EF4-FFF2-40B4-BE49-F238E27FC236}">
                    <a16:creationId xmlns:a16="http://schemas.microsoft.com/office/drawing/2014/main" id="{FF429BF2-EF07-413E-885F-2480531598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8" y="2217"/>
                <a:ext cx="372" cy="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7665" name="Text Box 14">
                <a:extLst>
                  <a:ext uri="{FF2B5EF4-FFF2-40B4-BE49-F238E27FC236}">
                    <a16:creationId xmlns:a16="http://schemas.microsoft.com/office/drawing/2014/main" id="{7B7A7A07-7ABC-46FF-A256-5DB87EAF23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5" y="2149"/>
                <a:ext cx="98" cy="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27666" name="Text Box 16">
                <a:extLst>
                  <a:ext uri="{FF2B5EF4-FFF2-40B4-BE49-F238E27FC236}">
                    <a16:creationId xmlns:a16="http://schemas.microsoft.com/office/drawing/2014/main" id="{D31A0839-71D1-4FBD-A04D-D2F215CE6C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14" y="2055"/>
                <a:ext cx="169" cy="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0,1</a:t>
                </a:r>
              </a:p>
            </p:txBody>
          </p:sp>
        </p:grpSp>
        <p:cxnSp>
          <p:nvCxnSpPr>
            <p:cNvPr id="27659" name="AutoShape 15">
              <a:extLst>
                <a:ext uri="{FF2B5EF4-FFF2-40B4-BE49-F238E27FC236}">
                  <a16:creationId xmlns:a16="http://schemas.microsoft.com/office/drawing/2014/main" id="{F29EF612-2C28-404B-BDBD-C2C734017E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4004732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7653" name="TextBox 16">
            <a:extLst>
              <a:ext uri="{FF2B5EF4-FFF2-40B4-BE49-F238E27FC236}">
                <a16:creationId xmlns:a16="http://schemas.microsoft.com/office/drawing/2014/main" id="{996CE77B-7DC3-4511-8126-3FEB52DE4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1450975"/>
            <a:ext cx="4572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+ 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∅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0+1+e</a:t>
            </a:r>
          </a:p>
        </p:txBody>
      </p:sp>
      <p:sp>
        <p:nvSpPr>
          <p:cNvPr id="27654" name="TextBox 23">
            <a:extLst>
              <a:ext uri="{FF2B5EF4-FFF2-40B4-BE49-F238E27FC236}">
                <a16:creationId xmlns:a16="http://schemas.microsoft.com/office/drawing/2014/main" id="{3062A457-6092-4217-8AA5-17BB1D974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663" y="1925638"/>
            <a:ext cx="4556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R</a:t>
            </a:r>
            <a:r>
              <a:rPr kumimoji="0" lang="en-US" altLang="en-US" sz="24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+ R</a:t>
            </a:r>
            <a:r>
              <a:rPr kumimoji="0" lang="en-US" altLang="en-US" sz="24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ik</a:t>
            </a:r>
            <a:r>
              <a:rPr kumimoji="0" lang="en-US" altLang="en-US" sz="24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(R</a:t>
            </a:r>
            <a:r>
              <a:rPr kumimoji="0" lang="en-US" altLang="en-US" sz="24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kk</a:t>
            </a:r>
            <a:r>
              <a:rPr kumimoji="0" lang="en-US" altLang="en-US" sz="24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)* R</a:t>
            </a:r>
            <a:r>
              <a:rPr kumimoji="0" lang="en-US" altLang="en-US" sz="24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kj</a:t>
            </a:r>
            <a:r>
              <a:rPr kumimoji="0" lang="en-US" altLang="en-US" sz="24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Apply with k=1 for 4 cases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Simplify then substitute</a:t>
            </a:r>
          </a:p>
        </p:txBody>
      </p:sp>
      <p:sp>
        <p:nvSpPr>
          <p:cNvPr id="27655" name="Rectangle 2">
            <a:extLst>
              <a:ext uri="{FF2B5EF4-FFF2-40B4-BE49-F238E27FC236}">
                <a16:creationId xmlns:a16="http://schemas.microsoft.com/office/drawing/2014/main" id="{70F1723C-5344-4E97-8DE8-894D3ECF1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427413"/>
            <a:ext cx="336021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(R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)*R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0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((1+e)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*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)0 = 1*0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1">
            <a:extLst>
              <a:ext uri="{FF2B5EF4-FFF2-40B4-BE49-F238E27FC236}">
                <a16:creationId xmlns:a16="http://schemas.microsoft.com/office/drawing/2014/main" id="{EC03D36B-B5E7-4EA3-995C-52D9EB43D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9AFA10-3302-44EA-9CB9-E7CE26DCDB7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75" name="TextBox 1">
            <a:extLst>
              <a:ext uri="{FF2B5EF4-FFF2-40B4-BE49-F238E27FC236}">
                <a16:creationId xmlns:a16="http://schemas.microsoft.com/office/drawing/2014/main" id="{89F2B1AE-6633-471C-94CD-8972E11F9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585788"/>
            <a:ext cx="3790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 3.5 text pp 95-97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Find equivalent RE</a:t>
            </a:r>
          </a:p>
        </p:txBody>
      </p:sp>
      <p:grpSp>
        <p:nvGrpSpPr>
          <p:cNvPr id="28676" name="Group 3">
            <a:extLst>
              <a:ext uri="{FF2B5EF4-FFF2-40B4-BE49-F238E27FC236}">
                <a16:creationId xmlns:a16="http://schemas.microsoft.com/office/drawing/2014/main" id="{32ADD19E-4ED1-42BC-84C9-E0D556DDD1D2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685800"/>
            <a:ext cx="3206750" cy="1219200"/>
            <a:chOff x="2708279" y="3262318"/>
            <a:chExt cx="1687515" cy="420688"/>
          </a:xfrm>
        </p:grpSpPr>
        <p:sp>
          <p:nvSpPr>
            <p:cNvPr id="28680" name="Text Box 12">
              <a:extLst>
                <a:ext uri="{FF2B5EF4-FFF2-40B4-BE49-F238E27FC236}">
                  <a16:creationId xmlns:a16="http://schemas.microsoft.com/office/drawing/2014/main" id="{52EDCD51-A376-4147-B91D-B15062EC5B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9624" y="3322409"/>
              <a:ext cx="156205" cy="1168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28681" name="AutoShape 15">
              <a:extLst>
                <a:ext uri="{FF2B5EF4-FFF2-40B4-BE49-F238E27FC236}">
                  <a16:creationId xmlns:a16="http://schemas.microsoft.com/office/drawing/2014/main" id="{FAAC87FE-EA49-4F61-9038-2AE9C632DB0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059745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8682" name="Group 6">
              <a:extLst>
                <a:ext uri="{FF2B5EF4-FFF2-40B4-BE49-F238E27FC236}">
                  <a16:creationId xmlns:a16="http://schemas.microsoft.com/office/drawing/2014/main" id="{4272AD63-F949-428D-8F7A-BEB2D53144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8279" y="3262318"/>
              <a:ext cx="1687515" cy="420688"/>
              <a:chOff x="1720" y="2055"/>
              <a:chExt cx="1063" cy="265"/>
            </a:xfrm>
          </p:grpSpPr>
          <p:sp>
            <p:nvSpPr>
              <p:cNvPr id="28684" name="Oval 8">
                <a:extLst>
                  <a:ext uri="{FF2B5EF4-FFF2-40B4-BE49-F238E27FC236}">
                    <a16:creationId xmlns:a16="http://schemas.microsoft.com/office/drawing/2014/main" id="{6CB60C04-ED2F-4CFD-BFE6-3BD2E8FD3D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3" y="2158"/>
                <a:ext cx="197" cy="122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8685" name="Oval 9">
                <a:extLst>
                  <a:ext uri="{FF2B5EF4-FFF2-40B4-BE49-F238E27FC236}">
                    <a16:creationId xmlns:a16="http://schemas.microsoft.com/office/drawing/2014/main" id="{7A1AADCF-6649-48BF-BC7B-6453BE807E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0" y="2169"/>
                <a:ext cx="187" cy="127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8686" name="Oval 10">
                <a:extLst>
                  <a:ext uri="{FF2B5EF4-FFF2-40B4-BE49-F238E27FC236}">
                    <a16:creationId xmlns:a16="http://schemas.microsoft.com/office/drawing/2014/main" id="{62F52A91-EC3C-4764-8E70-B74F537030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2154"/>
                <a:ext cx="273" cy="16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687" name="Line 8">
                <a:extLst>
                  <a:ext uri="{FF2B5EF4-FFF2-40B4-BE49-F238E27FC236}">
                    <a16:creationId xmlns:a16="http://schemas.microsoft.com/office/drawing/2014/main" id="{7B8D1138-E2B2-4F00-9499-F8026B6F2E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0" y="2231"/>
                <a:ext cx="1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688" name="Line 11">
                <a:extLst>
                  <a:ext uri="{FF2B5EF4-FFF2-40B4-BE49-F238E27FC236}">
                    <a16:creationId xmlns:a16="http://schemas.microsoft.com/office/drawing/2014/main" id="{9AAB9047-719C-4C84-AE10-8E0A70C08A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8" y="2217"/>
                <a:ext cx="372" cy="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689" name="Text Box 14">
                <a:extLst>
                  <a:ext uri="{FF2B5EF4-FFF2-40B4-BE49-F238E27FC236}">
                    <a16:creationId xmlns:a16="http://schemas.microsoft.com/office/drawing/2014/main" id="{214C2536-7073-4BD4-9B5F-4A110A4634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5" y="2149"/>
                <a:ext cx="98" cy="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28690" name="Text Box 16">
                <a:extLst>
                  <a:ext uri="{FF2B5EF4-FFF2-40B4-BE49-F238E27FC236}">
                    <a16:creationId xmlns:a16="http://schemas.microsoft.com/office/drawing/2014/main" id="{466C28B2-74B2-42CB-8502-00EBA14BEF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14" y="2055"/>
                <a:ext cx="169" cy="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0,1</a:t>
                </a:r>
              </a:p>
            </p:txBody>
          </p:sp>
        </p:grpSp>
        <p:cxnSp>
          <p:nvCxnSpPr>
            <p:cNvPr id="28683" name="AutoShape 15">
              <a:extLst>
                <a:ext uri="{FF2B5EF4-FFF2-40B4-BE49-F238E27FC236}">
                  <a16:creationId xmlns:a16="http://schemas.microsoft.com/office/drawing/2014/main" id="{9B90E6DF-AA68-4B29-BEF3-29C43CC3B3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4004732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8677" name="TextBox 16">
            <a:extLst>
              <a:ext uri="{FF2B5EF4-FFF2-40B4-BE49-F238E27FC236}">
                <a16:creationId xmlns:a16="http://schemas.microsoft.com/office/drawing/2014/main" id="{06367583-1956-4994-9CF6-86DD9B56D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22" y="1495533"/>
            <a:ext cx="4572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+ 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∅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0+1+e</a:t>
            </a:r>
          </a:p>
        </p:txBody>
      </p:sp>
      <p:sp>
        <p:nvSpPr>
          <p:cNvPr id="28678" name="TextBox 23">
            <a:extLst>
              <a:ext uri="{FF2B5EF4-FFF2-40B4-BE49-F238E27FC236}">
                <a16:creationId xmlns:a16="http://schemas.microsoft.com/office/drawing/2014/main" id="{09BD5A1A-F97B-405A-884D-414792CA5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663" y="1925638"/>
            <a:ext cx="4556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+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ik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kk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)*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kj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Apply with k=1 for 4 cases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Simplify then substitute</a:t>
            </a:r>
          </a:p>
        </p:txBody>
      </p:sp>
      <p:sp>
        <p:nvSpPr>
          <p:cNvPr id="28679" name="Rectangle 2">
            <a:extLst>
              <a:ext uri="{FF2B5EF4-FFF2-40B4-BE49-F238E27FC236}">
                <a16:creationId xmlns:a16="http://schemas.microsoft.com/office/drawing/2014/main" id="{DE1BA9AC-331C-4D7E-B4AC-B6FC6D6F9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50" y="3429000"/>
            <a:ext cx="26284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∅(1+e)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∅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>
            <a:extLst>
              <a:ext uri="{FF2B5EF4-FFF2-40B4-BE49-F238E27FC236}">
                <a16:creationId xmlns:a16="http://schemas.microsoft.com/office/drawing/2014/main" id="{7F17FD86-D330-41DF-BB06-7276BD62F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8C7F57-E827-4899-B45A-0FDBE44E30C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699" name="TextBox 1">
            <a:extLst>
              <a:ext uri="{FF2B5EF4-FFF2-40B4-BE49-F238E27FC236}">
                <a16:creationId xmlns:a16="http://schemas.microsoft.com/office/drawing/2014/main" id="{47F3B6F0-2912-476C-A565-191D0DEDE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585788"/>
            <a:ext cx="3790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 3.5 text pp 95-97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Find equivalent RE</a:t>
            </a:r>
          </a:p>
        </p:txBody>
      </p:sp>
      <p:grpSp>
        <p:nvGrpSpPr>
          <p:cNvPr id="29700" name="Group 3">
            <a:extLst>
              <a:ext uri="{FF2B5EF4-FFF2-40B4-BE49-F238E27FC236}">
                <a16:creationId xmlns:a16="http://schemas.microsoft.com/office/drawing/2014/main" id="{1A9C6AA1-8C76-4C64-9E29-7DD42EC5051E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685800"/>
            <a:ext cx="3206750" cy="1219200"/>
            <a:chOff x="2708279" y="3262318"/>
            <a:chExt cx="1687515" cy="420688"/>
          </a:xfrm>
        </p:grpSpPr>
        <p:sp>
          <p:nvSpPr>
            <p:cNvPr id="29704" name="Text Box 12">
              <a:extLst>
                <a:ext uri="{FF2B5EF4-FFF2-40B4-BE49-F238E27FC236}">
                  <a16:creationId xmlns:a16="http://schemas.microsoft.com/office/drawing/2014/main" id="{AB40348A-9DD0-4E69-9ABC-0EF41014E4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9624" y="3322409"/>
              <a:ext cx="156205" cy="1168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29705" name="AutoShape 15">
              <a:extLst>
                <a:ext uri="{FF2B5EF4-FFF2-40B4-BE49-F238E27FC236}">
                  <a16:creationId xmlns:a16="http://schemas.microsoft.com/office/drawing/2014/main" id="{6727C370-8FE5-49C2-AD56-CE6DF9DDECE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059745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9706" name="Group 6">
              <a:extLst>
                <a:ext uri="{FF2B5EF4-FFF2-40B4-BE49-F238E27FC236}">
                  <a16:creationId xmlns:a16="http://schemas.microsoft.com/office/drawing/2014/main" id="{7CD4267A-F2D4-4BD9-B7CC-9128B84193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8279" y="3262318"/>
              <a:ext cx="1687515" cy="420688"/>
              <a:chOff x="1720" y="2055"/>
              <a:chExt cx="1063" cy="265"/>
            </a:xfrm>
          </p:grpSpPr>
          <p:sp>
            <p:nvSpPr>
              <p:cNvPr id="29708" name="Oval 8">
                <a:extLst>
                  <a:ext uri="{FF2B5EF4-FFF2-40B4-BE49-F238E27FC236}">
                    <a16:creationId xmlns:a16="http://schemas.microsoft.com/office/drawing/2014/main" id="{D17ADF61-B4E2-43FD-9A4D-D126D3E78F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3" y="2158"/>
                <a:ext cx="197" cy="122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9709" name="Oval 9">
                <a:extLst>
                  <a:ext uri="{FF2B5EF4-FFF2-40B4-BE49-F238E27FC236}">
                    <a16:creationId xmlns:a16="http://schemas.microsoft.com/office/drawing/2014/main" id="{D5A8C898-A378-45D3-AEFB-B284BD2CE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0" y="2169"/>
                <a:ext cx="187" cy="127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9710" name="Oval 10">
                <a:extLst>
                  <a:ext uri="{FF2B5EF4-FFF2-40B4-BE49-F238E27FC236}">
                    <a16:creationId xmlns:a16="http://schemas.microsoft.com/office/drawing/2014/main" id="{51CB5D84-D480-4CEA-801A-63BF2F489C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2154"/>
                <a:ext cx="273" cy="16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9711" name="Line 8">
                <a:extLst>
                  <a:ext uri="{FF2B5EF4-FFF2-40B4-BE49-F238E27FC236}">
                    <a16:creationId xmlns:a16="http://schemas.microsoft.com/office/drawing/2014/main" id="{7C2C5542-EF5A-4FCF-8B95-1557907105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0" y="2231"/>
                <a:ext cx="1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9712" name="Line 11">
                <a:extLst>
                  <a:ext uri="{FF2B5EF4-FFF2-40B4-BE49-F238E27FC236}">
                    <a16:creationId xmlns:a16="http://schemas.microsoft.com/office/drawing/2014/main" id="{34262340-A671-4940-AAA0-854C3A57D6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8" y="2217"/>
                <a:ext cx="372" cy="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9713" name="Text Box 14">
                <a:extLst>
                  <a:ext uri="{FF2B5EF4-FFF2-40B4-BE49-F238E27FC236}">
                    <a16:creationId xmlns:a16="http://schemas.microsoft.com/office/drawing/2014/main" id="{A2A1CEA3-47EB-4738-A5BB-D3F95CFD1D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5" y="2149"/>
                <a:ext cx="98" cy="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29714" name="Text Box 16">
                <a:extLst>
                  <a:ext uri="{FF2B5EF4-FFF2-40B4-BE49-F238E27FC236}">
                    <a16:creationId xmlns:a16="http://schemas.microsoft.com/office/drawing/2014/main" id="{1C56B443-A591-411B-A2C4-0441B04AA8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14" y="2055"/>
                <a:ext cx="169" cy="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0,1</a:t>
                </a:r>
              </a:p>
            </p:txBody>
          </p:sp>
        </p:grpSp>
        <p:cxnSp>
          <p:nvCxnSpPr>
            <p:cNvPr id="29707" name="AutoShape 15">
              <a:extLst>
                <a:ext uri="{FF2B5EF4-FFF2-40B4-BE49-F238E27FC236}">
                  <a16:creationId xmlns:a16="http://schemas.microsoft.com/office/drawing/2014/main" id="{AB455741-E7A2-4F3E-A936-C30B43C9012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4004732" y="3331303"/>
              <a:ext cx="56624" cy="188529"/>
            </a:xfrm>
            <a:prstGeom prst="curvedConnector4">
              <a:avLst>
                <a:gd name="adj1" fmla="val -186546"/>
                <a:gd name="adj2" fmla="val 914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9701" name="TextBox 16">
            <a:extLst>
              <a:ext uri="{FF2B5EF4-FFF2-40B4-BE49-F238E27FC236}">
                <a16:creationId xmlns:a16="http://schemas.microsoft.com/office/drawing/2014/main" id="{C142162D-CCE7-45AD-8A7D-9AC13A2D2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1450975"/>
            <a:ext cx="4572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+ 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∅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0+1+e</a:t>
            </a:r>
          </a:p>
        </p:txBody>
      </p:sp>
      <p:sp>
        <p:nvSpPr>
          <p:cNvPr id="29702" name="TextBox 23">
            <a:extLst>
              <a:ext uri="{FF2B5EF4-FFF2-40B4-BE49-F238E27FC236}">
                <a16:creationId xmlns:a16="http://schemas.microsoft.com/office/drawing/2014/main" id="{134EDB11-2DE8-404F-9BBD-3BDEBD907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663" y="1925638"/>
            <a:ext cx="4556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ij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+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ik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kk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)*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kj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k-1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Apply with k=1 for 4 cases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Simplify then substitute</a:t>
            </a:r>
          </a:p>
        </p:txBody>
      </p:sp>
      <p:sp>
        <p:nvSpPr>
          <p:cNvPr id="29703" name="Rectangle 2">
            <a:extLst>
              <a:ext uri="{FF2B5EF4-FFF2-40B4-BE49-F238E27FC236}">
                <a16:creationId xmlns:a16="http://schemas.microsoft.com/office/drawing/2014/main" id="{7FE1B473-5C05-44A4-BAC4-E0D3B4E1D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427413"/>
            <a:ext cx="480291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+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)* 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US" alt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0+1+e + ∅(1+e)</a:t>
            </a:r>
            <a:r>
              <a:rPr kumimoji="0" lang="en-US" alt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 = 0+1+e </a:t>
            </a:r>
            <a:endParaRPr kumimoji="0" lang="en-US" altLang="en-US" sz="24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1156</Words>
  <Application>Microsoft Office PowerPoint</Application>
  <PresentationFormat>On-screen Show (4:3)</PresentationFormat>
  <Paragraphs>232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Monotype Sorts</vt:lpstr>
      <vt:lpstr>Times New Roman</vt:lpstr>
      <vt:lpstr>Tahoma</vt:lpstr>
      <vt:lpstr>Calibri</vt:lpstr>
      <vt:lpstr>Arial</vt:lpstr>
      <vt:lpstr>Office Theme</vt:lpstr>
      <vt:lpstr>Default Design</vt:lpstr>
      <vt:lpstr>PowerPoint Presentation</vt:lpstr>
      <vt:lpstr>PowerPoint Presentation</vt:lpstr>
      <vt:lpstr>L* in relation to powers of L</vt:lpstr>
      <vt:lpstr>PowerPoint Presentation</vt:lpstr>
      <vt:lpstr>Useful relationships in simplification of Rijk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H. Miller</dc:creator>
  <cp:lastModifiedBy>Miller, John H</cp:lastModifiedBy>
  <cp:revision>99</cp:revision>
  <dcterms:created xsi:type="dcterms:W3CDTF">2014-08-26T18:18:36Z</dcterms:created>
  <dcterms:modified xsi:type="dcterms:W3CDTF">2025-09-21T19:39:46Z</dcterms:modified>
</cp:coreProperties>
</file>