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96" r:id="rId3"/>
    <p:sldMasterId id="2147483708" r:id="rId4"/>
  </p:sldMasterIdLst>
  <p:notesMasterIdLst>
    <p:notesMasterId r:id="rId29"/>
  </p:notesMasterIdLst>
  <p:sldIdLst>
    <p:sldId id="298" r:id="rId5"/>
    <p:sldId id="334" r:id="rId6"/>
    <p:sldId id="354" r:id="rId7"/>
    <p:sldId id="360" r:id="rId8"/>
    <p:sldId id="282" r:id="rId9"/>
    <p:sldId id="297" r:id="rId10"/>
    <p:sldId id="283" r:id="rId11"/>
    <p:sldId id="295" r:id="rId12"/>
    <p:sldId id="280" r:id="rId13"/>
    <p:sldId id="446" r:id="rId14"/>
    <p:sldId id="382" r:id="rId15"/>
    <p:sldId id="447" r:id="rId16"/>
    <p:sldId id="302" r:id="rId17"/>
    <p:sldId id="448" r:id="rId18"/>
    <p:sldId id="347" r:id="rId19"/>
    <p:sldId id="455" r:id="rId20"/>
    <p:sldId id="408" r:id="rId21"/>
    <p:sldId id="352" r:id="rId22"/>
    <p:sldId id="349" r:id="rId23"/>
    <p:sldId id="459" r:id="rId24"/>
    <p:sldId id="460" r:id="rId25"/>
    <p:sldId id="461" r:id="rId26"/>
    <p:sldId id="384" r:id="rId27"/>
    <p:sldId id="357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9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D90B8E-2734-4344-B06A-5B48E7C0F117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444C6A-6660-4482-9170-EB0918C2E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22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6543CE9-7CA0-4203-B5B9-E42A13EFB15A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16318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>
            <a:extLst>
              <a:ext uri="{FF2B5EF4-FFF2-40B4-BE49-F238E27FC236}">
                <a16:creationId xmlns:a16="http://schemas.microsoft.com/office/drawing/2014/main" id="{36CFB690-9D65-46B0-957D-DE3F009939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36600" indent="-282575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33475" indent="-225425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587500" indent="-225425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41525" indent="-225425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498725" indent="-225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55925" indent="-225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13125" indent="-225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70325" indent="-225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1F91E3F-1330-4192-A8F5-7AD6BEDBBB2F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D5E30EF0-F24B-4E6F-B824-A169E15D26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73DDC9E7-F635-45FC-82A6-B3DEE3DCED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>
            <a:extLst>
              <a:ext uri="{FF2B5EF4-FFF2-40B4-BE49-F238E27FC236}">
                <a16:creationId xmlns:a16="http://schemas.microsoft.com/office/drawing/2014/main" id="{30D0F0A0-90DF-4579-B50E-26C7F1A944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36600" indent="-282575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33475" indent="-225425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587500" indent="-225425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41525" indent="-225425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498725" indent="-225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55925" indent="-225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13125" indent="-225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70325" indent="-225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84B06A1-2D65-418A-8790-B1ACF88AD96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4988291E-04FB-4E06-9081-07BF43E34F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6C27166F-35F7-4BB0-89BE-DC1164596C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>
            <a:extLst>
              <a:ext uri="{FF2B5EF4-FFF2-40B4-BE49-F238E27FC236}">
                <a16:creationId xmlns:a16="http://schemas.microsoft.com/office/drawing/2014/main" id="{B0B5B9C7-A2BF-400C-AB58-732D3ABA0F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36600" indent="-282575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33475" indent="-225425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587500" indent="-225425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41525" indent="-225425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498725" indent="-225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55925" indent="-225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13125" indent="-225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70325" indent="-225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406D161-E8AB-4112-86B4-EA034669E90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EA140384-23F3-4C8B-8553-7CBDFAEFDC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041C58C6-C314-4832-9ACF-B00255CEE0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>
            <a:extLst>
              <a:ext uri="{FF2B5EF4-FFF2-40B4-BE49-F238E27FC236}">
                <a16:creationId xmlns:a16="http://schemas.microsoft.com/office/drawing/2014/main" id="{96A76083-8E8E-4E9D-878D-4A0DDD67B74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36600" indent="-282575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33475" indent="-225425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587500" indent="-225425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41525" indent="-225425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498725" indent="-225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55925" indent="-225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13125" indent="-225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70325" indent="-225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603D74E-A3B0-437A-8589-B78D874BB3E3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8371" name="Rectangle 2">
            <a:extLst>
              <a:ext uri="{FF2B5EF4-FFF2-40B4-BE49-F238E27FC236}">
                <a16:creationId xmlns:a16="http://schemas.microsoft.com/office/drawing/2014/main" id="{4042A4C9-35CD-4EAC-8F54-79DF252F3BC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>
            <a:extLst>
              <a:ext uri="{FF2B5EF4-FFF2-40B4-BE49-F238E27FC236}">
                <a16:creationId xmlns:a16="http://schemas.microsoft.com/office/drawing/2014/main" id="{AC4E1F00-F502-4C76-A787-B9D0E7FED2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>
            <a:extLst>
              <a:ext uri="{FF2B5EF4-FFF2-40B4-BE49-F238E27FC236}">
                <a16:creationId xmlns:a16="http://schemas.microsoft.com/office/drawing/2014/main" id="{80B08257-06CF-4A2B-959B-6D6E79D763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36600" indent="-282575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33475" indent="-225425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587500" indent="-225425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41525" indent="-225425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498725" indent="-225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55925" indent="-225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13125" indent="-225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70325" indent="-225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B3900F5-C78E-439E-BF52-96056FD29720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E3B0E88F-70FC-4C96-912B-DD72FAF7D5A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0766936F-4FF8-45FE-BC59-F7905ACA0D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>
            <a:extLst>
              <a:ext uri="{FF2B5EF4-FFF2-40B4-BE49-F238E27FC236}">
                <a16:creationId xmlns:a16="http://schemas.microsoft.com/office/drawing/2014/main" id="{E509C4A2-38D0-4F05-AE73-1040CC6AED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36600" indent="-282575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33475" indent="-225425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587500" indent="-225425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41525" indent="-225425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498725" indent="-225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55925" indent="-225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13125" indent="-225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70325" indent="-225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7F3E0E9-869F-4C00-9560-1EB11B44A1D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id="{14A7E2C2-7820-4248-89F7-5D37D4BAA22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>
            <a:extLst>
              <a:ext uri="{FF2B5EF4-FFF2-40B4-BE49-F238E27FC236}">
                <a16:creationId xmlns:a16="http://schemas.microsoft.com/office/drawing/2014/main" id="{C00CC0F1-8B4E-4C9D-8D43-95400C4FE9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>
            <a:extLst>
              <a:ext uri="{FF2B5EF4-FFF2-40B4-BE49-F238E27FC236}">
                <a16:creationId xmlns:a16="http://schemas.microsoft.com/office/drawing/2014/main" id="{8147BFCB-4E17-6B6D-77AD-44E1407377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1363" indent="-284163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1413" indent="-227013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598613" indent="-227013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5813" indent="-227013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3013" indent="-227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0213" indent="-227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7413" indent="-227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4613" indent="-227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2F01011-9C10-4227-AB2A-8453A089362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7043" name="Rectangle 2">
            <a:extLst>
              <a:ext uri="{FF2B5EF4-FFF2-40B4-BE49-F238E27FC236}">
                <a16:creationId xmlns:a16="http://schemas.microsoft.com/office/drawing/2014/main" id="{0746702D-1E85-685A-A328-D5D220F29CC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>
            <a:extLst>
              <a:ext uri="{FF2B5EF4-FFF2-40B4-BE49-F238E27FC236}">
                <a16:creationId xmlns:a16="http://schemas.microsoft.com/office/drawing/2014/main" id="{641F5DB9-180A-11C8-422B-79BAC1415F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>
            <a:extLst>
              <a:ext uri="{FF2B5EF4-FFF2-40B4-BE49-F238E27FC236}">
                <a16:creationId xmlns:a16="http://schemas.microsoft.com/office/drawing/2014/main" id="{8B3B2EC7-3045-2C39-B1CF-AB03A44CA3F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1363" indent="-284163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1413" indent="-227013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598613" indent="-227013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5813" indent="-227013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3013" indent="-227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0213" indent="-227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7413" indent="-227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4613" indent="-227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84B70DC-5198-41E2-8BF8-9B50520F9708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9091" name="Rectangle 2">
            <a:extLst>
              <a:ext uri="{FF2B5EF4-FFF2-40B4-BE49-F238E27FC236}">
                <a16:creationId xmlns:a16="http://schemas.microsoft.com/office/drawing/2014/main" id="{3D3E5CBE-EE8F-DCB2-9F01-A3AE9A43A51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>
            <a:extLst>
              <a:ext uri="{FF2B5EF4-FFF2-40B4-BE49-F238E27FC236}">
                <a16:creationId xmlns:a16="http://schemas.microsoft.com/office/drawing/2014/main" id="{0B4C945C-5A6F-509C-ACD4-0829049B1B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>
            <a:extLst>
              <a:ext uri="{FF2B5EF4-FFF2-40B4-BE49-F238E27FC236}">
                <a16:creationId xmlns:a16="http://schemas.microsoft.com/office/drawing/2014/main" id="{B7C13594-6448-49E4-A930-6504E5B7BE0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>
            <a:extLst>
              <a:ext uri="{FF2B5EF4-FFF2-40B4-BE49-F238E27FC236}">
                <a16:creationId xmlns:a16="http://schemas.microsoft.com/office/drawing/2014/main" id="{30E038BD-63A8-42BC-8DF1-C905513364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55300" name="Slide Number Placeholder 3">
            <a:extLst>
              <a:ext uri="{FF2B5EF4-FFF2-40B4-BE49-F238E27FC236}">
                <a16:creationId xmlns:a16="http://schemas.microsoft.com/office/drawing/2014/main" id="{1F92A6AA-0F82-472B-9AA4-0FD08AC810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9300" indent="-2873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52525" indent="-2301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14488" indent="-2301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76450" indent="-2301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33650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90850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48050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905250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B764012-DBB0-4DC6-B9DB-C5CA5E7DA6F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08C3BBF6-731C-4664-B568-14FB2D80F4E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9300" indent="-2873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52525" indent="-2301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14488" indent="-2301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76450" indent="-2301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33650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90850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48050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905250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F624830-C7BC-4657-A68A-A6B2A6AED7E8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12EC20FB-DC05-4BB8-A988-50AE7996A70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0A6864EA-D016-4073-B39D-EEA17A0678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7484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>
            <a:extLst>
              <a:ext uri="{FF2B5EF4-FFF2-40B4-BE49-F238E27FC236}">
                <a16:creationId xmlns:a16="http://schemas.microsoft.com/office/drawing/2014/main" id="{B5048E19-B8CC-4D92-BC5F-8C48825DA0C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9300" indent="-2873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52525" indent="-2301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14488" indent="-2301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76450" indent="-2301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33650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90850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48050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905250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377DD88-E41C-4ABD-9680-94DF1CC5BFA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C73C0FB3-2CEE-430A-B4B5-636C3714472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B8D5726C-6F9D-4446-AA45-2EB886D3AF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1052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59E89CE1-3A4E-45CA-A3C8-A9454094ADF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36600" indent="-282575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33475" indent="-225425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587500" indent="-225425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41525" indent="-225425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498725" indent="-225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55925" indent="-225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13125" indent="-225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70325" indent="-225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BFADACE-5835-43AF-9507-4FB3BA81CC7E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256D3186-6116-42DC-A6DD-917F3347B9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9CC8196C-8C23-4B33-A8E6-3E42919FD5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>
            <a:extLst>
              <a:ext uri="{FF2B5EF4-FFF2-40B4-BE49-F238E27FC236}">
                <a16:creationId xmlns:a16="http://schemas.microsoft.com/office/drawing/2014/main" id="{FFD40773-0E54-4683-B189-0A713FE711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>
            <a:extLst>
              <a:ext uri="{FF2B5EF4-FFF2-40B4-BE49-F238E27FC236}">
                <a16:creationId xmlns:a16="http://schemas.microsoft.com/office/drawing/2014/main" id="{18889838-25A1-4A35-864D-136A7A0F23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5844" name="Slide Number Placeholder 3">
            <a:extLst>
              <a:ext uri="{FF2B5EF4-FFF2-40B4-BE49-F238E27FC236}">
                <a16:creationId xmlns:a16="http://schemas.microsoft.com/office/drawing/2014/main" id="{12FEC326-DB55-48F3-85A7-58145C3D7B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9300" indent="-2873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52525" indent="-2301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14488" indent="-2301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76450" indent="-2301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33650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90850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48050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905250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185376E-1F2C-42E4-ADF9-572B016B15E4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>
            <a:extLst>
              <a:ext uri="{FF2B5EF4-FFF2-40B4-BE49-F238E27FC236}">
                <a16:creationId xmlns:a16="http://schemas.microsoft.com/office/drawing/2014/main" id="{B26FFA4E-80E7-4CEB-8EAA-3D5D3A3E85E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>
            <a:extLst>
              <a:ext uri="{FF2B5EF4-FFF2-40B4-BE49-F238E27FC236}">
                <a16:creationId xmlns:a16="http://schemas.microsoft.com/office/drawing/2014/main" id="{83F0C293-7AB2-4947-AE93-3FBE9671BD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7892" name="Slide Number Placeholder 3">
            <a:extLst>
              <a:ext uri="{FF2B5EF4-FFF2-40B4-BE49-F238E27FC236}">
                <a16:creationId xmlns:a16="http://schemas.microsoft.com/office/drawing/2014/main" id="{3316E0E0-A3DD-4F29-8C49-29CC2AF908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9300" indent="-2873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52525" indent="-2301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14488" indent="-2301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76450" indent="-2301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33650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90850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48050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905250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377B3C-8CC2-4E09-99EA-A80D491A08FA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>
            <a:extLst>
              <a:ext uri="{FF2B5EF4-FFF2-40B4-BE49-F238E27FC236}">
                <a16:creationId xmlns:a16="http://schemas.microsoft.com/office/drawing/2014/main" id="{EFDDF279-5339-40AA-BAF3-37033E0FC6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>
            <a:extLst>
              <a:ext uri="{FF2B5EF4-FFF2-40B4-BE49-F238E27FC236}">
                <a16:creationId xmlns:a16="http://schemas.microsoft.com/office/drawing/2014/main" id="{296577EB-1085-4C19-92C9-7530FA01DC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9940" name="Slide Number Placeholder 3">
            <a:extLst>
              <a:ext uri="{FF2B5EF4-FFF2-40B4-BE49-F238E27FC236}">
                <a16:creationId xmlns:a16="http://schemas.microsoft.com/office/drawing/2014/main" id="{F9434DD0-2CDD-4929-A45A-56755FE0E4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9300" indent="-2873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52525" indent="-2301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14488" indent="-2301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76450" indent="-2301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33650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90850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48050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905250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F6A7F9B-F051-4097-857A-C965321487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>
            <a:extLst>
              <a:ext uri="{FF2B5EF4-FFF2-40B4-BE49-F238E27FC236}">
                <a16:creationId xmlns:a16="http://schemas.microsoft.com/office/drawing/2014/main" id="{8D5D46E1-A0F3-4631-8852-7D4DFDC69F8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36600" indent="-282575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33475" indent="-225425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587500" indent="-225425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41525" indent="-225425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498725" indent="-225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55925" indent="-225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13125" indent="-225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70325" indent="-225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BAA7AFB-A5CF-4037-888A-7F8C37596FC9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50F39D25-B5A8-4631-9298-1D32E1561DD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55FB319D-51AB-42BF-8F23-4BA1B9E0AD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9EB2014-3418-4B79-AC76-7D203A8E46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D2E090A-EA46-433E-96F7-940A4A9C17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6D71E72-97CB-4F28-A68B-E79EF7930A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0F448-540F-4D8E-A0B4-DB0C4C9CAD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6213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825651F-87CB-4C0C-8953-D8AB432DC3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02CF61-50B0-4ED3-A74A-8AA38C861B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77B05E6-B6E9-47E6-8BAB-0044216DC8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F8A055-3488-483F-A8D2-70C45E50CF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628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DDDFCEB-CF77-40C4-BB07-0B7BC75440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55B1F4C-52B7-40BD-8562-26557BCE1F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74D4F53-0186-4D62-9CCB-873594CDCE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D4A38-BD03-4A31-A85C-DC49A72241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14374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8B8E00A-4076-587E-B845-DF10FAA66F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129DB91-3BB0-56DA-DFB2-044653ACEE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A4EB643-CFC1-4591-A2E6-F905EA62A8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D6CFD2-C5F2-464F-AE2B-FB7A1A9FB8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19441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AAB8218-EE0C-23D9-E619-96B667C500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AA2EC1-A7F6-DDB6-1CEE-9F7ACB75B4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E609519-4206-9444-6FA2-6E821F58A7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C3572-8BC5-4D76-8F51-4080BBBA26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351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2DCE32D-8A8C-DDEA-CBAC-CCF38BC796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FDA760D-98CB-3297-B702-98BADBF1E8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8C717B7-B718-8218-64C2-CE7395145E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91D2A7-5232-409D-A1A0-FDC6D002DB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9238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1CF5109-2C09-7516-2272-54EB692CC0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014FB93-C743-72B3-759A-98DDAEAF8B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BF0A4A6-D37E-FBD2-8C2F-C19E082425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C379E-247E-4A0B-B44C-5AFE1EC1C8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36109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2F24DF4-2986-D10F-CEE5-94024B2B77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B3CB5D9-D2EE-A008-BD8A-9146DAB342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4E8704C-CBD9-3303-719C-CD55DEFC5E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E39F7F-4B05-47D7-B77F-4E8EC360D7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90304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3E6D42A-5367-5E62-A2AA-ECD09D3721F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99CEDDD-AA79-63E6-401B-0ACA7E9838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9EE9366-70D8-FBDB-64BF-6CD7335A0F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06A516-DC27-4AF3-A06B-073006988C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9081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D65BCAF-BBA2-F4B4-9724-AB3316A89D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32B3D98-DAE2-6B4E-3B20-2215BA172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E337AF6-969F-B51E-3C9F-17BAEA6AA3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C153C8-07DB-44DB-BE64-BC887E2EAE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45277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EAA8D77-34A5-337B-C00D-2F4E70ACDD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CD31802-E01A-4D16-A178-1570F88A3C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167C3AE-469C-6A4B-289C-EC667E7B46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C019A7-9D9A-4B81-B04D-953DBDAD61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9635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062CF4F-55A1-4E7D-BC20-696DD8C750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F6BE53-687A-48A6-8189-45EEB1173D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FEE61AB-30C8-4808-BD6A-2977B27468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635C9A-1E1E-4C5E-A76C-2C25C7EDCD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6948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53B3286-6E13-30BC-BB19-3F5E004C6E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3A81619-60D1-3ED8-5A18-73A7450F69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23E71B9-48CE-3289-9297-FB5E28B309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DA3132-1312-4810-A55A-B07DE105B3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14492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F2DE3AA-1C97-2090-56ED-5E769D4F67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E4F8463-198F-7D47-1D16-0DDB6A5DD6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ED0D95F-2639-FE3A-92AA-6AC26092DC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089B47-C4CA-4882-8BCE-0857323D1E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37374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FCCDC8C-6172-1151-773E-15A36F9EC7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F1982D6-535E-E883-766D-DB7781650C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E4B0398-CAA6-21F9-996E-66CF993492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1D1CC-19FD-40F1-9FCD-728C2DD34F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57207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64D3715-F273-46B6-A4C8-B32C7E39FC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F25265D-D3F2-4A5D-83E2-FEB6BA1D38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DC92263-6E47-4DF4-9287-C5CA4B8C2C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03F2E8-175B-447E-9016-3DEA50A574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0567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5086F9E-3F6B-4E9E-A71B-355C86E459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56B9C0E-C95B-4594-90F5-744F59A264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A9B2F0F-7B4D-43EB-A32C-2C2B049D25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228F1F-82F0-4FB2-BAB7-40E69504A2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04937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24E9258-949E-46A2-BC29-62328789C6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CF6A538-4357-4693-81E7-545370EA90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2B2D006-1028-41BF-8A62-0A0602A4B6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ED4ACE-69B0-4598-96F4-49BCCC9857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96606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CC306B8-2C2D-4858-A8BA-004DB02DD0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5DEE43-0806-454A-AA19-61CAEA8144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A5D50F6-EFCF-4E7F-91B5-DCFD77DB2D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22A474-AC2D-4062-90CF-E169C6799F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833923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D9EE82D-2B9E-433E-A300-3288DBF8AB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E4EF922-54BD-4C05-86DF-E6A1DA5D5A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0DB36D6-8916-41C4-B445-59770E51E4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477BCD-B959-4456-A5FB-FEB18ED4EA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673747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DBFDB2E-D750-49B6-AC08-243E31AB86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71F0FED-D7E7-48C0-BD38-ECC9D0DBED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E84E90D-13B9-40BF-B994-1B018C45AA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B8FE1E-4768-40F9-9530-6B8465C17A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835956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748C290-C606-41F9-BA83-D8B13895C9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D0DB8E4-5753-408C-9621-A7D0F4B2B6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5FE6553-6B14-4E05-90EE-A3386AFC85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499DE2-C9AB-4AA1-930C-421B219390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6896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A732DFE-6ADC-4E98-A0AB-C740FA553F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B5ACDCD-FEAC-4AB6-AD1A-637E3594DE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EFA5442-8CE7-4B44-B400-E8EFB1A065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D53EC7-7EE2-467B-AF68-66A724C48E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459927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820328-E1BB-4FE5-B02F-9599371031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C07C4A-7AF3-4DE5-B779-7B91062407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6F9CD73-F1C1-4F4F-9443-CA7748DD81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FFA3EE-C944-422F-B534-BC4F38BEC9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010657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8447C37-80A5-42B7-BB05-AF1E7EE2D2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ACC887C-CE4D-4865-AFE0-BA8DB7F327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02BDF8F-EBF1-422D-9968-871387E249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2AB726-485B-4DAD-BF10-BCFA991E75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996430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5D03B22-5ACC-4F67-BD74-B5B9E8CED6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573152A-D4D0-4A39-8636-9B1CDD712D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02C5266-4EC7-4923-BF01-6F5A88B9B4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98C516-A1B7-44AD-B415-3E3C19E228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59888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A26B518-1785-49B5-8D90-F8CBEEB97C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A425D4-2414-4FE6-9E07-8ACBC8178D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F5C106E-4C75-4923-81F0-E6A480950F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315440-6F94-4F32-A7F8-436DACE81D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29261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B9D81C7-864C-3AC7-FABB-48516CFAB1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3C741E-889B-A914-B253-166A877C96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032E748-AFCA-6AEE-032C-2FD6AD5AFC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7811AC-7919-4DB7-9617-30535BE93D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782198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884B0E-B5FC-2DB7-E9E6-31C1EC8D4C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35AB43E-2371-E9BE-EA27-754016AA37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C192DAC-CDF8-1DBC-BE5F-528C7A3128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0DFC9C-3CFA-451E-9C90-E77AE89862D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75657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49E47A7-0140-5D86-53F4-19F41CA539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3ECDA27-28BE-9079-D2A2-996FC05AE8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5E456DF-C4E5-F19E-1F24-C14064B197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A7A192-9608-4FE6-9419-19EE4DBEE7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435483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FD5CFBE-B579-CDB8-5DCE-E454061982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94B48A2-288B-8B2B-0A52-2A88551C5F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13B4DCB-CC4B-6B2C-7580-6747894E91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6E3654-7847-4DE4-B963-93140BD61C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049715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1FAF51C-A60C-1786-C2D2-F014103436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8204951-D90C-D7A1-D0E5-C140601693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B9E9B0C-7C6B-AC39-723B-4BF41D93B9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E207EC-13AB-4873-938B-350B5BD45D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758733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1EAFC61-6A4E-19A8-025A-0D6243A6BC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E7909A5-1528-3AC1-4980-4F9B287A02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62BD3A0-1831-91D3-3718-55C8260553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263BF3-BCE6-4E6C-8528-188FA3676C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9710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99A531F-F3AF-44E9-B9E8-CB10C2A36D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D4F0E11-B787-4A45-B090-537A50A0E1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CF8696F-1C3C-4AE5-9562-BB65CC8097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DDBDC2-A828-4DD3-AFED-AD2D61546B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061991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F0A3552-6132-AF69-43D3-5B18EC704A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E667317-7775-4880-87BD-7E14203CEE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BD4F190-32E8-7F73-BE9D-D3BD022C59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4D405B-89E9-43DE-94B0-998DA24365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503611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ECF0512-5988-C1FB-FC4D-A1998AD3C8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84FE11-E636-0FF8-499B-1A3305E4E6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016271F-9725-C18E-7856-FA72685FA3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9152AC-AA41-413B-852D-92891604FF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170640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20271A-5F51-BD00-EB69-660A432761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A12675A-B5ED-4F93-3091-0EC1FAEBFA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62B5271-F70F-2D09-CE84-3B670BF63D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65CDC3-55DB-488F-B10F-AD44809306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016990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34B826E-45F6-6C88-A0AB-2F32071EFF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A2DA4D5-70CB-0F62-646E-6C3772DE09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DE25075-7549-3BC6-A27D-FFF01C7DEE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EFA785-6B3F-40D1-85A2-0B956AED2A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731430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88620F-B076-E8D9-962A-8542DD1016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AA6A17C-73A2-174B-9BC5-91CC111963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A9D9CE-314D-AA05-C7F5-E4BEE3F902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234120-B68F-490F-AC63-C45F1063F7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903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9FC05BE-CC3F-41DF-B0ED-3928BBFBDE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4B32306-603D-4C95-BA4F-69ED97B66F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2C52B7C-0388-4ABC-91A8-7606ADB52C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1C6AEE-566F-4395-A0B6-BD83555CCE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1934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E9AB64A-346A-4238-9C2D-16154F8708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F692810-7DB0-42D0-B4CA-D8E708DC08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0FE24F7-EE3B-4DC9-9C66-1D98A24918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551EAA-A1F4-4C03-B46F-7AB8EEBB26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9850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8D2FB90-E1DB-4DA9-A517-D3A076ECEA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B4F4963-EEAF-455E-ABEA-3C6433535C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8ED88CF-9912-4802-9A5F-FAA3F8C843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32B1A2-B7D8-4B17-9394-6929A8C3F9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6724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73BA0F-B7FC-41AE-8428-1A9B2AFC36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905BE4E-C536-47BE-8AA1-76AAEDF468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22FD1B6-8AAE-4290-B5C7-CE99997836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E3342A-6509-482B-BD41-AAC1F5EE42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307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A288B5A-2A48-47B9-9931-B75D786A3E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E1E72A-918F-4A7B-91E3-87C223584A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6646E6-5021-42CF-80F2-F85897C95F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4413DE-4F53-4B1D-9901-5E125EB2B5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4583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99CC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B1D19672-DE8C-4AB4-A4A0-0E219132CB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BD0A372D-79CC-41A4-8D65-37ECC988CC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9838D2A-3230-44E1-AEE5-DBB4923089C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C43227F-97DE-4490-AB85-7C7A4395521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334D4A0-F595-47A9-8C75-1CBB28D02C7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4BB4D6FF-6930-49A7-974B-8752C07637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4732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CC"/>
        </a:buClr>
        <a:buFont typeface="Monotype Sorts" pitchFamily="2" charset="2"/>
        <a:buChar char="u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00CC"/>
        </a:buClr>
        <a:buFont typeface="Monotype Sorts" pitchFamily="2" charset="2"/>
        <a:buChar char="w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00CC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99CC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4551AB3-97D4-BB65-95FF-3A5DD8311F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8E76872-D412-B5DE-C586-6EDE5D2FA0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25F8377-48D9-E2A7-DDA1-1252F32450F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7EDB8DC-3024-39F4-78B4-2B6122FE88D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DD1598A-A924-15D4-8D5D-C7BB31D2A33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FA11228B-F387-4338-991E-17B95A6265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3882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CC"/>
        </a:buClr>
        <a:buFont typeface="Monotype Sorts" pitchFamily="2" charset="2"/>
        <a:buChar char="u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00CC"/>
        </a:buClr>
        <a:buFont typeface="Monotype Sorts" pitchFamily="2" charset="2"/>
        <a:buChar char="w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00CC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99CC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702EDDE-A565-4BE1-A9D3-59F529E461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6F4E2A1-37BE-4184-9E3C-4F3B95265F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A4A211D-127C-4AD7-A32C-DD3B2A268B3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CA3469D-EE72-4869-BD56-AD3013189C2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DC7BCF1-B498-4A62-B1AA-995E71EAAC2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FE70CAD-8E85-4BB5-8D7B-6A9BD34463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641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CC"/>
        </a:buClr>
        <a:buFont typeface="Monotype Sorts" pitchFamily="2" charset="2"/>
        <a:buChar char="u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00CC"/>
        </a:buClr>
        <a:buFont typeface="Monotype Sorts" pitchFamily="2" charset="2"/>
        <a:buChar char="w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00CC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99CC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B6E2F191-9537-38A8-96DD-A2F0140877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DD8493DF-6282-9786-B3A7-DFA960B078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D6CAEAD-F110-FBB1-F573-20C1B633592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F5886A7-A799-4154-325B-07D07916374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84F26B0-C608-A3F2-335F-A6DAE149DFA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6DDF9028-3D3D-4EEE-B717-28E8E98195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3104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CC"/>
        </a:buClr>
        <a:buFont typeface="Monotype Sorts" pitchFamily="2" charset="2"/>
        <a:buChar char="u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00CC"/>
        </a:buClr>
        <a:buFont typeface="Monotype Sorts" pitchFamily="2" charset="2"/>
        <a:buChar char="w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00CC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A142EC3-BB9B-2EB9-71AB-25E2767C9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9C551EAA-A1F4-4C03-B46F-7AB8EEBB2614}" type="slidenum">
              <a:rPr lang="en-US" altLang="en-US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65C2F9-B4A2-2EEB-9ECD-3CB39AEF0CE2}"/>
              </a:ext>
            </a:extLst>
          </p:cNvPr>
          <p:cNvSpPr txBox="1"/>
          <p:nvPr/>
        </p:nvSpPr>
        <p:spPr>
          <a:xfrm>
            <a:off x="850900" y="1600200"/>
            <a:ext cx="11023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Tahoma" panose="020B0604030504040204" pitchFamily="34" charset="0"/>
              </a:rPr>
              <a:t>Quiz 1, Friday 9/12/25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Tahoma" panose="020B0604030504040204" pitchFamily="34" charset="0"/>
              </a:rPr>
              <a:t>Lectures L1 to L4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Tahoma" panose="020B0604030504040204" pitchFamily="34" charset="0"/>
              </a:rPr>
              <a:t>Assignments 1 to 5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Tahoma" panose="020B0604030504040204" pitchFamily="34" charset="0"/>
              </a:rPr>
              <a:t>Topics: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Tahoma" panose="020B0604030504040204" pitchFamily="34" charset="0"/>
              </a:rPr>
              <a:t>	Definition and representation of DFAs, NFAs, and </a:t>
            </a:r>
            <a:r>
              <a:rPr lang="en-US" sz="2400" dirty="0">
                <a:solidFill>
                  <a:srgbClr val="000000"/>
                </a:solidFill>
                <a:latin typeface="Symbol" panose="05050102010706020507" pitchFamily="18" charset="2"/>
              </a:rPr>
              <a:t>e</a:t>
            </a:r>
            <a:r>
              <a:rPr lang="en-US" sz="2400" dirty="0">
                <a:solidFill>
                  <a:srgbClr val="000000"/>
                </a:solidFill>
                <a:latin typeface="Tahoma" panose="020B0604030504040204" pitchFamily="34" charset="0"/>
              </a:rPr>
              <a:t>-NFAs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Tahoma" panose="020B0604030504040204" pitchFamily="34" charset="0"/>
              </a:rPr>
              <a:t>	String testing for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DFAs, NFAs, and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anose="05050102010706020507" pitchFamily="18" charset="2"/>
                <a:ea typeface="+mn-ea"/>
                <a:cs typeface="+mn-cs"/>
              </a:rPr>
              <a:t>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-NFAs</a:t>
            </a:r>
            <a:endParaRPr lang="en-US" sz="2400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Tahoma" panose="020B0604030504040204" pitchFamily="34" charset="0"/>
              </a:rPr>
              <a:t>	Induction on integers and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length of a string</a:t>
            </a:r>
            <a:endParaRPr lang="en-US" sz="2400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Tahoma" panose="020B0604030504040204" pitchFamily="34" charset="0"/>
              </a:rPr>
              <a:t>	Given NFA, find equivalent DFA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Tahoma" panose="020B0604030504040204" pitchFamily="34" charset="0"/>
              </a:rPr>
              <a:t>	Given 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anose="05050102010706020507" pitchFamily="18" charset="2"/>
                <a:ea typeface="+mn-ea"/>
                <a:cs typeface="+mn-cs"/>
              </a:rPr>
              <a:t>e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-NFA, find equivalent NFA and DFA </a:t>
            </a:r>
            <a:endParaRPr lang="en-US" sz="2400" dirty="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107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3">
            <a:extLst>
              <a:ext uri="{FF2B5EF4-FFF2-40B4-BE49-F238E27FC236}">
                <a16:creationId xmlns:a16="http://schemas.microsoft.com/office/drawing/2014/main" id="{01C93D92-5555-4A12-9B4D-8E198E83A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fld id="{42C0271E-EF6B-473D-AA66-3A42CE0A6A74}" type="slidenum">
              <a:rPr lang="en-US" altLang="en-US" sz="1400">
                <a:solidFill>
                  <a:srgbClr val="000000"/>
                </a:soli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t>10</a:t>
            </a:fld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6628" name="Group 2">
            <a:extLst>
              <a:ext uri="{FF2B5EF4-FFF2-40B4-BE49-F238E27FC236}">
                <a16:creationId xmlns:a16="http://schemas.microsoft.com/office/drawing/2014/main" id="{9E3B6CD6-FC1F-41E4-AB85-4E89D4B516A4}"/>
              </a:ext>
            </a:extLst>
          </p:cNvPr>
          <p:cNvGrpSpPr>
            <a:grpSpLocks/>
          </p:cNvGrpSpPr>
          <p:nvPr/>
        </p:nvGrpSpPr>
        <p:grpSpPr bwMode="auto">
          <a:xfrm>
            <a:off x="7745414" y="790575"/>
            <a:ext cx="2236787" cy="1974736"/>
            <a:chOff x="6215501" y="4060984"/>
            <a:chExt cx="2404372" cy="2059196"/>
          </a:xfrm>
        </p:grpSpPr>
        <p:grpSp>
          <p:nvGrpSpPr>
            <p:cNvPr id="26637" name="Group 1">
              <a:extLst>
                <a:ext uri="{FF2B5EF4-FFF2-40B4-BE49-F238E27FC236}">
                  <a16:creationId xmlns:a16="http://schemas.microsoft.com/office/drawing/2014/main" id="{EBA93BAD-A05C-4B8D-896B-6A94EBDBA2A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15501" y="4060984"/>
              <a:ext cx="2404372" cy="2059196"/>
              <a:chOff x="5380289" y="4026852"/>
              <a:chExt cx="2404372" cy="2059196"/>
            </a:xfrm>
          </p:grpSpPr>
          <p:sp>
            <p:nvSpPr>
              <p:cNvPr id="26641" name="Text Box 58">
                <a:extLst>
                  <a:ext uri="{FF2B5EF4-FFF2-40B4-BE49-F238E27FC236}">
                    <a16:creationId xmlns:a16="http://schemas.microsoft.com/office/drawing/2014/main" id="{CF461F40-1042-461D-B7AE-A94FD7DB10D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92828" y="4614862"/>
                <a:ext cx="396659" cy="4814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A</a:t>
                </a:r>
              </a:p>
            </p:txBody>
          </p:sp>
          <p:sp>
            <p:nvSpPr>
              <p:cNvPr id="26642" name="Text Box 58">
                <a:extLst>
                  <a:ext uri="{FF2B5EF4-FFF2-40B4-BE49-F238E27FC236}">
                    <a16:creationId xmlns:a16="http://schemas.microsoft.com/office/drawing/2014/main" id="{77E48A1F-768A-464E-B950-B098CE7BF8F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356551" y="4611380"/>
                <a:ext cx="720803" cy="4814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A,B</a:t>
                </a:r>
              </a:p>
            </p:txBody>
          </p:sp>
          <p:sp>
            <p:nvSpPr>
              <p:cNvPr id="26643" name="Text Box 58">
                <a:extLst>
                  <a:ext uri="{FF2B5EF4-FFF2-40B4-BE49-F238E27FC236}">
                    <a16:creationId xmlns:a16="http://schemas.microsoft.com/office/drawing/2014/main" id="{3DF6918D-8CDF-4963-95FD-E3E8C1107BC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128279" y="5071640"/>
                <a:ext cx="396659" cy="4814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C</a:t>
                </a:r>
              </a:p>
            </p:txBody>
          </p:sp>
          <p:sp>
            <p:nvSpPr>
              <p:cNvPr id="26644" name="Text Box 58">
                <a:extLst>
                  <a:ext uri="{FF2B5EF4-FFF2-40B4-BE49-F238E27FC236}">
                    <a16:creationId xmlns:a16="http://schemas.microsoft.com/office/drawing/2014/main" id="{2FB40718-14D1-45EE-91B5-ED626FD6EC5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78382" y="5073278"/>
                <a:ext cx="393213" cy="4814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B</a:t>
                </a:r>
              </a:p>
            </p:txBody>
          </p:sp>
          <p:sp>
            <p:nvSpPr>
              <p:cNvPr id="26645" name="Text Box 58">
                <a:extLst>
                  <a:ext uri="{FF2B5EF4-FFF2-40B4-BE49-F238E27FC236}">
                    <a16:creationId xmlns:a16="http://schemas.microsoft.com/office/drawing/2014/main" id="{37B5BFE2-5D49-4011-AFD7-F3489D88C8E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78382" y="5531860"/>
                <a:ext cx="396659" cy="4814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C</a:t>
                </a:r>
              </a:p>
            </p:txBody>
          </p:sp>
          <p:sp>
            <p:nvSpPr>
              <p:cNvPr id="26646" name="Text Box 15">
                <a:extLst>
                  <a:ext uri="{FF2B5EF4-FFF2-40B4-BE49-F238E27FC236}">
                    <a16:creationId xmlns:a16="http://schemas.microsoft.com/office/drawing/2014/main" id="{25872AAE-35EE-4D16-BA72-AD5954EB099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42760" y="4151158"/>
                <a:ext cx="1941901" cy="4814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457200" indent="-45720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S     0     1</a:t>
                </a:r>
              </a:p>
            </p:txBody>
          </p:sp>
          <p:sp>
            <p:nvSpPr>
              <p:cNvPr id="26647" name="Rectangle 16">
                <a:extLst>
                  <a:ext uri="{FF2B5EF4-FFF2-40B4-BE49-F238E27FC236}">
                    <a16:creationId xmlns:a16="http://schemas.microsoft.com/office/drawing/2014/main" id="{AD6C3823-CF52-4928-B473-B9579A6924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93609" y="4026852"/>
                <a:ext cx="1826391" cy="203581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6648" name="Line 17">
                <a:extLst>
                  <a:ext uri="{FF2B5EF4-FFF2-40B4-BE49-F238E27FC236}">
                    <a16:creationId xmlns:a16="http://schemas.microsoft.com/office/drawing/2014/main" id="{D22A05B4-B04B-4F39-980E-77C3D19B15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247821" y="4026852"/>
                <a:ext cx="14446" cy="203581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26649" name="Line 18">
                <a:extLst>
                  <a:ext uri="{FF2B5EF4-FFF2-40B4-BE49-F238E27FC236}">
                    <a16:creationId xmlns:a16="http://schemas.microsoft.com/office/drawing/2014/main" id="{E1E111E8-F091-4F13-AC74-5B5F8086A3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086599" y="4026852"/>
                <a:ext cx="0" cy="203581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26650" name="Line 19">
                <a:extLst>
                  <a:ext uri="{FF2B5EF4-FFF2-40B4-BE49-F238E27FC236}">
                    <a16:creationId xmlns:a16="http://schemas.microsoft.com/office/drawing/2014/main" id="{97961719-A650-44D9-A9A5-92C7AAACEB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76913" y="4614862"/>
                <a:ext cx="18263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26651" name="Line 57">
                <a:extLst>
                  <a:ext uri="{FF2B5EF4-FFF2-40B4-BE49-F238E27FC236}">
                    <a16:creationId xmlns:a16="http://schemas.microsoft.com/office/drawing/2014/main" id="{BAF400F2-BDB0-4B97-A347-D3B5294FE9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12609" y="4800600"/>
                <a:ext cx="3048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26652" name="Text Box 58">
                <a:extLst>
                  <a:ext uri="{FF2B5EF4-FFF2-40B4-BE49-F238E27FC236}">
                    <a16:creationId xmlns:a16="http://schemas.microsoft.com/office/drawing/2014/main" id="{F89099C0-F63A-4A7D-850A-806514AC12F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162800" y="4592320"/>
                <a:ext cx="396659" cy="4814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A</a:t>
                </a:r>
              </a:p>
            </p:txBody>
          </p:sp>
          <p:sp>
            <p:nvSpPr>
              <p:cNvPr id="26653" name="Text Box 58">
                <a:extLst>
                  <a:ext uri="{FF2B5EF4-FFF2-40B4-BE49-F238E27FC236}">
                    <a16:creationId xmlns:a16="http://schemas.microsoft.com/office/drawing/2014/main" id="{9074DC93-ECB2-4EB4-8F29-23AA136A56C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80289" y="5604637"/>
                <a:ext cx="379428" cy="4814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*</a:t>
                </a:r>
              </a:p>
            </p:txBody>
          </p:sp>
        </p:grpSp>
        <p:sp>
          <p:nvSpPr>
            <p:cNvPr id="26638" name="Text Box 58">
              <a:extLst>
                <a:ext uri="{FF2B5EF4-FFF2-40B4-BE49-F238E27FC236}">
                  <a16:creationId xmlns:a16="http://schemas.microsoft.com/office/drawing/2014/main" id="{0E759534-7DA7-46D1-BC5B-45043B5006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41118" y="5069840"/>
              <a:ext cx="568403" cy="4814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nil</a:t>
              </a:r>
            </a:p>
          </p:txBody>
        </p:sp>
        <p:sp>
          <p:nvSpPr>
            <p:cNvPr id="26639" name="Text Box 58">
              <a:extLst>
                <a:ext uri="{FF2B5EF4-FFF2-40B4-BE49-F238E27FC236}">
                  <a16:creationId xmlns:a16="http://schemas.microsoft.com/office/drawing/2014/main" id="{A597B592-7382-4A88-8299-D0CDF24FAE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57814" y="5557189"/>
              <a:ext cx="568403" cy="4814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nil</a:t>
              </a:r>
            </a:p>
          </p:txBody>
        </p:sp>
        <p:sp>
          <p:nvSpPr>
            <p:cNvPr id="26640" name="Text Box 58">
              <a:extLst>
                <a:ext uri="{FF2B5EF4-FFF2-40B4-BE49-F238E27FC236}">
                  <a16:creationId xmlns:a16="http://schemas.microsoft.com/office/drawing/2014/main" id="{9CA847B9-3741-43FE-AEEE-6BC5B4C44F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13292" y="5562600"/>
              <a:ext cx="544908" cy="4814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nil</a:t>
              </a:r>
            </a:p>
          </p:txBody>
        </p:sp>
      </p:grpSp>
      <p:sp>
        <p:nvSpPr>
          <p:cNvPr id="26629" name="TextBox 2">
            <a:extLst>
              <a:ext uri="{FF2B5EF4-FFF2-40B4-BE49-F238E27FC236}">
                <a16:creationId xmlns:a16="http://schemas.microsoft.com/office/drawing/2014/main" id="{42C720B2-A87C-4D4F-8D44-7505B97E3E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649" y="1151400"/>
            <a:ext cx="617476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800" dirty="0">
                <a:solidFill>
                  <a:srgbClr val="000000"/>
                </a:solidFill>
              </a:rPr>
              <a:t>Test acceptance of string 011 by NFA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800" dirty="0">
                <a:solidFill>
                  <a:srgbClr val="000000"/>
                </a:solidFill>
              </a:rPr>
              <a:t>Use the method of all prefixes.</a:t>
            </a:r>
          </a:p>
        </p:txBody>
      </p:sp>
      <p:sp>
        <p:nvSpPr>
          <p:cNvPr id="26630" name="TextBox 23">
            <a:extLst>
              <a:ext uri="{FF2B5EF4-FFF2-40B4-BE49-F238E27FC236}">
                <a16:creationId xmlns:a16="http://schemas.microsoft.com/office/drawing/2014/main" id="{44F902F1-3C9D-4E61-96A5-3F4C5EE4AA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4126" y="2809876"/>
            <a:ext cx="7121525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400" dirty="0">
                <a:solidFill>
                  <a:srgbClr val="000000"/>
                </a:solidFill>
              </a:rPr>
              <a:t>(</a:t>
            </a:r>
            <a:r>
              <a:rPr lang="en-US" altLang="en-US" sz="2400" dirty="0" err="1">
                <a:solidFill>
                  <a:srgbClr val="000000"/>
                </a:solidFill>
              </a:rPr>
              <a:t>A,e</a:t>
            </a:r>
            <a:r>
              <a:rPr lang="en-US" altLang="en-US" sz="2400" dirty="0">
                <a:solidFill>
                  <a:srgbClr val="000000"/>
                </a:solidFill>
              </a:rPr>
              <a:t>)={A}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400" dirty="0">
                <a:solidFill>
                  <a:srgbClr val="000000"/>
                </a:solidFill>
              </a:rPr>
              <a:t>(A,0)=</a:t>
            </a:r>
            <a:r>
              <a:rPr lang="en-US" altLang="en-US" sz="2400" dirty="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400" dirty="0">
                <a:solidFill>
                  <a:srgbClr val="000000"/>
                </a:solidFill>
              </a:rPr>
              <a:t>(A,0)={A,B}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400" dirty="0">
                <a:solidFill>
                  <a:srgbClr val="000000"/>
                </a:solidFill>
              </a:rPr>
              <a:t>(A,01)=</a:t>
            </a:r>
            <a:r>
              <a:rPr lang="en-US" altLang="en-US" sz="2400" dirty="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400" dirty="0">
                <a:solidFill>
                  <a:srgbClr val="000000"/>
                </a:solidFill>
              </a:rPr>
              <a:t>(A,1)</a:t>
            </a:r>
            <a:r>
              <a:rPr lang="en-US" altLang="en-US" sz="1800" dirty="0">
                <a:solidFill>
                  <a:srgbClr val="000000"/>
                </a:solidFill>
              </a:rPr>
              <a:t>U</a:t>
            </a:r>
            <a:r>
              <a:rPr lang="en-US" altLang="en-US" sz="2400" dirty="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400" dirty="0">
                <a:solidFill>
                  <a:srgbClr val="000000"/>
                </a:solidFill>
              </a:rPr>
              <a:t>(B,1) = A</a:t>
            </a:r>
            <a:r>
              <a:rPr lang="en-US" altLang="en-US" sz="1600" dirty="0">
                <a:solidFill>
                  <a:srgbClr val="000000"/>
                </a:solidFill>
              </a:rPr>
              <a:t>U</a:t>
            </a:r>
            <a:r>
              <a:rPr lang="en-US" altLang="en-US" sz="2400" dirty="0">
                <a:solidFill>
                  <a:srgbClr val="000000"/>
                </a:solidFill>
              </a:rPr>
              <a:t>C = {A,C}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400" dirty="0">
                <a:solidFill>
                  <a:srgbClr val="000000"/>
                </a:solidFill>
              </a:rPr>
              <a:t>(A,011)=</a:t>
            </a:r>
            <a:r>
              <a:rPr lang="en-US" altLang="en-US" sz="2400" dirty="0">
                <a:solidFill>
                  <a:srgbClr val="000000"/>
                </a:solidFill>
                <a:latin typeface="Symbol" panose="05050102010706020507" pitchFamily="18" charset="2"/>
              </a:rPr>
              <a:t> d</a:t>
            </a:r>
            <a:r>
              <a:rPr lang="en-US" altLang="en-US" sz="2400" dirty="0">
                <a:solidFill>
                  <a:srgbClr val="000000"/>
                </a:solidFill>
              </a:rPr>
              <a:t>(A,1)</a:t>
            </a:r>
            <a:r>
              <a:rPr lang="en-US" altLang="en-US" sz="1800" dirty="0">
                <a:solidFill>
                  <a:srgbClr val="000000"/>
                </a:solidFill>
              </a:rPr>
              <a:t>U</a:t>
            </a:r>
            <a:r>
              <a:rPr lang="en-US" altLang="en-US" sz="2400" dirty="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400" dirty="0">
                <a:solidFill>
                  <a:srgbClr val="000000"/>
                </a:solidFill>
              </a:rPr>
              <a:t>(C,1) = </a:t>
            </a:r>
            <a:r>
              <a:rPr lang="en-US" altLang="en-US" sz="2400" dirty="0" err="1">
                <a:solidFill>
                  <a:srgbClr val="000000"/>
                </a:solidFill>
              </a:rPr>
              <a:t>A</a:t>
            </a:r>
            <a:r>
              <a:rPr lang="en-US" altLang="en-US" sz="1600" dirty="0" err="1">
                <a:solidFill>
                  <a:srgbClr val="000000"/>
                </a:solidFill>
              </a:rPr>
              <a:t>u</a:t>
            </a:r>
            <a:r>
              <a:rPr lang="en-US" altLang="en-US" sz="2400" dirty="0" err="1">
                <a:solidFill>
                  <a:srgbClr val="000000"/>
                </a:solidFill>
              </a:rPr>
              <a:t>nil</a:t>
            </a:r>
            <a:r>
              <a:rPr lang="en-US" altLang="en-US" sz="2400" dirty="0">
                <a:solidFill>
                  <a:srgbClr val="000000"/>
                </a:solidFill>
              </a:rPr>
              <a:t> = 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</a:rPr>
              <a:t>Rejected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endParaRPr lang="en-US" altLang="en-US" sz="2400" dirty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</a:rPr>
              <a:t>Algebra between 1</a:t>
            </a:r>
            <a:r>
              <a:rPr lang="en-US" altLang="en-US" sz="2400" baseline="30000" dirty="0">
                <a:solidFill>
                  <a:srgbClr val="000000"/>
                </a:solidFill>
              </a:rPr>
              <a:t>st</a:t>
            </a:r>
            <a:r>
              <a:rPr lang="en-US" altLang="en-US" sz="2400" dirty="0">
                <a:solidFill>
                  <a:srgbClr val="000000"/>
                </a:solidFill>
              </a:rPr>
              <a:t> and 2</a:t>
            </a:r>
            <a:r>
              <a:rPr lang="en-US" altLang="en-US" sz="2400" baseline="30000" dirty="0">
                <a:solidFill>
                  <a:srgbClr val="000000"/>
                </a:solidFill>
              </a:rPr>
              <a:t>nd</a:t>
            </a:r>
            <a:r>
              <a:rPr lang="en-US" altLang="en-US" sz="2400" dirty="0">
                <a:solidFill>
                  <a:srgbClr val="000000"/>
                </a:solidFill>
              </a:rPr>
              <a:t> = is not required. </a:t>
            </a:r>
          </a:p>
        </p:txBody>
      </p:sp>
      <p:sp>
        <p:nvSpPr>
          <p:cNvPr id="26631" name="Text Box 4">
            <a:extLst>
              <a:ext uri="{FF2B5EF4-FFF2-40B4-BE49-F238E27FC236}">
                <a16:creationId xmlns:a16="http://schemas.microsoft.com/office/drawing/2014/main" id="{85DEBCAB-A866-400B-9F3B-CC19CCFA95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5238" y="2790825"/>
            <a:ext cx="27764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68580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68580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6858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800" b="1">
                <a:solidFill>
                  <a:srgbClr val="000000"/>
                </a:solidFill>
                <a:latin typeface="Lucida Sans Unicode" panose="020B0602030504020204" pitchFamily="34" charset="0"/>
              </a:rPr>
              <a:t>˄</a:t>
            </a:r>
          </a:p>
        </p:txBody>
      </p:sp>
      <p:sp>
        <p:nvSpPr>
          <p:cNvPr id="26632" name="Text Box 4">
            <a:extLst>
              <a:ext uri="{FF2B5EF4-FFF2-40B4-BE49-F238E27FC236}">
                <a16:creationId xmlns:a16="http://schemas.microsoft.com/office/drawing/2014/main" id="{E970D5F1-40EC-45AF-991A-E1546277F7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6351" y="3173413"/>
            <a:ext cx="277813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68580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68580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6858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800" b="1">
                <a:solidFill>
                  <a:srgbClr val="000000"/>
                </a:solidFill>
                <a:latin typeface="Lucida Sans Unicode" panose="020B0602030504020204" pitchFamily="34" charset="0"/>
              </a:rPr>
              <a:t>˄</a:t>
            </a:r>
          </a:p>
        </p:txBody>
      </p:sp>
      <p:sp>
        <p:nvSpPr>
          <p:cNvPr id="26633" name="Text Box 4">
            <a:extLst>
              <a:ext uri="{FF2B5EF4-FFF2-40B4-BE49-F238E27FC236}">
                <a16:creationId xmlns:a16="http://schemas.microsoft.com/office/drawing/2014/main" id="{D44B1632-B729-4942-BA7D-37176894DB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0163" y="3873500"/>
            <a:ext cx="277812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68580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68580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6858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800" b="1">
                <a:solidFill>
                  <a:srgbClr val="000000"/>
                </a:solidFill>
                <a:latin typeface="Lucida Sans Unicode" panose="020B0602030504020204" pitchFamily="34" charset="0"/>
              </a:rPr>
              <a:t>˄</a:t>
            </a:r>
          </a:p>
        </p:txBody>
      </p:sp>
      <p:sp>
        <p:nvSpPr>
          <p:cNvPr id="26634" name="Text Box 4">
            <a:extLst>
              <a:ext uri="{FF2B5EF4-FFF2-40B4-BE49-F238E27FC236}">
                <a16:creationId xmlns:a16="http://schemas.microsoft.com/office/drawing/2014/main" id="{08F618EC-25AB-4C29-AC7D-F0C47B5065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0163" y="3505200"/>
            <a:ext cx="277812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68580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68580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6858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800" b="1">
                <a:solidFill>
                  <a:srgbClr val="000000"/>
                </a:solidFill>
                <a:latin typeface="Lucida Sans Unicode" panose="020B0602030504020204" pitchFamily="34" charset="0"/>
              </a:rPr>
              <a:t>˄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5">
            <a:extLst>
              <a:ext uri="{FF2B5EF4-FFF2-40B4-BE49-F238E27FC236}">
                <a16:creationId xmlns:a16="http://schemas.microsoft.com/office/drawing/2014/main" id="{97DD7341-47C2-4B3F-BB71-B9720EEFA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fld id="{8E5EA2CE-2DD4-44BA-B704-BB2E65D177B5}" type="slidenum">
              <a:rPr lang="en-US" altLang="en-US" sz="1400">
                <a:solidFill>
                  <a:srgbClr val="000000"/>
                </a:soli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t>11</a:t>
            </a:fld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771" name="TextBox 1">
            <a:extLst>
              <a:ext uri="{FF2B5EF4-FFF2-40B4-BE49-F238E27FC236}">
                <a16:creationId xmlns:a16="http://schemas.microsoft.com/office/drawing/2014/main" id="{39FE2E8F-2F41-4FE8-9E06-BC09AEA9A0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1" y="871538"/>
            <a:ext cx="78279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>
                <a:solidFill>
                  <a:srgbClr val="000000"/>
                </a:solidFill>
              </a:rPr>
              <a:t>Use the method of all prefixes with ECLOSE on all states</a:t>
            </a:r>
          </a:p>
        </p:txBody>
      </p:sp>
      <p:grpSp>
        <p:nvGrpSpPr>
          <p:cNvPr id="32772" name="Group 39">
            <a:extLst>
              <a:ext uri="{FF2B5EF4-FFF2-40B4-BE49-F238E27FC236}">
                <a16:creationId xmlns:a16="http://schemas.microsoft.com/office/drawing/2014/main" id="{A6BC9F6C-8706-452F-96B3-5DCE0D1F748F}"/>
              </a:ext>
            </a:extLst>
          </p:cNvPr>
          <p:cNvGrpSpPr>
            <a:grpSpLocks/>
          </p:cNvGrpSpPr>
          <p:nvPr/>
        </p:nvGrpSpPr>
        <p:grpSpPr bwMode="auto">
          <a:xfrm>
            <a:off x="6373814" y="1217614"/>
            <a:ext cx="3051175" cy="2800349"/>
            <a:chOff x="3658" y="1105"/>
            <a:chExt cx="1922" cy="1764"/>
          </a:xfrm>
        </p:grpSpPr>
        <p:sp>
          <p:nvSpPr>
            <p:cNvPr id="32817" name="Text Box 32">
              <a:extLst>
                <a:ext uri="{FF2B5EF4-FFF2-40B4-BE49-F238E27FC236}">
                  <a16:creationId xmlns:a16="http://schemas.microsoft.com/office/drawing/2014/main" id="{B22258C7-41D7-49EE-BB50-BF3842B8FD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61" y="1105"/>
              <a:ext cx="1719" cy="17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     0     1     </a:t>
              </a:r>
              <a:r>
                <a:rPr lang="en-US" altLang="en-US">
                  <a:solidFill>
                    <a:srgbClr val="000000"/>
                  </a:solidFill>
                  <a:latin typeface="Lucida Sans Unicode" panose="020B0602030504020204" pitchFamily="34" charset="0"/>
                </a:rPr>
                <a:t>ε</a:t>
              </a:r>
              <a:endParaRPr lang="en-US" altLang="en-US" sz="2400">
                <a:solidFill>
                  <a:srgbClr val="000000"/>
                </a:solidFill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A  {E}  {B}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</a:t>
              </a:r>
              <a:endParaRPr lang="en-US" altLang="en-US" sz="2400">
                <a:solidFill>
                  <a:srgbClr val="000000"/>
                </a:solidFill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B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</a:t>
              </a:r>
              <a:r>
                <a:rPr lang="en-US" altLang="en-US" sz="2400">
                  <a:solidFill>
                    <a:srgbClr val="000000"/>
                  </a:solidFill>
                </a:rPr>
                <a:t>   {C} {D}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C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   </a:t>
              </a:r>
              <a:r>
                <a:rPr lang="en-US" altLang="en-US" sz="2400">
                  <a:solidFill>
                    <a:srgbClr val="000000"/>
                  </a:solidFill>
                </a:rPr>
                <a:t>{D}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</a:t>
              </a:r>
              <a:endParaRPr lang="en-US" altLang="en-US" sz="2400">
                <a:solidFill>
                  <a:srgbClr val="000000"/>
                </a:solidFill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D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    ∅   ∅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E   {F}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</a:t>
              </a:r>
              <a:r>
                <a:rPr lang="en-US" altLang="en-US" sz="2400">
                  <a:solidFill>
                    <a:srgbClr val="000000"/>
                  </a:solidFill>
                </a:rPr>
                <a:t>  {B, C}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F   {D}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  ∅</a:t>
              </a:r>
            </a:p>
          </p:txBody>
        </p:sp>
        <p:sp>
          <p:nvSpPr>
            <p:cNvPr id="32818" name="Line 33">
              <a:extLst>
                <a:ext uri="{FF2B5EF4-FFF2-40B4-BE49-F238E27FC236}">
                  <a16:creationId xmlns:a16="http://schemas.microsoft.com/office/drawing/2014/main" id="{4ED88763-C850-49B8-B503-A6AF658784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8" y="153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32819" name="Text Box 34">
              <a:extLst>
                <a:ext uri="{FF2B5EF4-FFF2-40B4-BE49-F238E27FC236}">
                  <a16:creationId xmlns:a16="http://schemas.microsoft.com/office/drawing/2014/main" id="{137BF28A-00FE-4D91-B751-616121265F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06" y="2112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*</a:t>
              </a:r>
            </a:p>
          </p:txBody>
        </p:sp>
        <p:sp>
          <p:nvSpPr>
            <p:cNvPr id="32820" name="Line 35">
              <a:extLst>
                <a:ext uri="{FF2B5EF4-FFF2-40B4-BE49-F238E27FC236}">
                  <a16:creationId xmlns:a16="http://schemas.microsoft.com/office/drawing/2014/main" id="{9E63B6B6-27F4-47B9-957B-97D0981167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2" y="1392"/>
              <a:ext cx="16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32821" name="Line 36">
              <a:extLst>
                <a:ext uri="{FF2B5EF4-FFF2-40B4-BE49-F238E27FC236}">
                  <a16:creationId xmlns:a16="http://schemas.microsoft.com/office/drawing/2014/main" id="{50158454-E25A-4135-98FE-2D4E39268F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86" y="1200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32822" name="Line 37">
              <a:extLst>
                <a:ext uri="{FF2B5EF4-FFF2-40B4-BE49-F238E27FC236}">
                  <a16:creationId xmlns:a16="http://schemas.microsoft.com/office/drawing/2014/main" id="{8DFF2A55-1180-4436-81AF-80CC7EF62F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18" y="1200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32823" name="Line 38">
              <a:extLst>
                <a:ext uri="{FF2B5EF4-FFF2-40B4-BE49-F238E27FC236}">
                  <a16:creationId xmlns:a16="http://schemas.microsoft.com/office/drawing/2014/main" id="{93462161-379B-4131-931F-A5D208E8E7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02" y="1200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</p:grpSp>
      <p:sp>
        <p:nvSpPr>
          <p:cNvPr id="32773" name="TextBox 40">
            <a:extLst>
              <a:ext uri="{FF2B5EF4-FFF2-40B4-BE49-F238E27FC236}">
                <a16:creationId xmlns:a16="http://schemas.microsoft.com/office/drawing/2014/main" id="{5313DA05-D361-488F-B921-CC4DE1F7FE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813" y="3317875"/>
            <a:ext cx="91440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  <a:latin typeface="Symbol" panose="05050102010706020507" pitchFamily="18" charset="2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</a:rPr>
              <a:t>(</a:t>
            </a:r>
            <a:r>
              <a:rPr lang="en-US" altLang="en-US" sz="2400" dirty="0" err="1">
                <a:solidFill>
                  <a:srgbClr val="000000"/>
                </a:solidFill>
              </a:rPr>
              <a:t>A,</a:t>
            </a:r>
            <a:r>
              <a:rPr lang="en-US" altLang="en-US" sz="2400" dirty="0" err="1">
                <a:solidFill>
                  <a:srgbClr val="000000"/>
                </a:solidFill>
                <a:latin typeface="Lucida Sans Unicode" panose="020B0602030504020204" pitchFamily="34" charset="0"/>
              </a:rPr>
              <a:t>ε</a:t>
            </a:r>
            <a:r>
              <a:rPr lang="en-US" altLang="en-US" sz="2400" dirty="0">
                <a:solidFill>
                  <a:srgbClr val="000000"/>
                </a:solidFill>
              </a:rPr>
              <a:t>) = CL(A) = {A}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</a:rPr>
              <a:t> (A,0) = CL(E) = {E, B, C, D}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  <a:latin typeface="Symbol" panose="05050102010706020507" pitchFamily="18" charset="2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</a:rPr>
              <a:t>(A,01)=CL(</a:t>
            </a:r>
            <a:r>
              <a:rPr lang="en-US" altLang="en-US" sz="2400" dirty="0">
                <a:solidFill>
                  <a:srgbClr val="000000"/>
                </a:solidFill>
                <a:latin typeface="Lucida Sans Unicode" panose="020B0602030504020204" pitchFamily="34" charset="0"/>
              </a:rPr>
              <a:t>∅</a:t>
            </a:r>
            <a:r>
              <a:rPr lang="en-US" altLang="en-US" sz="1600" dirty="0">
                <a:solidFill>
                  <a:srgbClr val="000000"/>
                </a:solidFill>
              </a:rPr>
              <a:t>U</a:t>
            </a:r>
            <a:r>
              <a:rPr lang="en-US" altLang="en-US" sz="2400" dirty="0">
                <a:solidFill>
                  <a:srgbClr val="000000"/>
                </a:solidFill>
              </a:rPr>
              <a:t>C</a:t>
            </a:r>
            <a:r>
              <a:rPr lang="en-US" altLang="en-US" sz="1600" dirty="0">
                <a:solidFill>
                  <a:srgbClr val="000000"/>
                </a:solidFill>
              </a:rPr>
              <a:t>U</a:t>
            </a:r>
            <a:r>
              <a:rPr lang="en-US" altLang="en-US" sz="2400" dirty="0">
                <a:solidFill>
                  <a:srgbClr val="000000"/>
                </a:solidFill>
              </a:rPr>
              <a:t>D</a:t>
            </a:r>
            <a:r>
              <a:rPr lang="en-US" altLang="en-US" sz="1600" dirty="0">
                <a:solidFill>
                  <a:srgbClr val="000000"/>
                </a:solidFill>
              </a:rPr>
              <a:t>U</a:t>
            </a:r>
            <a:r>
              <a:rPr lang="en-US" altLang="en-US" sz="2400" dirty="0">
                <a:solidFill>
                  <a:srgbClr val="000000"/>
                </a:solidFill>
                <a:latin typeface="Lucida Sans Unicode" panose="020B0602030504020204" pitchFamily="34" charset="0"/>
              </a:rPr>
              <a:t>∅</a:t>
            </a:r>
            <a:r>
              <a:rPr lang="en-US" altLang="en-US" sz="1600" dirty="0">
                <a:solidFill>
                  <a:srgbClr val="000000"/>
                </a:solidFill>
              </a:rPr>
              <a:t>U</a:t>
            </a:r>
            <a:r>
              <a:rPr lang="en-US" altLang="en-US" sz="2400" dirty="0">
                <a:solidFill>
                  <a:srgbClr val="000000"/>
                </a:solidFill>
              </a:rPr>
              <a:t>)=CL({C, D})=CL(C)</a:t>
            </a:r>
            <a:r>
              <a:rPr lang="en-US" altLang="en-US" sz="1600" dirty="0">
                <a:solidFill>
                  <a:srgbClr val="000000"/>
                </a:solidFill>
              </a:rPr>
              <a:t>U</a:t>
            </a:r>
            <a:r>
              <a:rPr lang="en-US" altLang="en-US" sz="2400" dirty="0">
                <a:solidFill>
                  <a:srgbClr val="000000"/>
                </a:solidFill>
              </a:rPr>
              <a:t>CL(D)={C,D}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  <a:latin typeface="Symbol" panose="05050102010706020507" pitchFamily="18" charset="2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</a:rPr>
              <a:t>(A,011) = CL(D</a:t>
            </a:r>
            <a:r>
              <a:rPr lang="en-US" altLang="en-US" sz="1600" dirty="0">
                <a:solidFill>
                  <a:srgbClr val="000000"/>
                </a:solidFill>
              </a:rPr>
              <a:t>U</a:t>
            </a:r>
            <a:r>
              <a:rPr lang="en-US" altLang="en-US" sz="2400" dirty="0">
                <a:solidFill>
                  <a:srgbClr val="000000"/>
                </a:solidFill>
                <a:latin typeface="Lucida Sans Unicode" panose="020B0602030504020204" pitchFamily="34" charset="0"/>
              </a:rPr>
              <a:t>∅</a:t>
            </a:r>
            <a:r>
              <a:rPr lang="en-US" altLang="en-US" sz="2400" dirty="0">
                <a:solidFill>
                  <a:srgbClr val="000000"/>
                </a:solidFill>
              </a:rPr>
              <a:t>)=CL(D)={D} accepted</a:t>
            </a:r>
          </a:p>
        </p:txBody>
      </p:sp>
      <p:sp>
        <p:nvSpPr>
          <p:cNvPr id="32774" name="TextBox 3">
            <a:extLst>
              <a:ext uri="{FF2B5EF4-FFF2-40B4-BE49-F238E27FC236}">
                <a16:creationId xmlns:a16="http://schemas.microsoft.com/office/drawing/2014/main" id="{A4879948-71E0-4C62-BF11-A52CD2F9BB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9725" y="322264"/>
            <a:ext cx="6432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800">
                <a:solidFill>
                  <a:srgbClr val="000000"/>
                </a:solidFill>
              </a:rPr>
              <a:t>Is string 011 accepted by </a:t>
            </a:r>
            <a:r>
              <a:rPr lang="en-US" altLang="en-US" sz="2800">
                <a:solidFill>
                  <a:srgbClr val="000000"/>
                </a:solidFill>
                <a:latin typeface="Symbol" panose="05050102010706020507" pitchFamily="18" charset="2"/>
              </a:rPr>
              <a:t>e</a:t>
            </a:r>
            <a:r>
              <a:rPr lang="en-US" altLang="en-US" sz="2800">
                <a:solidFill>
                  <a:srgbClr val="000000"/>
                </a:solidFill>
              </a:rPr>
              <a:t>-NFA below?</a:t>
            </a:r>
          </a:p>
        </p:txBody>
      </p:sp>
      <p:grpSp>
        <p:nvGrpSpPr>
          <p:cNvPr id="32775" name="Group 81">
            <a:extLst>
              <a:ext uri="{FF2B5EF4-FFF2-40B4-BE49-F238E27FC236}">
                <a16:creationId xmlns:a16="http://schemas.microsoft.com/office/drawing/2014/main" id="{3B743E76-855C-4EA4-9AA2-B0BDE080313A}"/>
              </a:ext>
            </a:extLst>
          </p:cNvPr>
          <p:cNvGrpSpPr>
            <a:grpSpLocks/>
          </p:cNvGrpSpPr>
          <p:nvPr/>
        </p:nvGrpSpPr>
        <p:grpSpPr bwMode="auto">
          <a:xfrm>
            <a:off x="1728788" y="4338639"/>
            <a:ext cx="336550" cy="555625"/>
            <a:chOff x="340318" y="4673308"/>
            <a:chExt cx="336952" cy="555620"/>
          </a:xfrm>
        </p:grpSpPr>
        <p:sp>
          <p:nvSpPr>
            <p:cNvPr id="32815" name="Text Box 4">
              <a:extLst>
                <a:ext uri="{FF2B5EF4-FFF2-40B4-BE49-F238E27FC236}">
                  <a16:creationId xmlns:a16="http://schemas.microsoft.com/office/drawing/2014/main" id="{9593F71C-F52A-4A10-915C-84BEF76775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075" y="4673308"/>
              <a:ext cx="306388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 b="1">
                  <a:solidFill>
                    <a:srgbClr val="000000"/>
                  </a:solidFill>
                  <a:latin typeface="Lucida Sans Unicode" panose="020B0602030504020204" pitchFamily="34" charset="0"/>
                </a:rPr>
                <a:t>˄</a:t>
              </a:r>
            </a:p>
          </p:txBody>
        </p:sp>
        <p:sp>
          <p:nvSpPr>
            <p:cNvPr id="32816" name="Text Box 4">
              <a:extLst>
                <a:ext uri="{FF2B5EF4-FFF2-40B4-BE49-F238E27FC236}">
                  <a16:creationId xmlns:a16="http://schemas.microsoft.com/office/drawing/2014/main" id="{E40D44F2-6CE6-4CBA-B75F-4F3C1694F7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318" y="4767263"/>
              <a:ext cx="33695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  <a:latin typeface="Symbol" panose="05050102010706020507" pitchFamily="18" charset="2"/>
                  <a:cs typeface="Arial" panose="020B0604020202020204" pitchFamily="34" charset="0"/>
                </a:rPr>
                <a:t>d</a:t>
              </a:r>
              <a:endParaRPr lang="en-US" altLang="en-US" sz="2400" b="1">
                <a:solidFill>
                  <a:srgbClr val="000000"/>
                </a:solidFill>
                <a:latin typeface="Lucida Sans Unicode" panose="020B0602030504020204" pitchFamily="34" charset="0"/>
              </a:endParaRPr>
            </a:p>
          </p:txBody>
        </p:sp>
      </p:grpSp>
      <p:grpSp>
        <p:nvGrpSpPr>
          <p:cNvPr id="32776" name="Group 81">
            <a:extLst>
              <a:ext uri="{FF2B5EF4-FFF2-40B4-BE49-F238E27FC236}">
                <a16:creationId xmlns:a16="http://schemas.microsoft.com/office/drawing/2014/main" id="{0788B678-2153-4E61-BFDF-D6B378B30777}"/>
              </a:ext>
            </a:extLst>
          </p:cNvPr>
          <p:cNvGrpSpPr>
            <a:grpSpLocks/>
          </p:cNvGrpSpPr>
          <p:nvPr/>
        </p:nvGrpSpPr>
        <p:grpSpPr bwMode="auto">
          <a:xfrm>
            <a:off x="1743075" y="3257554"/>
            <a:ext cx="336550" cy="570386"/>
            <a:chOff x="340318" y="4673308"/>
            <a:chExt cx="336952" cy="492921"/>
          </a:xfrm>
        </p:grpSpPr>
        <p:sp>
          <p:nvSpPr>
            <p:cNvPr id="32813" name="Text Box 4">
              <a:extLst>
                <a:ext uri="{FF2B5EF4-FFF2-40B4-BE49-F238E27FC236}">
                  <a16:creationId xmlns:a16="http://schemas.microsoft.com/office/drawing/2014/main" id="{66D6C323-B469-4D32-9CEF-16D1B1F89C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075" y="4673308"/>
              <a:ext cx="308466" cy="3989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 b="1">
                  <a:solidFill>
                    <a:srgbClr val="000000"/>
                  </a:solidFill>
                  <a:latin typeface="Lucida Sans Unicode" panose="020B0602030504020204" pitchFamily="34" charset="0"/>
                </a:rPr>
                <a:t>˄</a:t>
              </a:r>
            </a:p>
          </p:txBody>
        </p:sp>
        <p:sp>
          <p:nvSpPr>
            <p:cNvPr id="32814" name="Text Box 4">
              <a:extLst>
                <a:ext uri="{FF2B5EF4-FFF2-40B4-BE49-F238E27FC236}">
                  <a16:creationId xmlns:a16="http://schemas.microsoft.com/office/drawing/2014/main" id="{D2D5C24F-F68E-4332-849E-707F191AE3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318" y="4767263"/>
              <a:ext cx="336952" cy="3989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  <a:latin typeface="Symbol" panose="05050102010706020507" pitchFamily="18" charset="2"/>
                  <a:cs typeface="Arial" panose="020B0604020202020204" pitchFamily="34" charset="0"/>
                </a:rPr>
                <a:t>d</a:t>
              </a:r>
              <a:endParaRPr lang="en-US" altLang="en-US" sz="2400" b="1">
                <a:solidFill>
                  <a:srgbClr val="000000"/>
                </a:solidFill>
                <a:latin typeface="Lucida Sans Unicode" panose="020B0602030504020204" pitchFamily="34" charset="0"/>
              </a:endParaRPr>
            </a:p>
          </p:txBody>
        </p:sp>
      </p:grpSp>
      <p:grpSp>
        <p:nvGrpSpPr>
          <p:cNvPr id="32777" name="Group 81">
            <a:extLst>
              <a:ext uri="{FF2B5EF4-FFF2-40B4-BE49-F238E27FC236}">
                <a16:creationId xmlns:a16="http://schemas.microsoft.com/office/drawing/2014/main" id="{5E56616B-4B84-48B2-B160-B1050C4AF43C}"/>
              </a:ext>
            </a:extLst>
          </p:cNvPr>
          <p:cNvGrpSpPr>
            <a:grpSpLocks/>
          </p:cNvGrpSpPr>
          <p:nvPr/>
        </p:nvGrpSpPr>
        <p:grpSpPr bwMode="auto">
          <a:xfrm>
            <a:off x="1741488" y="3622676"/>
            <a:ext cx="336550" cy="555625"/>
            <a:chOff x="340318" y="4673308"/>
            <a:chExt cx="336952" cy="555620"/>
          </a:xfrm>
        </p:grpSpPr>
        <p:sp>
          <p:nvSpPr>
            <p:cNvPr id="32811" name="Text Box 4">
              <a:extLst>
                <a:ext uri="{FF2B5EF4-FFF2-40B4-BE49-F238E27FC236}">
                  <a16:creationId xmlns:a16="http://schemas.microsoft.com/office/drawing/2014/main" id="{D2BD90B5-C4CE-431E-BC42-228FD5E01F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075" y="4673308"/>
              <a:ext cx="306388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 b="1">
                  <a:solidFill>
                    <a:srgbClr val="000000"/>
                  </a:solidFill>
                  <a:latin typeface="Lucida Sans Unicode" panose="020B0602030504020204" pitchFamily="34" charset="0"/>
                </a:rPr>
                <a:t>˄</a:t>
              </a:r>
            </a:p>
          </p:txBody>
        </p:sp>
        <p:sp>
          <p:nvSpPr>
            <p:cNvPr id="32812" name="Text Box 4">
              <a:extLst>
                <a:ext uri="{FF2B5EF4-FFF2-40B4-BE49-F238E27FC236}">
                  <a16:creationId xmlns:a16="http://schemas.microsoft.com/office/drawing/2014/main" id="{104759E7-2743-434D-B677-77C852B81A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318" y="4767263"/>
              <a:ext cx="33695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  <a:latin typeface="Symbol" panose="05050102010706020507" pitchFamily="18" charset="2"/>
                  <a:cs typeface="Arial" panose="020B0604020202020204" pitchFamily="34" charset="0"/>
                </a:rPr>
                <a:t>d</a:t>
              </a:r>
              <a:endParaRPr lang="en-US" altLang="en-US" sz="2400" b="1">
                <a:solidFill>
                  <a:srgbClr val="000000"/>
                </a:solidFill>
                <a:latin typeface="Lucida Sans Unicode" panose="020B0602030504020204" pitchFamily="34" charset="0"/>
              </a:endParaRPr>
            </a:p>
          </p:txBody>
        </p:sp>
      </p:grpSp>
      <p:grpSp>
        <p:nvGrpSpPr>
          <p:cNvPr id="32778" name="Group 81">
            <a:extLst>
              <a:ext uri="{FF2B5EF4-FFF2-40B4-BE49-F238E27FC236}">
                <a16:creationId xmlns:a16="http://schemas.microsoft.com/office/drawing/2014/main" id="{EC54ECDF-9964-420F-BE54-ADA928EDE069}"/>
              </a:ext>
            </a:extLst>
          </p:cNvPr>
          <p:cNvGrpSpPr>
            <a:grpSpLocks/>
          </p:cNvGrpSpPr>
          <p:nvPr/>
        </p:nvGrpSpPr>
        <p:grpSpPr bwMode="auto">
          <a:xfrm>
            <a:off x="1741488" y="3975101"/>
            <a:ext cx="336550" cy="555625"/>
            <a:chOff x="340318" y="4673308"/>
            <a:chExt cx="336952" cy="555620"/>
          </a:xfrm>
        </p:grpSpPr>
        <p:sp>
          <p:nvSpPr>
            <p:cNvPr id="32809" name="Text Box 4">
              <a:extLst>
                <a:ext uri="{FF2B5EF4-FFF2-40B4-BE49-F238E27FC236}">
                  <a16:creationId xmlns:a16="http://schemas.microsoft.com/office/drawing/2014/main" id="{C2358A1F-A502-4103-9827-2DAFDBE6B8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075" y="4673308"/>
              <a:ext cx="306388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 b="1">
                  <a:solidFill>
                    <a:srgbClr val="000000"/>
                  </a:solidFill>
                  <a:latin typeface="Lucida Sans Unicode" panose="020B0602030504020204" pitchFamily="34" charset="0"/>
                </a:rPr>
                <a:t>˄</a:t>
              </a:r>
            </a:p>
          </p:txBody>
        </p:sp>
        <p:sp>
          <p:nvSpPr>
            <p:cNvPr id="32810" name="Text Box 4">
              <a:extLst>
                <a:ext uri="{FF2B5EF4-FFF2-40B4-BE49-F238E27FC236}">
                  <a16:creationId xmlns:a16="http://schemas.microsoft.com/office/drawing/2014/main" id="{B87FA8D0-4E22-45E7-A270-259871891A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318" y="4767263"/>
              <a:ext cx="33695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  <a:latin typeface="Symbol" panose="05050102010706020507" pitchFamily="18" charset="2"/>
                  <a:cs typeface="Arial" panose="020B0604020202020204" pitchFamily="34" charset="0"/>
                </a:rPr>
                <a:t>d</a:t>
              </a:r>
              <a:endParaRPr lang="en-US" altLang="en-US" sz="2400" b="1">
                <a:solidFill>
                  <a:srgbClr val="000000"/>
                </a:solidFill>
                <a:latin typeface="Lucida Sans Unicode" panose="020B0602030504020204" pitchFamily="34" charset="0"/>
              </a:endParaRPr>
            </a:p>
          </p:txBody>
        </p:sp>
      </p:grpSp>
      <p:grpSp>
        <p:nvGrpSpPr>
          <p:cNvPr id="32780" name="Group 30">
            <a:extLst>
              <a:ext uri="{FF2B5EF4-FFF2-40B4-BE49-F238E27FC236}">
                <a16:creationId xmlns:a16="http://schemas.microsoft.com/office/drawing/2014/main" id="{13A79081-27BB-4C2D-A339-6456202CFCFB}"/>
              </a:ext>
            </a:extLst>
          </p:cNvPr>
          <p:cNvGrpSpPr>
            <a:grpSpLocks/>
          </p:cNvGrpSpPr>
          <p:nvPr/>
        </p:nvGrpSpPr>
        <p:grpSpPr bwMode="auto">
          <a:xfrm>
            <a:off x="1965325" y="1246188"/>
            <a:ext cx="3094038" cy="2165394"/>
            <a:chOff x="240" y="1296"/>
            <a:chExt cx="2592" cy="1830"/>
          </a:xfrm>
        </p:grpSpPr>
        <p:sp>
          <p:nvSpPr>
            <p:cNvPr id="32781" name="Oval 3">
              <a:extLst>
                <a:ext uri="{FF2B5EF4-FFF2-40B4-BE49-F238E27FC236}">
                  <a16:creationId xmlns:a16="http://schemas.microsoft.com/office/drawing/2014/main" id="{34E9FC9B-B413-4F49-BF90-BC0A4FA2CF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" y="1824"/>
              <a:ext cx="288" cy="288"/>
            </a:xfrm>
            <a:prstGeom prst="ellipse">
              <a:avLst/>
            </a:prstGeom>
            <a:solidFill>
              <a:srgbClr val="FFFF99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32782" name="Oval 4">
              <a:extLst>
                <a:ext uri="{FF2B5EF4-FFF2-40B4-BE49-F238E27FC236}">
                  <a16:creationId xmlns:a16="http://schemas.microsoft.com/office/drawing/2014/main" id="{FEF57D86-D12A-4625-A057-E0BD09707F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2592"/>
              <a:ext cx="288" cy="288"/>
            </a:xfrm>
            <a:prstGeom prst="ellipse">
              <a:avLst/>
            </a:prstGeom>
            <a:solidFill>
              <a:srgbClr val="FFFF99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E</a:t>
              </a:r>
            </a:p>
          </p:txBody>
        </p:sp>
        <p:sp>
          <p:nvSpPr>
            <p:cNvPr id="32783" name="Oval 5">
              <a:extLst>
                <a:ext uri="{FF2B5EF4-FFF2-40B4-BE49-F238E27FC236}">
                  <a16:creationId xmlns:a16="http://schemas.microsoft.com/office/drawing/2014/main" id="{A73471BA-A3CE-4765-A18C-4D0993C154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" y="2592"/>
              <a:ext cx="288" cy="288"/>
            </a:xfrm>
            <a:prstGeom prst="ellipse">
              <a:avLst/>
            </a:prstGeom>
            <a:solidFill>
              <a:srgbClr val="FFFF99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F</a:t>
              </a:r>
            </a:p>
          </p:txBody>
        </p:sp>
        <p:sp>
          <p:nvSpPr>
            <p:cNvPr id="32784" name="Oval 7">
              <a:extLst>
                <a:ext uri="{FF2B5EF4-FFF2-40B4-BE49-F238E27FC236}">
                  <a16:creationId xmlns:a16="http://schemas.microsoft.com/office/drawing/2014/main" id="{2E330A41-7E57-41C1-9ACB-0DED6B2009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2208"/>
              <a:ext cx="288" cy="288"/>
            </a:xfrm>
            <a:prstGeom prst="ellipse">
              <a:avLst/>
            </a:prstGeom>
            <a:solidFill>
              <a:srgbClr val="FFFF99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32785" name="Oval 8">
              <a:extLst>
                <a:ext uri="{FF2B5EF4-FFF2-40B4-BE49-F238E27FC236}">
                  <a16:creationId xmlns:a16="http://schemas.microsoft.com/office/drawing/2014/main" id="{BBF3CF1B-D20C-41EF-AB55-0A9AE45CE5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824"/>
              <a:ext cx="288" cy="288"/>
            </a:xfrm>
            <a:prstGeom prst="ellipse">
              <a:avLst/>
            </a:prstGeom>
            <a:solidFill>
              <a:srgbClr val="FFFF99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32786" name="Oval 9">
              <a:extLst>
                <a:ext uri="{FF2B5EF4-FFF2-40B4-BE49-F238E27FC236}">
                  <a16:creationId xmlns:a16="http://schemas.microsoft.com/office/drawing/2014/main" id="{439D9E87-21C6-4758-B560-C44CFD2B4E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1824"/>
              <a:ext cx="288" cy="288"/>
            </a:xfrm>
            <a:prstGeom prst="ellipse">
              <a:avLst/>
            </a:prstGeom>
            <a:solidFill>
              <a:srgbClr val="FFFF99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D</a:t>
              </a:r>
            </a:p>
          </p:txBody>
        </p:sp>
        <p:sp>
          <p:nvSpPr>
            <p:cNvPr id="32787" name="Oval 10">
              <a:extLst>
                <a:ext uri="{FF2B5EF4-FFF2-40B4-BE49-F238E27FC236}">
                  <a16:creationId xmlns:a16="http://schemas.microsoft.com/office/drawing/2014/main" id="{6C8E7517-018B-4FEF-BDC5-BB86EB3D00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1776"/>
              <a:ext cx="384" cy="38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endParaRPr lang="en-US" altLang="en-US" sz="2400">
                <a:solidFill>
                  <a:srgbClr val="000000"/>
                </a:solidFill>
              </a:endParaRPr>
            </a:p>
          </p:txBody>
        </p:sp>
        <p:sp>
          <p:nvSpPr>
            <p:cNvPr id="32788" name="Line 11">
              <a:extLst>
                <a:ext uri="{FF2B5EF4-FFF2-40B4-BE49-F238E27FC236}">
                  <a16:creationId xmlns:a16="http://schemas.microsoft.com/office/drawing/2014/main" id="{4003F5E6-C0E2-4928-BF47-C87827E030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2331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32789" name="Line 12">
              <a:extLst>
                <a:ext uri="{FF2B5EF4-FFF2-40B4-BE49-F238E27FC236}">
                  <a16:creationId xmlns:a16="http://schemas.microsoft.com/office/drawing/2014/main" id="{57F644B4-6872-4BAF-89F5-D43DBE970B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2" y="1947"/>
              <a:ext cx="432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32790" name="Line 13">
              <a:extLst>
                <a:ext uri="{FF2B5EF4-FFF2-40B4-BE49-F238E27FC236}">
                  <a16:creationId xmlns:a16="http://schemas.microsoft.com/office/drawing/2014/main" id="{11297009-62AE-48DD-99F1-AA2356FCED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2427"/>
              <a:ext cx="432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32791" name="Line 14">
              <a:extLst>
                <a:ext uri="{FF2B5EF4-FFF2-40B4-BE49-F238E27FC236}">
                  <a16:creationId xmlns:a16="http://schemas.microsoft.com/office/drawing/2014/main" id="{857D9E13-2476-4173-9C5B-48667EB18A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1947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32792" name="Line 15">
              <a:extLst>
                <a:ext uri="{FF2B5EF4-FFF2-40B4-BE49-F238E27FC236}">
                  <a16:creationId xmlns:a16="http://schemas.microsoft.com/office/drawing/2014/main" id="{DCFDC4EF-BB39-4618-AF86-ABC0C260D2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48" y="2091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32793" name="Line 16">
              <a:extLst>
                <a:ext uri="{FF2B5EF4-FFF2-40B4-BE49-F238E27FC236}">
                  <a16:creationId xmlns:a16="http://schemas.microsoft.com/office/drawing/2014/main" id="{603E2C8D-589E-4253-A012-D224D49AFF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44" y="2043"/>
              <a:ext cx="48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32794" name="Line 17">
              <a:extLst>
                <a:ext uri="{FF2B5EF4-FFF2-40B4-BE49-F238E27FC236}">
                  <a16:creationId xmlns:a16="http://schemas.microsoft.com/office/drawing/2014/main" id="{CE22818A-C788-4152-99F5-224E45DECD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2715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32795" name="Line 18">
              <a:extLst>
                <a:ext uri="{FF2B5EF4-FFF2-40B4-BE49-F238E27FC236}">
                  <a16:creationId xmlns:a16="http://schemas.microsoft.com/office/drawing/2014/main" id="{B8CF1D1B-A7FE-46A6-B5A4-7E5B69479F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1947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32796" name="Line 19">
              <a:extLst>
                <a:ext uri="{FF2B5EF4-FFF2-40B4-BE49-F238E27FC236}">
                  <a16:creationId xmlns:a16="http://schemas.microsoft.com/office/drawing/2014/main" id="{9FD133AB-CFCC-42B9-99D0-8F2E6DBEDA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16" y="2091"/>
              <a:ext cx="48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32797" name="Text Box 20">
              <a:extLst>
                <a:ext uri="{FF2B5EF4-FFF2-40B4-BE49-F238E27FC236}">
                  <a16:creationId xmlns:a16="http://schemas.microsoft.com/office/drawing/2014/main" id="{46BBC353-6F7B-4945-8037-5A36C26823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2" y="1824"/>
              <a:ext cx="296" cy="3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32798" name="Text Box 21">
              <a:extLst>
                <a:ext uri="{FF2B5EF4-FFF2-40B4-BE49-F238E27FC236}">
                  <a16:creationId xmlns:a16="http://schemas.microsoft.com/office/drawing/2014/main" id="{203514D0-7247-4089-B7BF-F4B75D03BE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1680"/>
              <a:ext cx="296" cy="3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32799" name="Text Box 22">
              <a:extLst>
                <a:ext uri="{FF2B5EF4-FFF2-40B4-BE49-F238E27FC236}">
                  <a16:creationId xmlns:a16="http://schemas.microsoft.com/office/drawing/2014/main" id="{5DFFB83B-C7C4-4FD3-9A60-CE84264221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1680"/>
              <a:ext cx="296" cy="3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1</a:t>
              </a:r>
            </a:p>
          </p:txBody>
        </p:sp>
        <p:cxnSp>
          <p:nvCxnSpPr>
            <p:cNvPr id="32800" name="AutoShape 23">
              <a:extLst>
                <a:ext uri="{FF2B5EF4-FFF2-40B4-BE49-F238E27FC236}">
                  <a16:creationId xmlns:a16="http://schemas.microsoft.com/office/drawing/2014/main" id="{2410A766-A197-4343-A1E4-1A24B42B74E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 flipV="1">
              <a:off x="1872" y="1179"/>
              <a:ext cx="8" cy="1256"/>
            </a:xfrm>
            <a:prstGeom prst="curvedConnector3">
              <a:avLst>
                <a:gd name="adj1" fmla="val -24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2801" name="Text Box 24">
              <a:extLst>
                <a:ext uri="{FF2B5EF4-FFF2-40B4-BE49-F238E27FC236}">
                  <a16:creationId xmlns:a16="http://schemas.microsoft.com/office/drawing/2014/main" id="{23AFDDED-4F43-4AB5-B574-D6B515A9B3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2" y="2544"/>
              <a:ext cx="296" cy="3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32802" name="Text Box 25">
              <a:extLst>
                <a:ext uri="{FF2B5EF4-FFF2-40B4-BE49-F238E27FC236}">
                  <a16:creationId xmlns:a16="http://schemas.microsoft.com/office/drawing/2014/main" id="{B9964FAE-2251-4787-B733-F6779B3412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8" y="2304"/>
              <a:ext cx="296" cy="3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32803" name="Text Box 26">
              <a:extLst>
                <a:ext uri="{FF2B5EF4-FFF2-40B4-BE49-F238E27FC236}">
                  <a16:creationId xmlns:a16="http://schemas.microsoft.com/office/drawing/2014/main" id="{E42D51B2-9669-4A45-83B2-8640F90E51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2736"/>
              <a:ext cx="296" cy="3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32804" name="Text Box 27">
              <a:extLst>
                <a:ext uri="{FF2B5EF4-FFF2-40B4-BE49-F238E27FC236}">
                  <a16:creationId xmlns:a16="http://schemas.microsoft.com/office/drawing/2014/main" id="{72CF2485-92B2-4134-B614-8944F8A59D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8" y="1296"/>
              <a:ext cx="336" cy="4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>
                  <a:solidFill>
                    <a:srgbClr val="000000"/>
                  </a:solidFill>
                  <a:latin typeface="Lucida Sans Unicode" panose="020B0602030504020204" pitchFamily="34" charset="0"/>
                </a:rPr>
                <a:t>ε</a:t>
              </a:r>
            </a:p>
          </p:txBody>
        </p:sp>
        <p:sp>
          <p:nvSpPr>
            <p:cNvPr id="32805" name="Text Box 28">
              <a:extLst>
                <a:ext uri="{FF2B5EF4-FFF2-40B4-BE49-F238E27FC236}">
                  <a16:creationId xmlns:a16="http://schemas.microsoft.com/office/drawing/2014/main" id="{FE06E826-3B72-479C-B945-D989AAE343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8" y="2160"/>
              <a:ext cx="336" cy="4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>
                  <a:solidFill>
                    <a:srgbClr val="000000"/>
                  </a:solidFill>
                  <a:latin typeface="Lucida Sans Unicode" panose="020B0602030504020204" pitchFamily="34" charset="0"/>
                </a:rPr>
                <a:t>ε</a:t>
              </a:r>
            </a:p>
          </p:txBody>
        </p:sp>
        <p:sp>
          <p:nvSpPr>
            <p:cNvPr id="32806" name="Text Box 29">
              <a:extLst>
                <a:ext uri="{FF2B5EF4-FFF2-40B4-BE49-F238E27FC236}">
                  <a16:creationId xmlns:a16="http://schemas.microsoft.com/office/drawing/2014/main" id="{1F72F764-4E4D-4F93-A6D1-5648DEF0FB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6" y="2256"/>
              <a:ext cx="336" cy="4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>
                  <a:solidFill>
                    <a:srgbClr val="000000"/>
                  </a:solidFill>
                  <a:latin typeface="Lucida Sans Unicode" panose="020B0602030504020204" pitchFamily="34" charset="0"/>
                </a:rPr>
                <a:t>ε</a:t>
              </a: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CFFF1D55-66C5-471E-9EB9-C8AD0A3C5F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142875"/>
            <a:ext cx="7772400" cy="706438"/>
          </a:xfrm>
        </p:spPr>
        <p:txBody>
          <a:bodyPr/>
          <a:lstStyle/>
          <a:p>
            <a:r>
              <a:rPr lang="en-US" altLang="en-US" sz="3200" dirty="0"/>
              <a:t>Given NFA find DFA</a:t>
            </a:r>
            <a:r>
              <a:rPr lang="en-US" altLang="en-US" sz="3200" baseline="-25000" dirty="0"/>
              <a:t>eq</a:t>
            </a:r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F4B7C39A-BED2-499F-B74C-2238D45514E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22500" y="931863"/>
            <a:ext cx="8034338" cy="1281112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400"/>
              <a:t>1</a:t>
            </a:r>
            <a:r>
              <a:rPr lang="en-US" altLang="en-US" sz="2400" baseline="30000"/>
              <a:t>st</a:t>
            </a:r>
            <a:r>
              <a:rPr lang="en-US" altLang="en-US" sz="2400"/>
              <a:t> row DFA transition table same as NFA transition table. Add {A,B} to the states of DFA</a:t>
            </a:r>
          </a:p>
          <a:p>
            <a:pPr marL="0" indent="0">
              <a:buNone/>
            </a:pPr>
            <a:r>
              <a:rPr lang="en-US" altLang="en-US" sz="2400"/>
              <a:t>Find where {A,B} goes when DFA processes 0 AND 1</a:t>
            </a:r>
          </a:p>
          <a:p>
            <a:pPr marL="0" indent="0">
              <a:buNone/>
            </a:pPr>
            <a:endParaRPr lang="en-US" altLang="en-US" sz="240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BD0DBE58-09AB-4488-AC04-FDC4ADAE9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fld id="{A75C2C90-8070-433F-939B-5D98DB8D7D60}" type="slidenum">
              <a:rPr lang="en-US" altLang="en-US" sz="1400">
                <a:solidFill>
                  <a:srgbClr val="000000"/>
                </a:soli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t>12</a:t>
            </a:fld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34821" name="Group 41">
            <a:extLst>
              <a:ext uri="{FF2B5EF4-FFF2-40B4-BE49-F238E27FC236}">
                <a16:creationId xmlns:a16="http://schemas.microsoft.com/office/drawing/2014/main" id="{E8F2C5B3-A386-4960-862C-5D46811BA486}"/>
              </a:ext>
            </a:extLst>
          </p:cNvPr>
          <p:cNvGrpSpPr>
            <a:grpSpLocks/>
          </p:cNvGrpSpPr>
          <p:nvPr/>
        </p:nvGrpSpPr>
        <p:grpSpPr bwMode="auto">
          <a:xfrm>
            <a:off x="2919414" y="2513014"/>
            <a:ext cx="2681287" cy="1908175"/>
            <a:chOff x="2207341" y="2428349"/>
            <a:chExt cx="2681147" cy="1856299"/>
          </a:xfrm>
        </p:grpSpPr>
        <p:grpSp>
          <p:nvGrpSpPr>
            <p:cNvPr id="34844" name="Group 2">
              <a:extLst>
                <a:ext uri="{FF2B5EF4-FFF2-40B4-BE49-F238E27FC236}">
                  <a16:creationId xmlns:a16="http://schemas.microsoft.com/office/drawing/2014/main" id="{2FBE695B-39A1-4276-9A83-BDB8F354A6B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07341" y="2428349"/>
              <a:ext cx="2681147" cy="1856299"/>
              <a:chOff x="6042938" y="4517414"/>
              <a:chExt cx="2417162" cy="1855307"/>
            </a:xfrm>
          </p:grpSpPr>
          <p:grpSp>
            <p:nvGrpSpPr>
              <p:cNvPr id="34848" name="Group 1">
                <a:extLst>
                  <a:ext uri="{FF2B5EF4-FFF2-40B4-BE49-F238E27FC236}">
                    <a16:creationId xmlns:a16="http://schemas.microsoft.com/office/drawing/2014/main" id="{D575C4F3-E174-43F2-8A6E-ABA73BCA691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042938" y="4517414"/>
                <a:ext cx="2417162" cy="1855307"/>
                <a:chOff x="5207726" y="4483282"/>
                <a:chExt cx="2417162" cy="1855307"/>
              </a:xfrm>
            </p:grpSpPr>
            <p:sp>
              <p:nvSpPr>
                <p:cNvPr id="34850" name="Text Box 58">
                  <a:extLst>
                    <a:ext uri="{FF2B5EF4-FFF2-40B4-BE49-F238E27FC236}">
                      <a16:creationId xmlns:a16="http://schemas.microsoft.com/office/drawing/2014/main" id="{4021ACE4-CB44-4EA5-ACB7-B902D600B5F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128279" y="4933084"/>
                  <a:ext cx="332679" cy="4614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u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w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CC00CC"/>
                    </a:buClr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Tx/>
                    <a:buNone/>
                    <a:defRPr/>
                  </a:pPr>
                  <a:r>
                    <a:rPr lang="en-US" altLang="en-US" sz="2400">
                      <a:solidFill>
                        <a:srgbClr val="000000"/>
                      </a:solidFill>
                    </a:rPr>
                    <a:t>A</a:t>
                  </a:r>
                </a:p>
              </p:txBody>
            </p:sp>
            <p:sp>
              <p:nvSpPr>
                <p:cNvPr id="34851" name="Text Box 58">
                  <a:extLst>
                    <a:ext uri="{FF2B5EF4-FFF2-40B4-BE49-F238E27FC236}">
                      <a16:creationId xmlns:a16="http://schemas.microsoft.com/office/drawing/2014/main" id="{B615851F-57FC-46B0-BD66-CBB7BB0ACF1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878382" y="4950283"/>
                  <a:ext cx="332674" cy="46144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u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w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CC00CC"/>
                    </a:buClr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Tx/>
                    <a:buNone/>
                    <a:defRPr/>
                  </a:pPr>
                  <a:r>
                    <a:rPr lang="en-US" altLang="en-US" sz="2400">
                      <a:solidFill>
                        <a:srgbClr val="000000"/>
                      </a:solidFill>
                    </a:rPr>
                    <a:t>A</a:t>
                  </a:r>
                </a:p>
              </p:txBody>
            </p:sp>
            <p:sp>
              <p:nvSpPr>
                <p:cNvPr id="34852" name="Text Box 15">
                  <a:extLst>
                    <a:ext uri="{FF2B5EF4-FFF2-40B4-BE49-F238E27FC236}">
                      <a16:creationId xmlns:a16="http://schemas.microsoft.com/office/drawing/2014/main" id="{1EDD374A-3D7F-472D-BA14-A3B3259A5D9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209942" y="4519050"/>
                  <a:ext cx="2274392" cy="4614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marL="457200" indent="-457200"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u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w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CC00CC"/>
                    </a:buClr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Tx/>
                    <a:buNone/>
                    <a:defRPr/>
                  </a:pPr>
                  <a:r>
                    <a:rPr lang="en-US" altLang="en-US" sz="2400">
                      <a:solidFill>
                        <a:srgbClr val="000000"/>
                      </a:solidFill>
                    </a:rPr>
                    <a:t>subsets    0     1</a:t>
                  </a:r>
                </a:p>
              </p:txBody>
            </p:sp>
            <p:sp>
              <p:nvSpPr>
                <p:cNvPr id="34853" name="Rectangle 16">
                  <a:extLst>
                    <a:ext uri="{FF2B5EF4-FFF2-40B4-BE49-F238E27FC236}">
                      <a16:creationId xmlns:a16="http://schemas.microsoft.com/office/drawing/2014/main" id="{47838D0F-2662-4F13-93B4-44A73A5D62D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07726" y="4483283"/>
                  <a:ext cx="2386482" cy="1812623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u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w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CC00CC"/>
                    </a:buClr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Tx/>
                    <a:buNone/>
                    <a:defRPr/>
                  </a:pPr>
                  <a:endParaRPr lang="en-US" altLang="en-US" sz="24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34854" name="Line 17">
                  <a:extLst>
                    <a:ext uri="{FF2B5EF4-FFF2-40B4-BE49-F238E27FC236}">
                      <a16:creationId xmlns:a16="http://schemas.microsoft.com/office/drawing/2014/main" id="{AF489D1C-0D0C-46BB-8C03-87F1B0F6793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6247821" y="4483282"/>
                  <a:ext cx="10310" cy="183352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>
                    <a:solidFill>
                      <a:srgbClr val="000000"/>
                    </a:solidFill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34855" name="Line 18">
                  <a:extLst>
                    <a:ext uri="{FF2B5EF4-FFF2-40B4-BE49-F238E27FC236}">
                      <a16:creationId xmlns:a16="http://schemas.microsoft.com/office/drawing/2014/main" id="{E931C4DB-2924-4F61-BCB1-BD571EAE9F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970326" y="4483282"/>
                  <a:ext cx="7802" cy="185530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>
                    <a:solidFill>
                      <a:srgbClr val="000000"/>
                    </a:solidFill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34856" name="Line 19">
                  <a:extLst>
                    <a:ext uri="{FF2B5EF4-FFF2-40B4-BE49-F238E27FC236}">
                      <a16:creationId xmlns:a16="http://schemas.microsoft.com/office/drawing/2014/main" id="{8FCBF5EA-D46E-40A9-A792-1F82150EBF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31526" y="4937038"/>
                  <a:ext cx="2393362" cy="348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>
                    <a:solidFill>
                      <a:srgbClr val="000000"/>
                    </a:solidFill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34857" name="Line 57">
                  <a:extLst>
                    <a:ext uri="{FF2B5EF4-FFF2-40B4-BE49-F238E27FC236}">
                      <a16:creationId xmlns:a16="http://schemas.microsoft.com/office/drawing/2014/main" id="{4E135AA3-A4BB-4970-A4D6-B0650A5159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592116" y="5178761"/>
                  <a:ext cx="30480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>
                    <a:solidFill>
                      <a:srgbClr val="000000"/>
                    </a:solidFill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34858" name="Text Box 58">
                  <a:extLst>
                    <a:ext uri="{FF2B5EF4-FFF2-40B4-BE49-F238E27FC236}">
                      <a16:creationId xmlns:a16="http://schemas.microsoft.com/office/drawing/2014/main" id="{E37B1ACC-A303-4A87-88E7-5731210E5AF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095836" y="5795032"/>
                  <a:ext cx="166534" cy="44880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u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w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CC00CC"/>
                    </a:buClr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Tx/>
                    <a:buNone/>
                    <a:defRPr/>
                  </a:pPr>
                  <a:endParaRPr lang="en-US" altLang="en-US" sz="2400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34849" name="Text Box 58">
                <a:extLst>
                  <a:ext uri="{FF2B5EF4-FFF2-40B4-BE49-F238E27FC236}">
                    <a16:creationId xmlns:a16="http://schemas.microsoft.com/office/drawing/2014/main" id="{099EE15C-7DC4-4ADA-B7C4-40811BFEAAD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191762" y="4984415"/>
                <a:ext cx="617759" cy="4614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A,B</a:t>
                </a:r>
              </a:p>
            </p:txBody>
          </p:sp>
        </p:grpSp>
        <p:sp>
          <p:nvSpPr>
            <p:cNvPr id="34845" name="Text Box 58">
              <a:extLst>
                <a:ext uri="{FF2B5EF4-FFF2-40B4-BE49-F238E27FC236}">
                  <a16:creationId xmlns:a16="http://schemas.microsoft.com/office/drawing/2014/main" id="{4DDB2EF1-4DC6-42E1-B712-62E12600C3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70355" y="3310364"/>
              <a:ext cx="702109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A,B</a:t>
              </a:r>
            </a:p>
          </p:txBody>
        </p:sp>
        <p:sp>
          <p:nvSpPr>
            <p:cNvPr id="34846" name="Text Box 58">
              <a:extLst>
                <a:ext uri="{FF2B5EF4-FFF2-40B4-BE49-F238E27FC236}">
                  <a16:creationId xmlns:a16="http://schemas.microsoft.com/office/drawing/2014/main" id="{4546C3BF-B270-4854-85B6-34B17EC4CA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8410" y="3309204"/>
              <a:ext cx="702109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endParaRPr lang="en-US" altLang="en-US" sz="2400">
                <a:solidFill>
                  <a:srgbClr val="000000"/>
                </a:solidFill>
              </a:endParaRPr>
            </a:p>
          </p:txBody>
        </p:sp>
        <p:sp>
          <p:nvSpPr>
            <p:cNvPr id="34847" name="Text Box 58">
              <a:extLst>
                <a:ext uri="{FF2B5EF4-FFF2-40B4-BE49-F238E27FC236}">
                  <a16:creationId xmlns:a16="http://schemas.microsoft.com/office/drawing/2014/main" id="{CCC41E8F-1175-4071-89FE-721246B489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8409" y="3740800"/>
              <a:ext cx="702109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endParaRPr lang="en-US" altLang="en-US" sz="2400">
                <a:solidFill>
                  <a:srgbClr val="000000"/>
                </a:solidFill>
              </a:endParaRPr>
            </a:p>
          </p:txBody>
        </p:sp>
      </p:grpSp>
      <p:sp>
        <p:nvSpPr>
          <p:cNvPr id="34822" name="TextBox 1">
            <a:extLst>
              <a:ext uri="{FF2B5EF4-FFF2-40B4-BE49-F238E27FC236}">
                <a16:creationId xmlns:a16="http://schemas.microsoft.com/office/drawing/2014/main" id="{8FE71865-4301-44A6-BDCE-FAFF5BB52D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7101" y="4554538"/>
            <a:ext cx="46450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</a:rPr>
              <a:t>Growing transition table of DFA</a:t>
            </a:r>
            <a:r>
              <a:rPr lang="en-US" altLang="en-US" sz="2400" baseline="-25000" dirty="0">
                <a:solidFill>
                  <a:srgbClr val="000000"/>
                </a:solidFill>
              </a:rPr>
              <a:t>eq</a:t>
            </a:r>
          </a:p>
        </p:txBody>
      </p:sp>
      <p:grpSp>
        <p:nvGrpSpPr>
          <p:cNvPr id="34823" name="Group 2">
            <a:extLst>
              <a:ext uri="{FF2B5EF4-FFF2-40B4-BE49-F238E27FC236}">
                <a16:creationId xmlns:a16="http://schemas.microsoft.com/office/drawing/2014/main" id="{8FB19740-0DAE-46F0-A0CF-F51BE02D8B85}"/>
              </a:ext>
            </a:extLst>
          </p:cNvPr>
          <p:cNvGrpSpPr>
            <a:grpSpLocks/>
          </p:cNvGrpSpPr>
          <p:nvPr/>
        </p:nvGrpSpPr>
        <p:grpSpPr bwMode="auto">
          <a:xfrm>
            <a:off x="7383464" y="2355849"/>
            <a:ext cx="2600325" cy="2018576"/>
            <a:chOff x="6215501" y="4060984"/>
            <a:chExt cx="2404372" cy="2039891"/>
          </a:xfrm>
        </p:grpSpPr>
        <p:grpSp>
          <p:nvGrpSpPr>
            <p:cNvPr id="34827" name="Group 1">
              <a:extLst>
                <a:ext uri="{FF2B5EF4-FFF2-40B4-BE49-F238E27FC236}">
                  <a16:creationId xmlns:a16="http://schemas.microsoft.com/office/drawing/2014/main" id="{317BDB3E-9127-493B-8103-0232C3B3563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15501" y="4060984"/>
              <a:ext cx="2404372" cy="2039891"/>
              <a:chOff x="5380289" y="4026852"/>
              <a:chExt cx="2404372" cy="2039891"/>
            </a:xfrm>
          </p:grpSpPr>
          <p:sp>
            <p:nvSpPr>
              <p:cNvPr id="34831" name="Text Box 58">
                <a:extLst>
                  <a:ext uri="{FF2B5EF4-FFF2-40B4-BE49-F238E27FC236}">
                    <a16:creationId xmlns:a16="http://schemas.microsoft.com/office/drawing/2014/main" id="{EB4646A4-5B3B-4143-A5AE-F420F2DAB2D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92828" y="4614862"/>
                <a:ext cx="341204" cy="4665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A</a:t>
                </a:r>
              </a:p>
            </p:txBody>
          </p:sp>
          <p:sp>
            <p:nvSpPr>
              <p:cNvPr id="34832" name="Text Box 58">
                <a:extLst>
                  <a:ext uri="{FF2B5EF4-FFF2-40B4-BE49-F238E27FC236}">
                    <a16:creationId xmlns:a16="http://schemas.microsoft.com/office/drawing/2014/main" id="{BB782396-A071-41F2-9F12-842B0DC4592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356551" y="4611380"/>
                <a:ext cx="720803" cy="4665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A,B</a:t>
                </a:r>
              </a:p>
            </p:txBody>
          </p:sp>
          <p:sp>
            <p:nvSpPr>
              <p:cNvPr id="34833" name="Text Box 58">
                <a:extLst>
                  <a:ext uri="{FF2B5EF4-FFF2-40B4-BE49-F238E27FC236}">
                    <a16:creationId xmlns:a16="http://schemas.microsoft.com/office/drawing/2014/main" id="{44934410-E0CC-46D1-9EE0-78943E6E855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128279" y="5071640"/>
                <a:ext cx="341204" cy="4665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C</a:t>
                </a:r>
              </a:p>
            </p:txBody>
          </p:sp>
          <p:sp>
            <p:nvSpPr>
              <p:cNvPr id="34834" name="Text Box 58">
                <a:extLst>
                  <a:ext uri="{FF2B5EF4-FFF2-40B4-BE49-F238E27FC236}">
                    <a16:creationId xmlns:a16="http://schemas.microsoft.com/office/drawing/2014/main" id="{A5B95FB1-6506-43FB-B794-D9BC7A2B0D8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78382" y="5073278"/>
                <a:ext cx="338240" cy="4665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B</a:t>
                </a:r>
              </a:p>
            </p:txBody>
          </p:sp>
          <p:sp>
            <p:nvSpPr>
              <p:cNvPr id="34835" name="Text Box 58">
                <a:extLst>
                  <a:ext uri="{FF2B5EF4-FFF2-40B4-BE49-F238E27FC236}">
                    <a16:creationId xmlns:a16="http://schemas.microsoft.com/office/drawing/2014/main" id="{D8BB7F96-9E9F-439E-A588-8C92D3388B7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78382" y="5531860"/>
                <a:ext cx="341204" cy="4665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C</a:t>
                </a:r>
              </a:p>
            </p:txBody>
          </p:sp>
          <p:sp>
            <p:nvSpPr>
              <p:cNvPr id="34836" name="Text Box 15">
                <a:extLst>
                  <a:ext uri="{FF2B5EF4-FFF2-40B4-BE49-F238E27FC236}">
                    <a16:creationId xmlns:a16="http://schemas.microsoft.com/office/drawing/2014/main" id="{3CDEE9A0-A42A-472A-8277-DFF044EDB11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42760" y="4151158"/>
                <a:ext cx="1941901" cy="4665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457200" indent="-45720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S     0     1</a:t>
                </a:r>
              </a:p>
            </p:txBody>
          </p:sp>
          <p:sp>
            <p:nvSpPr>
              <p:cNvPr id="34837" name="Rectangle 16">
                <a:extLst>
                  <a:ext uri="{FF2B5EF4-FFF2-40B4-BE49-F238E27FC236}">
                    <a16:creationId xmlns:a16="http://schemas.microsoft.com/office/drawing/2014/main" id="{DD1CFC8F-5232-402C-B685-D5A033AC06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93609" y="4026852"/>
                <a:ext cx="1826391" cy="203581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4838" name="Line 17">
                <a:extLst>
                  <a:ext uri="{FF2B5EF4-FFF2-40B4-BE49-F238E27FC236}">
                    <a16:creationId xmlns:a16="http://schemas.microsoft.com/office/drawing/2014/main" id="{08AC7EEF-E4F2-4EA3-AEB7-E4D1E6EBD9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247821" y="4026852"/>
                <a:ext cx="14446" cy="203581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34839" name="Line 18">
                <a:extLst>
                  <a:ext uri="{FF2B5EF4-FFF2-40B4-BE49-F238E27FC236}">
                    <a16:creationId xmlns:a16="http://schemas.microsoft.com/office/drawing/2014/main" id="{135F105E-2E22-40A0-820D-C2419F06DE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086599" y="4026852"/>
                <a:ext cx="0" cy="203581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34840" name="Line 19">
                <a:extLst>
                  <a:ext uri="{FF2B5EF4-FFF2-40B4-BE49-F238E27FC236}">
                    <a16:creationId xmlns:a16="http://schemas.microsoft.com/office/drawing/2014/main" id="{0F1B4093-B90B-496D-849A-4D23211B3D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76913" y="4614862"/>
                <a:ext cx="18263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34841" name="Line 57">
                <a:extLst>
                  <a:ext uri="{FF2B5EF4-FFF2-40B4-BE49-F238E27FC236}">
                    <a16:creationId xmlns:a16="http://schemas.microsoft.com/office/drawing/2014/main" id="{E287C9EF-4460-4745-89FB-324A948C4B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12609" y="4800600"/>
                <a:ext cx="3048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34842" name="Text Box 58">
                <a:extLst>
                  <a:ext uri="{FF2B5EF4-FFF2-40B4-BE49-F238E27FC236}">
                    <a16:creationId xmlns:a16="http://schemas.microsoft.com/office/drawing/2014/main" id="{C145A101-7396-41BD-B18B-FD5D0BD4F18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162800" y="4592320"/>
                <a:ext cx="341204" cy="4665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A</a:t>
                </a:r>
              </a:p>
            </p:txBody>
          </p:sp>
          <p:sp>
            <p:nvSpPr>
              <p:cNvPr id="34843" name="Text Box 58">
                <a:extLst>
                  <a:ext uri="{FF2B5EF4-FFF2-40B4-BE49-F238E27FC236}">
                    <a16:creationId xmlns:a16="http://schemas.microsoft.com/office/drawing/2014/main" id="{0B98E9D2-0071-421D-90C4-CA0FFD8EA24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80289" y="5600203"/>
                <a:ext cx="326382" cy="4665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*</a:t>
                </a:r>
              </a:p>
            </p:txBody>
          </p:sp>
        </p:grpSp>
        <p:sp>
          <p:nvSpPr>
            <p:cNvPr id="34828" name="Text Box 58">
              <a:extLst>
                <a:ext uri="{FF2B5EF4-FFF2-40B4-BE49-F238E27FC236}">
                  <a16:creationId xmlns:a16="http://schemas.microsoft.com/office/drawing/2014/main" id="{1EE89F9A-9C31-4645-8A55-217F6B05FA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41118" y="5069840"/>
              <a:ext cx="568403" cy="4665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nil</a:t>
              </a:r>
            </a:p>
          </p:txBody>
        </p:sp>
        <p:sp>
          <p:nvSpPr>
            <p:cNvPr id="34829" name="Text Box 58">
              <a:extLst>
                <a:ext uri="{FF2B5EF4-FFF2-40B4-BE49-F238E27FC236}">
                  <a16:creationId xmlns:a16="http://schemas.microsoft.com/office/drawing/2014/main" id="{87077A07-EE9C-4665-A5D8-881CD9BB4F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57814" y="5557189"/>
              <a:ext cx="568403" cy="4665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nil</a:t>
              </a:r>
            </a:p>
          </p:txBody>
        </p:sp>
        <p:sp>
          <p:nvSpPr>
            <p:cNvPr id="34830" name="Text Box 58">
              <a:extLst>
                <a:ext uri="{FF2B5EF4-FFF2-40B4-BE49-F238E27FC236}">
                  <a16:creationId xmlns:a16="http://schemas.microsoft.com/office/drawing/2014/main" id="{6735FE2F-7194-41CB-9FCF-949CBD70B3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13292" y="5562600"/>
              <a:ext cx="544908" cy="4665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nil</a:t>
              </a:r>
            </a:p>
          </p:txBody>
        </p:sp>
      </p:grpSp>
      <p:sp>
        <p:nvSpPr>
          <p:cNvPr id="34824" name="TextBox 2">
            <a:extLst>
              <a:ext uri="{FF2B5EF4-FFF2-40B4-BE49-F238E27FC236}">
                <a16:creationId xmlns:a16="http://schemas.microsoft.com/office/drawing/2014/main" id="{EE14BA89-B9FE-4D05-B733-0C1D1964F7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4076" y="4503738"/>
            <a:ext cx="32496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>
                <a:solidFill>
                  <a:srgbClr val="000000"/>
                </a:solidFill>
              </a:rPr>
              <a:t>Transition table of NFA</a:t>
            </a:r>
          </a:p>
        </p:txBody>
      </p:sp>
      <p:sp>
        <p:nvSpPr>
          <p:cNvPr id="34825" name="TextBox 1">
            <a:extLst>
              <a:ext uri="{FF2B5EF4-FFF2-40B4-BE49-F238E27FC236}">
                <a16:creationId xmlns:a16="http://schemas.microsoft.com/office/drawing/2014/main" id="{BD978996-8F15-42BF-B1D4-5882A24AF9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9814" y="5084763"/>
            <a:ext cx="81184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400" baseline="-25000">
                <a:solidFill>
                  <a:srgbClr val="000000"/>
                </a:solidFill>
              </a:rPr>
              <a:t>D</a:t>
            </a:r>
            <a:r>
              <a:rPr lang="en-US" altLang="en-US" sz="2400">
                <a:solidFill>
                  <a:srgbClr val="000000"/>
                </a:solidFill>
              </a:rPr>
              <a:t>({A,B},0)=</a:t>
            </a:r>
            <a:r>
              <a:rPr lang="en-US" altLang="en-US" sz="2400">
                <a:solidFill>
                  <a:srgbClr val="000000"/>
                </a:solidFill>
                <a:latin typeface="Symbol" panose="05050102010706020507" pitchFamily="18" charset="2"/>
              </a:rPr>
              <a:t> d</a:t>
            </a:r>
            <a:r>
              <a:rPr lang="en-US" altLang="en-US" sz="2400" baseline="-25000">
                <a:solidFill>
                  <a:srgbClr val="000000"/>
                </a:solidFill>
              </a:rPr>
              <a:t>N</a:t>
            </a:r>
            <a:r>
              <a:rPr lang="en-US" altLang="en-US" sz="2400">
                <a:solidFill>
                  <a:srgbClr val="000000"/>
                </a:solidFill>
              </a:rPr>
              <a:t>(A,0) U </a:t>
            </a:r>
            <a:r>
              <a:rPr lang="en-US" altLang="en-US" sz="240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400" baseline="-25000">
                <a:solidFill>
                  <a:srgbClr val="000000"/>
                </a:solidFill>
              </a:rPr>
              <a:t>N</a:t>
            </a:r>
            <a:r>
              <a:rPr lang="en-US" altLang="en-US" sz="2400">
                <a:solidFill>
                  <a:srgbClr val="000000"/>
                </a:solidFill>
              </a:rPr>
              <a:t>(B,0)={A,B} U nil={A,B}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400" baseline="-25000">
                <a:solidFill>
                  <a:srgbClr val="000000"/>
                </a:solidFill>
              </a:rPr>
              <a:t>D</a:t>
            </a:r>
            <a:r>
              <a:rPr lang="en-US" altLang="en-US" sz="2400">
                <a:solidFill>
                  <a:srgbClr val="000000"/>
                </a:solidFill>
              </a:rPr>
              <a:t>({A,B},1)= </a:t>
            </a:r>
            <a:r>
              <a:rPr lang="en-US" altLang="en-US" sz="240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400" baseline="-25000">
                <a:solidFill>
                  <a:srgbClr val="000000"/>
                </a:solidFill>
              </a:rPr>
              <a:t>N</a:t>
            </a:r>
            <a:r>
              <a:rPr lang="en-US" altLang="en-US" sz="2400">
                <a:solidFill>
                  <a:srgbClr val="000000"/>
                </a:solidFill>
              </a:rPr>
              <a:t>(A,1) U </a:t>
            </a:r>
            <a:r>
              <a:rPr lang="en-US" altLang="en-US" sz="240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400" baseline="-25000">
                <a:solidFill>
                  <a:srgbClr val="000000"/>
                </a:solidFill>
              </a:rPr>
              <a:t>N</a:t>
            </a:r>
            <a:r>
              <a:rPr lang="en-US" altLang="en-US" sz="2400">
                <a:solidFill>
                  <a:srgbClr val="000000"/>
                </a:solidFill>
              </a:rPr>
              <a:t>(B,1)={A} U {C}={A,C}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>
                <a:solidFill>
                  <a:srgbClr val="000000"/>
                </a:solidFill>
              </a:rPr>
              <a:t>Add {A,C} to the states of DFA with * to denote final state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Content Placeholder 2">
            <a:extLst>
              <a:ext uri="{FF2B5EF4-FFF2-40B4-BE49-F238E27FC236}">
                <a16:creationId xmlns:a16="http://schemas.microsoft.com/office/drawing/2014/main" id="{2AD64620-101D-4F68-9206-57AE11F7413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12939" y="3460751"/>
            <a:ext cx="8034337" cy="1833563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400"/>
              <a:t>Find out where {A,C} goes under 0 and 1</a:t>
            </a:r>
          </a:p>
          <a:p>
            <a:pPr marL="0" indent="0">
              <a:buNone/>
            </a:pPr>
            <a:r>
              <a:rPr lang="en-US" altLang="en-US" sz="2400">
                <a:latin typeface="Symbol" panose="05050102010706020507" pitchFamily="18" charset="2"/>
              </a:rPr>
              <a:t>d</a:t>
            </a:r>
            <a:r>
              <a:rPr lang="en-US" altLang="en-US" sz="2400" baseline="-25000"/>
              <a:t>D</a:t>
            </a:r>
            <a:r>
              <a:rPr lang="en-US" altLang="en-US" sz="2400"/>
              <a:t>({A,C},0)= </a:t>
            </a:r>
            <a:r>
              <a:rPr lang="en-US" altLang="en-US" sz="2400">
                <a:latin typeface="Symbol" panose="05050102010706020507" pitchFamily="18" charset="2"/>
              </a:rPr>
              <a:t>d</a:t>
            </a:r>
            <a:r>
              <a:rPr lang="en-US" altLang="en-US" sz="2400" baseline="-25000"/>
              <a:t>N</a:t>
            </a:r>
            <a:r>
              <a:rPr lang="en-US" altLang="en-US" sz="2400"/>
              <a:t>(A,0) U </a:t>
            </a:r>
            <a:r>
              <a:rPr lang="en-US" altLang="en-US" sz="2400">
                <a:latin typeface="Symbol" panose="05050102010706020507" pitchFamily="18" charset="2"/>
              </a:rPr>
              <a:t>d</a:t>
            </a:r>
            <a:r>
              <a:rPr lang="en-US" altLang="en-US" sz="2400" baseline="-25000"/>
              <a:t>N</a:t>
            </a:r>
            <a:r>
              <a:rPr lang="en-US" altLang="en-US" sz="2400"/>
              <a:t>(C,0)={A,B} U nil={A,B} </a:t>
            </a:r>
            <a:r>
              <a:rPr lang="en-US" altLang="en-US" sz="2400">
                <a:latin typeface="Symbol" panose="05050102010706020507" pitchFamily="18" charset="2"/>
              </a:rPr>
              <a:t>d</a:t>
            </a:r>
            <a:r>
              <a:rPr lang="en-US" altLang="en-US" sz="2400" baseline="-25000"/>
              <a:t>D</a:t>
            </a:r>
            <a:r>
              <a:rPr lang="en-US" altLang="en-US" sz="2400"/>
              <a:t>({A,C},1)= </a:t>
            </a:r>
            <a:r>
              <a:rPr lang="en-US" altLang="en-US" sz="2400">
                <a:latin typeface="Symbol" panose="05050102010706020507" pitchFamily="18" charset="2"/>
              </a:rPr>
              <a:t>d</a:t>
            </a:r>
            <a:r>
              <a:rPr lang="en-US" altLang="en-US" sz="2400" baseline="-25000"/>
              <a:t>N</a:t>
            </a:r>
            <a:r>
              <a:rPr lang="en-US" altLang="en-US" sz="2400"/>
              <a:t>(A,1) U </a:t>
            </a:r>
            <a:r>
              <a:rPr lang="en-US" altLang="en-US" sz="2400">
                <a:latin typeface="Symbol" panose="05050102010706020507" pitchFamily="18" charset="2"/>
              </a:rPr>
              <a:t>d</a:t>
            </a:r>
            <a:r>
              <a:rPr lang="en-US" altLang="en-US" sz="2400" baseline="-25000"/>
              <a:t>N</a:t>
            </a:r>
            <a:r>
              <a:rPr lang="en-US" altLang="en-US" sz="2400"/>
              <a:t>(C,1)={A} U nil={A}</a:t>
            </a:r>
          </a:p>
          <a:p>
            <a:pPr marL="0" indent="0">
              <a:buNone/>
            </a:pPr>
            <a:r>
              <a:rPr lang="en-US" altLang="en-US" sz="2400"/>
              <a:t>No new subsets. We can complete DFA transition table</a:t>
            </a:r>
          </a:p>
        </p:txBody>
      </p:sp>
      <p:sp>
        <p:nvSpPr>
          <p:cNvPr id="36868" name="Slide Number Placeholder 3">
            <a:extLst>
              <a:ext uri="{FF2B5EF4-FFF2-40B4-BE49-F238E27FC236}">
                <a16:creationId xmlns:a16="http://schemas.microsoft.com/office/drawing/2014/main" id="{E2386990-89C0-4ABE-A850-DA7CC9D8E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fld id="{F9D202E9-D692-4F67-9D65-3A2C5C6DB311}" type="slidenum">
              <a:rPr lang="en-US" altLang="en-US" sz="1400">
                <a:solidFill>
                  <a:srgbClr val="000000"/>
                </a:soli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t>13</a:t>
            </a:fld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36869" name="Group 41">
            <a:extLst>
              <a:ext uri="{FF2B5EF4-FFF2-40B4-BE49-F238E27FC236}">
                <a16:creationId xmlns:a16="http://schemas.microsoft.com/office/drawing/2014/main" id="{B4945B5F-4EBA-4FA8-A2E3-12453E9545B5}"/>
              </a:ext>
            </a:extLst>
          </p:cNvPr>
          <p:cNvGrpSpPr>
            <a:grpSpLocks/>
          </p:cNvGrpSpPr>
          <p:nvPr/>
        </p:nvGrpSpPr>
        <p:grpSpPr bwMode="auto">
          <a:xfrm>
            <a:off x="2819400" y="917575"/>
            <a:ext cx="2681288" cy="1910821"/>
            <a:chOff x="2207341" y="2428349"/>
            <a:chExt cx="2681147" cy="1858588"/>
          </a:xfrm>
        </p:grpSpPr>
        <p:grpSp>
          <p:nvGrpSpPr>
            <p:cNvPr id="36891" name="Group 2">
              <a:extLst>
                <a:ext uri="{FF2B5EF4-FFF2-40B4-BE49-F238E27FC236}">
                  <a16:creationId xmlns:a16="http://schemas.microsoft.com/office/drawing/2014/main" id="{161A3BEF-A588-4279-BE51-FFD289671CD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07341" y="2428349"/>
              <a:ext cx="2681147" cy="1858588"/>
              <a:chOff x="6042938" y="4517414"/>
              <a:chExt cx="2417162" cy="1857595"/>
            </a:xfrm>
          </p:grpSpPr>
          <p:grpSp>
            <p:nvGrpSpPr>
              <p:cNvPr id="36896" name="Group 1">
                <a:extLst>
                  <a:ext uri="{FF2B5EF4-FFF2-40B4-BE49-F238E27FC236}">
                    <a16:creationId xmlns:a16="http://schemas.microsoft.com/office/drawing/2014/main" id="{EB950D0C-2446-452C-9511-8BE08E3EA92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042938" y="4517414"/>
                <a:ext cx="2417162" cy="1857595"/>
                <a:chOff x="5207726" y="4483282"/>
                <a:chExt cx="2417162" cy="1857595"/>
              </a:xfrm>
            </p:grpSpPr>
            <p:sp>
              <p:nvSpPr>
                <p:cNvPr id="36898" name="Text Box 58">
                  <a:extLst>
                    <a:ext uri="{FF2B5EF4-FFF2-40B4-BE49-F238E27FC236}">
                      <a16:creationId xmlns:a16="http://schemas.microsoft.com/office/drawing/2014/main" id="{A50A4419-F7C6-4767-BDDE-6D09798D377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128279" y="4933084"/>
                  <a:ext cx="332679" cy="4614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u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w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CC00CC"/>
                    </a:buClr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Tx/>
                    <a:buNone/>
                    <a:defRPr/>
                  </a:pPr>
                  <a:r>
                    <a:rPr lang="en-US" altLang="en-US" sz="2400">
                      <a:solidFill>
                        <a:srgbClr val="000000"/>
                      </a:solidFill>
                    </a:rPr>
                    <a:t>A</a:t>
                  </a:r>
                </a:p>
              </p:txBody>
            </p:sp>
            <p:sp>
              <p:nvSpPr>
                <p:cNvPr id="36899" name="Text Box 58">
                  <a:extLst>
                    <a:ext uri="{FF2B5EF4-FFF2-40B4-BE49-F238E27FC236}">
                      <a16:creationId xmlns:a16="http://schemas.microsoft.com/office/drawing/2014/main" id="{045C4C71-43A9-460A-B0E8-4BEA9DB3BB2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878382" y="4950283"/>
                  <a:ext cx="332674" cy="46144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u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w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CC00CC"/>
                    </a:buClr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Tx/>
                    <a:buNone/>
                    <a:defRPr/>
                  </a:pPr>
                  <a:r>
                    <a:rPr lang="en-US" altLang="en-US" sz="2400">
                      <a:solidFill>
                        <a:srgbClr val="000000"/>
                      </a:solidFill>
                    </a:rPr>
                    <a:t>A</a:t>
                  </a:r>
                </a:p>
              </p:txBody>
            </p:sp>
            <p:sp>
              <p:nvSpPr>
                <p:cNvPr id="36900" name="Text Box 15">
                  <a:extLst>
                    <a:ext uri="{FF2B5EF4-FFF2-40B4-BE49-F238E27FC236}">
                      <a16:creationId xmlns:a16="http://schemas.microsoft.com/office/drawing/2014/main" id="{E3A00D25-2CE2-4C00-A02C-60D45B6227E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209942" y="4519050"/>
                  <a:ext cx="2274392" cy="4614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marL="457200" indent="-457200"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u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w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CC00CC"/>
                    </a:buClr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Tx/>
                    <a:buNone/>
                    <a:defRPr/>
                  </a:pPr>
                  <a:r>
                    <a:rPr lang="en-US" altLang="en-US" sz="2400">
                      <a:solidFill>
                        <a:srgbClr val="000000"/>
                      </a:solidFill>
                    </a:rPr>
                    <a:t>subsets    0     1</a:t>
                  </a:r>
                </a:p>
              </p:txBody>
            </p:sp>
            <p:sp>
              <p:nvSpPr>
                <p:cNvPr id="36901" name="Rectangle 16">
                  <a:extLst>
                    <a:ext uri="{FF2B5EF4-FFF2-40B4-BE49-F238E27FC236}">
                      <a16:creationId xmlns:a16="http://schemas.microsoft.com/office/drawing/2014/main" id="{AA89BF68-43B8-4837-8F7F-4572422B359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07726" y="4483283"/>
                  <a:ext cx="2386482" cy="1812623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u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w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CC00CC"/>
                    </a:buClr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Tx/>
                    <a:buNone/>
                    <a:defRPr/>
                  </a:pPr>
                  <a:endParaRPr lang="en-US" altLang="en-US" sz="24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36902" name="Line 17">
                  <a:extLst>
                    <a:ext uri="{FF2B5EF4-FFF2-40B4-BE49-F238E27FC236}">
                      <a16:creationId xmlns:a16="http://schemas.microsoft.com/office/drawing/2014/main" id="{4ED906C7-0B62-4A9E-BB39-031C4A4A3DD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6247821" y="4483282"/>
                  <a:ext cx="10310" cy="183352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>
                    <a:solidFill>
                      <a:srgbClr val="000000"/>
                    </a:solidFill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36903" name="Line 18">
                  <a:extLst>
                    <a:ext uri="{FF2B5EF4-FFF2-40B4-BE49-F238E27FC236}">
                      <a16:creationId xmlns:a16="http://schemas.microsoft.com/office/drawing/2014/main" id="{770DBC06-24A5-4337-9A2F-47488900729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970326" y="4483282"/>
                  <a:ext cx="7802" cy="185530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>
                    <a:solidFill>
                      <a:srgbClr val="000000"/>
                    </a:solidFill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36904" name="Line 19">
                  <a:extLst>
                    <a:ext uri="{FF2B5EF4-FFF2-40B4-BE49-F238E27FC236}">
                      <a16:creationId xmlns:a16="http://schemas.microsoft.com/office/drawing/2014/main" id="{BE0C1F59-48F8-4389-AA77-BBAD98283AF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31526" y="4937038"/>
                  <a:ext cx="2393362" cy="348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>
                    <a:solidFill>
                      <a:srgbClr val="000000"/>
                    </a:solidFill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36905" name="Line 57">
                  <a:extLst>
                    <a:ext uri="{FF2B5EF4-FFF2-40B4-BE49-F238E27FC236}">
                      <a16:creationId xmlns:a16="http://schemas.microsoft.com/office/drawing/2014/main" id="{EAF2B389-8B6F-4443-B9DA-08CB02AE7F2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592116" y="5178761"/>
                  <a:ext cx="30480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>
                    <a:solidFill>
                      <a:srgbClr val="000000"/>
                    </a:solidFill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36906" name="Text Box 58">
                  <a:extLst>
                    <a:ext uri="{FF2B5EF4-FFF2-40B4-BE49-F238E27FC236}">
                      <a16:creationId xmlns:a16="http://schemas.microsoft.com/office/drawing/2014/main" id="{F734E48F-E088-4C54-99AC-3E37C4FB49F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419205" y="5892072"/>
                  <a:ext cx="318211" cy="44880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u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w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CC00CC"/>
                    </a:buClr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Tx/>
                    <a:buNone/>
                    <a:defRPr/>
                  </a:pPr>
                  <a:r>
                    <a:rPr lang="en-US" altLang="en-US" sz="2400">
                      <a:solidFill>
                        <a:srgbClr val="000000"/>
                      </a:solidFill>
                    </a:rPr>
                    <a:t>*</a:t>
                  </a:r>
                </a:p>
              </p:txBody>
            </p:sp>
          </p:grpSp>
          <p:sp>
            <p:nvSpPr>
              <p:cNvPr id="36897" name="Text Box 58">
                <a:extLst>
                  <a:ext uri="{FF2B5EF4-FFF2-40B4-BE49-F238E27FC236}">
                    <a16:creationId xmlns:a16="http://schemas.microsoft.com/office/drawing/2014/main" id="{0BED196E-3E14-4CCD-AF4E-50E38612464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191762" y="4984415"/>
                <a:ext cx="617759" cy="4614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A,B</a:t>
                </a:r>
              </a:p>
            </p:txBody>
          </p:sp>
        </p:grpSp>
        <p:sp>
          <p:nvSpPr>
            <p:cNvPr id="36892" name="Text Box 58">
              <a:extLst>
                <a:ext uri="{FF2B5EF4-FFF2-40B4-BE49-F238E27FC236}">
                  <a16:creationId xmlns:a16="http://schemas.microsoft.com/office/drawing/2014/main" id="{5DDD0886-5936-4977-BD50-7F75961B10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70355" y="3310364"/>
              <a:ext cx="702109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A,B</a:t>
              </a:r>
            </a:p>
          </p:txBody>
        </p:sp>
        <p:sp>
          <p:nvSpPr>
            <p:cNvPr id="36893" name="Text Box 58">
              <a:extLst>
                <a:ext uri="{FF2B5EF4-FFF2-40B4-BE49-F238E27FC236}">
                  <a16:creationId xmlns:a16="http://schemas.microsoft.com/office/drawing/2014/main" id="{2073739A-BDC4-4801-9866-198C03A0AA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7413" y="3745728"/>
              <a:ext cx="70538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A,C</a:t>
              </a:r>
            </a:p>
          </p:txBody>
        </p:sp>
        <p:sp>
          <p:nvSpPr>
            <p:cNvPr id="36894" name="Text Box 58">
              <a:extLst>
                <a:ext uri="{FF2B5EF4-FFF2-40B4-BE49-F238E27FC236}">
                  <a16:creationId xmlns:a16="http://schemas.microsoft.com/office/drawing/2014/main" id="{070D1592-34F7-46E5-A5A0-2AF4E15101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8410" y="3309204"/>
              <a:ext cx="702109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A,B</a:t>
              </a:r>
            </a:p>
          </p:txBody>
        </p:sp>
        <p:sp>
          <p:nvSpPr>
            <p:cNvPr id="36895" name="Text Box 58">
              <a:extLst>
                <a:ext uri="{FF2B5EF4-FFF2-40B4-BE49-F238E27FC236}">
                  <a16:creationId xmlns:a16="http://schemas.microsoft.com/office/drawing/2014/main" id="{FDA3C563-069E-4600-9368-FACE5A8CFF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62439" y="3314719"/>
              <a:ext cx="702109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A,C</a:t>
              </a:r>
            </a:p>
          </p:txBody>
        </p:sp>
      </p:grpSp>
      <p:sp>
        <p:nvSpPr>
          <p:cNvPr id="36870" name="TextBox 1">
            <a:extLst>
              <a:ext uri="{FF2B5EF4-FFF2-40B4-BE49-F238E27FC236}">
                <a16:creationId xmlns:a16="http://schemas.microsoft.com/office/drawing/2014/main" id="{BBD082FA-B6C8-4A5C-82B4-67C12E20AB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4676" y="2900363"/>
            <a:ext cx="47418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</a:rPr>
              <a:t> Growing transition table of DFA</a:t>
            </a:r>
            <a:r>
              <a:rPr lang="en-US" altLang="en-US" sz="2400" baseline="-25000" dirty="0">
                <a:solidFill>
                  <a:srgbClr val="000000"/>
                </a:solidFill>
              </a:rPr>
              <a:t>eq</a:t>
            </a:r>
          </a:p>
        </p:txBody>
      </p:sp>
      <p:grpSp>
        <p:nvGrpSpPr>
          <p:cNvPr id="36871" name="Group 2">
            <a:extLst>
              <a:ext uri="{FF2B5EF4-FFF2-40B4-BE49-F238E27FC236}">
                <a16:creationId xmlns:a16="http://schemas.microsoft.com/office/drawing/2014/main" id="{03519671-3051-4526-BCD7-8E591940E9E1}"/>
              </a:ext>
            </a:extLst>
          </p:cNvPr>
          <p:cNvGrpSpPr>
            <a:grpSpLocks/>
          </p:cNvGrpSpPr>
          <p:nvPr/>
        </p:nvGrpSpPr>
        <p:grpSpPr bwMode="auto">
          <a:xfrm>
            <a:off x="6640514" y="846138"/>
            <a:ext cx="2600325" cy="2018575"/>
            <a:chOff x="6215501" y="4060984"/>
            <a:chExt cx="2404372" cy="2039891"/>
          </a:xfrm>
        </p:grpSpPr>
        <p:grpSp>
          <p:nvGrpSpPr>
            <p:cNvPr id="36874" name="Group 1">
              <a:extLst>
                <a:ext uri="{FF2B5EF4-FFF2-40B4-BE49-F238E27FC236}">
                  <a16:creationId xmlns:a16="http://schemas.microsoft.com/office/drawing/2014/main" id="{D00544B9-3367-4A6C-B020-E7D5137EF62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15501" y="4060984"/>
              <a:ext cx="2404372" cy="2039891"/>
              <a:chOff x="5380289" y="4026852"/>
              <a:chExt cx="2404372" cy="2039891"/>
            </a:xfrm>
          </p:grpSpPr>
          <p:sp>
            <p:nvSpPr>
              <p:cNvPr id="36878" name="Text Box 58">
                <a:extLst>
                  <a:ext uri="{FF2B5EF4-FFF2-40B4-BE49-F238E27FC236}">
                    <a16:creationId xmlns:a16="http://schemas.microsoft.com/office/drawing/2014/main" id="{77D83981-C4DF-49CF-A82D-D1EBE6A81EF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92828" y="4614862"/>
                <a:ext cx="341204" cy="4665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A</a:t>
                </a:r>
              </a:p>
            </p:txBody>
          </p:sp>
          <p:sp>
            <p:nvSpPr>
              <p:cNvPr id="36879" name="Text Box 58">
                <a:extLst>
                  <a:ext uri="{FF2B5EF4-FFF2-40B4-BE49-F238E27FC236}">
                    <a16:creationId xmlns:a16="http://schemas.microsoft.com/office/drawing/2014/main" id="{246BC700-7DCF-4013-8F3D-AAF65B6BF7B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356551" y="4611380"/>
                <a:ext cx="720803" cy="4665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A,B</a:t>
                </a:r>
              </a:p>
            </p:txBody>
          </p:sp>
          <p:sp>
            <p:nvSpPr>
              <p:cNvPr id="36880" name="Text Box 58">
                <a:extLst>
                  <a:ext uri="{FF2B5EF4-FFF2-40B4-BE49-F238E27FC236}">
                    <a16:creationId xmlns:a16="http://schemas.microsoft.com/office/drawing/2014/main" id="{C0863C0F-179C-42A3-829D-54D3C261272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128279" y="5071640"/>
                <a:ext cx="341204" cy="4665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C</a:t>
                </a:r>
              </a:p>
            </p:txBody>
          </p:sp>
          <p:sp>
            <p:nvSpPr>
              <p:cNvPr id="36881" name="Text Box 58">
                <a:extLst>
                  <a:ext uri="{FF2B5EF4-FFF2-40B4-BE49-F238E27FC236}">
                    <a16:creationId xmlns:a16="http://schemas.microsoft.com/office/drawing/2014/main" id="{E4EE937D-052E-429D-A5FB-F99F1E7EF4A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78382" y="5073278"/>
                <a:ext cx="338240" cy="4665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B</a:t>
                </a:r>
              </a:p>
            </p:txBody>
          </p:sp>
          <p:sp>
            <p:nvSpPr>
              <p:cNvPr id="36882" name="Text Box 58">
                <a:extLst>
                  <a:ext uri="{FF2B5EF4-FFF2-40B4-BE49-F238E27FC236}">
                    <a16:creationId xmlns:a16="http://schemas.microsoft.com/office/drawing/2014/main" id="{95166784-B25D-424D-8EA5-E60A0AAD32A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78382" y="5531860"/>
                <a:ext cx="341204" cy="4665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C</a:t>
                </a:r>
              </a:p>
            </p:txBody>
          </p:sp>
          <p:sp>
            <p:nvSpPr>
              <p:cNvPr id="36883" name="Text Box 15">
                <a:extLst>
                  <a:ext uri="{FF2B5EF4-FFF2-40B4-BE49-F238E27FC236}">
                    <a16:creationId xmlns:a16="http://schemas.microsoft.com/office/drawing/2014/main" id="{3E0A6616-0AD2-4745-A3BB-19F1421F8ED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42760" y="4151158"/>
                <a:ext cx="1941901" cy="4665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457200" indent="-45720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S     0     1</a:t>
                </a:r>
              </a:p>
            </p:txBody>
          </p:sp>
          <p:sp>
            <p:nvSpPr>
              <p:cNvPr id="36884" name="Rectangle 16">
                <a:extLst>
                  <a:ext uri="{FF2B5EF4-FFF2-40B4-BE49-F238E27FC236}">
                    <a16:creationId xmlns:a16="http://schemas.microsoft.com/office/drawing/2014/main" id="{546BFCE0-29FF-4E4E-B2A7-067DEA697B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93609" y="4026852"/>
                <a:ext cx="1826391" cy="203581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6885" name="Line 17">
                <a:extLst>
                  <a:ext uri="{FF2B5EF4-FFF2-40B4-BE49-F238E27FC236}">
                    <a16:creationId xmlns:a16="http://schemas.microsoft.com/office/drawing/2014/main" id="{1112719B-1B31-45B2-B566-FB2C32BD26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247821" y="4026852"/>
                <a:ext cx="14446" cy="203581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36886" name="Line 18">
                <a:extLst>
                  <a:ext uri="{FF2B5EF4-FFF2-40B4-BE49-F238E27FC236}">
                    <a16:creationId xmlns:a16="http://schemas.microsoft.com/office/drawing/2014/main" id="{B293AF6F-F07B-4FF8-B40D-653268DB19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086599" y="4026852"/>
                <a:ext cx="0" cy="203581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36887" name="Line 19">
                <a:extLst>
                  <a:ext uri="{FF2B5EF4-FFF2-40B4-BE49-F238E27FC236}">
                    <a16:creationId xmlns:a16="http://schemas.microsoft.com/office/drawing/2014/main" id="{332A8CBD-6B1B-4374-9A64-FDCCC86862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76913" y="4614862"/>
                <a:ext cx="18263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36888" name="Line 57">
                <a:extLst>
                  <a:ext uri="{FF2B5EF4-FFF2-40B4-BE49-F238E27FC236}">
                    <a16:creationId xmlns:a16="http://schemas.microsoft.com/office/drawing/2014/main" id="{7293D0DE-8024-43AF-AEF4-9E6C537E19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12609" y="4800600"/>
                <a:ext cx="3048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36889" name="Text Box 58">
                <a:extLst>
                  <a:ext uri="{FF2B5EF4-FFF2-40B4-BE49-F238E27FC236}">
                    <a16:creationId xmlns:a16="http://schemas.microsoft.com/office/drawing/2014/main" id="{0F09E18E-17D4-4923-857C-DD670BDAFBE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162800" y="4592320"/>
                <a:ext cx="341204" cy="4665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A</a:t>
                </a:r>
              </a:p>
            </p:txBody>
          </p:sp>
          <p:sp>
            <p:nvSpPr>
              <p:cNvPr id="36890" name="Text Box 58">
                <a:extLst>
                  <a:ext uri="{FF2B5EF4-FFF2-40B4-BE49-F238E27FC236}">
                    <a16:creationId xmlns:a16="http://schemas.microsoft.com/office/drawing/2014/main" id="{BD458DC3-6B5F-4257-8711-06AB2931F1D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80289" y="5600203"/>
                <a:ext cx="326382" cy="4665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*</a:t>
                </a:r>
              </a:p>
            </p:txBody>
          </p:sp>
        </p:grpSp>
        <p:sp>
          <p:nvSpPr>
            <p:cNvPr id="36875" name="Text Box 58">
              <a:extLst>
                <a:ext uri="{FF2B5EF4-FFF2-40B4-BE49-F238E27FC236}">
                  <a16:creationId xmlns:a16="http://schemas.microsoft.com/office/drawing/2014/main" id="{57B41082-C1AC-4043-B236-A0B645B6E6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41118" y="5069840"/>
              <a:ext cx="568403" cy="4665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nil</a:t>
              </a:r>
            </a:p>
          </p:txBody>
        </p:sp>
        <p:sp>
          <p:nvSpPr>
            <p:cNvPr id="36876" name="Text Box 58">
              <a:extLst>
                <a:ext uri="{FF2B5EF4-FFF2-40B4-BE49-F238E27FC236}">
                  <a16:creationId xmlns:a16="http://schemas.microsoft.com/office/drawing/2014/main" id="{C469A605-B9B9-4740-BA33-F17BFB1D82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57814" y="5557189"/>
              <a:ext cx="568403" cy="4665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nil</a:t>
              </a:r>
            </a:p>
          </p:txBody>
        </p:sp>
        <p:sp>
          <p:nvSpPr>
            <p:cNvPr id="36877" name="Text Box 58">
              <a:extLst>
                <a:ext uri="{FF2B5EF4-FFF2-40B4-BE49-F238E27FC236}">
                  <a16:creationId xmlns:a16="http://schemas.microsoft.com/office/drawing/2014/main" id="{ADD4C738-1C58-46D3-ACF4-F2951D6BBE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13292" y="5562600"/>
              <a:ext cx="544908" cy="4665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nil</a:t>
              </a:r>
            </a:p>
          </p:txBody>
        </p:sp>
      </p:grpSp>
      <p:sp>
        <p:nvSpPr>
          <p:cNvPr id="36872" name="TextBox 2">
            <a:extLst>
              <a:ext uri="{FF2B5EF4-FFF2-40B4-BE49-F238E27FC236}">
                <a16:creationId xmlns:a16="http://schemas.microsoft.com/office/drawing/2014/main" id="{7DD2B0B1-009B-4FA8-9FDB-F7D56C1D46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64351" y="2982913"/>
            <a:ext cx="32496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>
                <a:solidFill>
                  <a:srgbClr val="000000"/>
                </a:solidFill>
              </a:rPr>
              <a:t>Transition table of NFA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Content Placeholder 2">
            <a:extLst>
              <a:ext uri="{FF2B5EF4-FFF2-40B4-BE49-F238E27FC236}">
                <a16:creationId xmlns:a16="http://schemas.microsoft.com/office/drawing/2014/main" id="{A540C471-849E-4450-9F6B-4E8FCAE3186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75275" y="1000125"/>
            <a:ext cx="5068888" cy="552450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400" dirty="0"/>
              <a:t>We can rename the states of </a:t>
            </a:r>
            <a:r>
              <a:rPr lang="en-US" altLang="en-US" sz="2400" dirty="0">
                <a:solidFill>
                  <a:srgbClr val="000000"/>
                </a:solidFill>
              </a:rPr>
              <a:t>DFA</a:t>
            </a:r>
            <a:r>
              <a:rPr lang="en-US" altLang="en-US" sz="2400" baseline="-25000" dirty="0">
                <a:solidFill>
                  <a:srgbClr val="000000"/>
                </a:solidFill>
              </a:rPr>
              <a:t>eq</a:t>
            </a:r>
            <a:endParaRPr lang="en-US" altLang="en-US" sz="2400" dirty="0"/>
          </a:p>
        </p:txBody>
      </p:sp>
      <p:sp>
        <p:nvSpPr>
          <p:cNvPr id="38916" name="Slide Number Placeholder 3">
            <a:extLst>
              <a:ext uri="{FF2B5EF4-FFF2-40B4-BE49-F238E27FC236}">
                <a16:creationId xmlns:a16="http://schemas.microsoft.com/office/drawing/2014/main" id="{270E2021-9FC5-48A1-B59B-C3F3FF103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fld id="{4DBB8FBE-219E-4EF3-BAF4-FC7C769E421A}" type="slidenum">
              <a:rPr lang="en-US" altLang="en-US" sz="1400">
                <a:solidFill>
                  <a:srgbClr val="000000"/>
                </a:soli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t>14</a:t>
            </a:fld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8917" name="TextBox 1">
            <a:extLst>
              <a:ext uri="{FF2B5EF4-FFF2-40B4-BE49-F238E27FC236}">
                <a16:creationId xmlns:a16="http://schemas.microsoft.com/office/drawing/2014/main" id="{5098AD7A-46D9-4F5C-9F30-0313F6FF58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7700" y="2884488"/>
            <a:ext cx="35702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</a:rPr>
              <a:t> Transition table of DFA</a:t>
            </a:r>
            <a:r>
              <a:rPr lang="en-US" altLang="en-US" sz="2400" baseline="-25000" dirty="0">
                <a:solidFill>
                  <a:srgbClr val="000000"/>
                </a:solidFill>
              </a:rPr>
              <a:t>eq</a:t>
            </a:r>
          </a:p>
        </p:txBody>
      </p:sp>
      <p:sp>
        <p:nvSpPr>
          <p:cNvPr id="38918" name="TextBox 2">
            <a:extLst>
              <a:ext uri="{FF2B5EF4-FFF2-40B4-BE49-F238E27FC236}">
                <a16:creationId xmlns:a16="http://schemas.microsoft.com/office/drawing/2014/main" id="{B3BBBC29-1918-471A-9BA2-26D9A7F36C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8602" y="3932179"/>
            <a:ext cx="5375275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</a:rPr>
              <a:t>Transition table of DFA</a:t>
            </a:r>
            <a:r>
              <a:rPr lang="en-US" altLang="en-US" sz="2400" baseline="-25000" dirty="0">
                <a:solidFill>
                  <a:srgbClr val="000000"/>
                </a:solidFill>
              </a:rPr>
              <a:t>eq</a:t>
            </a:r>
            <a:r>
              <a:rPr lang="en-US" altLang="en-US" sz="2400" dirty="0">
                <a:solidFill>
                  <a:srgbClr val="000000"/>
                </a:solidFill>
              </a:rPr>
              <a:t> with new state names.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</a:rPr>
              <a:t>Test acceptance of 101 by the definition of delta-hat </a:t>
            </a:r>
          </a:p>
        </p:txBody>
      </p:sp>
      <p:grpSp>
        <p:nvGrpSpPr>
          <p:cNvPr id="38919" name="Group 5">
            <a:extLst>
              <a:ext uri="{FF2B5EF4-FFF2-40B4-BE49-F238E27FC236}">
                <a16:creationId xmlns:a16="http://schemas.microsoft.com/office/drawing/2014/main" id="{6124B00B-072B-4308-B8E1-A11D995B1D03}"/>
              </a:ext>
            </a:extLst>
          </p:cNvPr>
          <p:cNvGrpSpPr>
            <a:grpSpLocks/>
          </p:cNvGrpSpPr>
          <p:nvPr/>
        </p:nvGrpSpPr>
        <p:grpSpPr bwMode="auto">
          <a:xfrm>
            <a:off x="2085975" y="852488"/>
            <a:ext cx="2681288" cy="1910821"/>
            <a:chOff x="561839" y="851775"/>
            <a:chExt cx="2681287" cy="1910821"/>
          </a:xfrm>
        </p:grpSpPr>
        <p:grpSp>
          <p:nvGrpSpPr>
            <p:cNvPr id="38940" name="Group 41">
              <a:extLst>
                <a:ext uri="{FF2B5EF4-FFF2-40B4-BE49-F238E27FC236}">
                  <a16:creationId xmlns:a16="http://schemas.microsoft.com/office/drawing/2014/main" id="{D1659154-700B-48E9-9203-4AEFC1B6E11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61839" y="851775"/>
              <a:ext cx="2681287" cy="1910821"/>
              <a:chOff x="2207341" y="2428349"/>
              <a:chExt cx="2681147" cy="1858588"/>
            </a:xfrm>
          </p:grpSpPr>
          <p:grpSp>
            <p:nvGrpSpPr>
              <p:cNvPr id="38942" name="Group 2">
                <a:extLst>
                  <a:ext uri="{FF2B5EF4-FFF2-40B4-BE49-F238E27FC236}">
                    <a16:creationId xmlns:a16="http://schemas.microsoft.com/office/drawing/2014/main" id="{D862B011-1398-4D48-A72C-2D69BD206ED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07341" y="2428349"/>
                <a:ext cx="2681147" cy="1858588"/>
                <a:chOff x="6042938" y="4517414"/>
                <a:chExt cx="2417162" cy="1857595"/>
              </a:xfrm>
            </p:grpSpPr>
            <p:grpSp>
              <p:nvGrpSpPr>
                <p:cNvPr id="38947" name="Group 1">
                  <a:extLst>
                    <a:ext uri="{FF2B5EF4-FFF2-40B4-BE49-F238E27FC236}">
                      <a16:creationId xmlns:a16="http://schemas.microsoft.com/office/drawing/2014/main" id="{AC2954B2-D54B-47CB-B5C4-4EAA9EFD5AA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6042938" y="4517414"/>
                  <a:ext cx="2417162" cy="1857595"/>
                  <a:chOff x="5207726" y="4483282"/>
                  <a:chExt cx="2417162" cy="1857595"/>
                </a:xfrm>
              </p:grpSpPr>
              <p:sp>
                <p:nvSpPr>
                  <p:cNvPr id="38949" name="Text Box 58">
                    <a:extLst>
                      <a:ext uri="{FF2B5EF4-FFF2-40B4-BE49-F238E27FC236}">
                        <a16:creationId xmlns:a16="http://schemas.microsoft.com/office/drawing/2014/main" id="{1F1E5635-7393-4B5F-A529-541C14200F9B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128279" y="4933084"/>
                    <a:ext cx="332679" cy="46141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rgbClr val="CC00CC"/>
                      </a:buClr>
                      <a:buFont typeface="Monotype Sorts" pitchFamily="2" charset="2"/>
                      <a:buChar char="u"/>
                      <a:defRPr sz="32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rgbClr val="CC00CC"/>
                      </a:buClr>
                      <a:buFont typeface="Monotype Sorts" pitchFamily="2" charset="2"/>
                      <a:buChar char="w"/>
                      <a:defRPr sz="28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rgbClr val="CC00CC"/>
                      </a:buClr>
                      <a:buChar char="•"/>
                      <a:defRPr sz="24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None/>
                      <a:defRPr/>
                    </a:pPr>
                    <a:r>
                      <a:rPr lang="en-US" altLang="en-US" sz="2400">
                        <a:solidFill>
                          <a:srgbClr val="000000"/>
                        </a:solidFill>
                      </a:rPr>
                      <a:t>A</a:t>
                    </a:r>
                  </a:p>
                </p:txBody>
              </p:sp>
              <p:sp>
                <p:nvSpPr>
                  <p:cNvPr id="38950" name="Text Box 58">
                    <a:extLst>
                      <a:ext uri="{FF2B5EF4-FFF2-40B4-BE49-F238E27FC236}">
                        <a16:creationId xmlns:a16="http://schemas.microsoft.com/office/drawing/2014/main" id="{F58C3640-1052-487C-A6B8-6D6FF47A5ED9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878382" y="4950283"/>
                    <a:ext cx="332674" cy="461449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rgbClr val="CC00CC"/>
                      </a:buClr>
                      <a:buFont typeface="Monotype Sorts" pitchFamily="2" charset="2"/>
                      <a:buChar char="u"/>
                      <a:defRPr sz="32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rgbClr val="CC00CC"/>
                      </a:buClr>
                      <a:buFont typeface="Monotype Sorts" pitchFamily="2" charset="2"/>
                      <a:buChar char="w"/>
                      <a:defRPr sz="28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rgbClr val="CC00CC"/>
                      </a:buClr>
                      <a:buChar char="•"/>
                      <a:defRPr sz="24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None/>
                      <a:defRPr/>
                    </a:pPr>
                    <a:r>
                      <a:rPr lang="en-US" altLang="en-US" sz="2400">
                        <a:solidFill>
                          <a:srgbClr val="000000"/>
                        </a:solidFill>
                      </a:rPr>
                      <a:t>A</a:t>
                    </a:r>
                  </a:p>
                </p:txBody>
              </p:sp>
              <p:sp>
                <p:nvSpPr>
                  <p:cNvPr id="38951" name="Text Box 15">
                    <a:extLst>
                      <a:ext uri="{FF2B5EF4-FFF2-40B4-BE49-F238E27FC236}">
                        <a16:creationId xmlns:a16="http://schemas.microsoft.com/office/drawing/2014/main" id="{E491F375-C80F-47B7-BDDE-B5C252FDAFDD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209942" y="4519050"/>
                    <a:ext cx="2274392" cy="46141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 marL="457200" indent="-457200">
                      <a:spcBef>
                        <a:spcPct val="20000"/>
                      </a:spcBef>
                      <a:buClr>
                        <a:srgbClr val="CC00CC"/>
                      </a:buClr>
                      <a:buFont typeface="Monotype Sorts" pitchFamily="2" charset="2"/>
                      <a:buChar char="u"/>
                      <a:defRPr sz="32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rgbClr val="CC00CC"/>
                      </a:buClr>
                      <a:buFont typeface="Monotype Sorts" pitchFamily="2" charset="2"/>
                      <a:buChar char="w"/>
                      <a:defRPr sz="28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rgbClr val="CC00CC"/>
                      </a:buClr>
                      <a:buChar char="•"/>
                      <a:defRPr sz="24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None/>
                      <a:defRPr/>
                    </a:pPr>
                    <a:r>
                      <a:rPr lang="en-US" altLang="en-US" sz="2400">
                        <a:solidFill>
                          <a:srgbClr val="000000"/>
                        </a:solidFill>
                      </a:rPr>
                      <a:t>subsets    0     1</a:t>
                    </a:r>
                  </a:p>
                </p:txBody>
              </p:sp>
              <p:sp>
                <p:nvSpPr>
                  <p:cNvPr id="38952" name="Rectangle 16">
                    <a:extLst>
                      <a:ext uri="{FF2B5EF4-FFF2-40B4-BE49-F238E27FC236}">
                        <a16:creationId xmlns:a16="http://schemas.microsoft.com/office/drawing/2014/main" id="{8AE2F156-91DD-4915-8B03-B779A1F60D9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207726" y="4483283"/>
                    <a:ext cx="2386482" cy="1812623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rgbClr val="CC00CC"/>
                      </a:buClr>
                      <a:buFont typeface="Monotype Sorts" pitchFamily="2" charset="2"/>
                      <a:buChar char="u"/>
                      <a:defRPr sz="32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rgbClr val="CC00CC"/>
                      </a:buClr>
                      <a:buFont typeface="Monotype Sorts" pitchFamily="2" charset="2"/>
                      <a:buChar char="w"/>
                      <a:defRPr sz="28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rgbClr val="CC00CC"/>
                      </a:buClr>
                      <a:buChar char="•"/>
                      <a:defRPr sz="24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None/>
                      <a:defRPr/>
                    </a:pPr>
                    <a:endParaRPr lang="en-US" altLang="en-US" sz="240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38953" name="Line 17">
                    <a:extLst>
                      <a:ext uri="{FF2B5EF4-FFF2-40B4-BE49-F238E27FC236}">
                        <a16:creationId xmlns:a16="http://schemas.microsoft.com/office/drawing/2014/main" id="{73F9A520-E69F-4DCD-BEEE-20BDC937267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6247821" y="4483282"/>
                    <a:ext cx="10310" cy="1833521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>
                      <a:solidFill>
                        <a:srgbClr val="000000"/>
                      </a:solidFill>
                      <a:latin typeface="Tahoma" panose="020B0604030504040204" pitchFamily="34" charset="0"/>
                    </a:endParaRPr>
                  </a:p>
                </p:txBody>
              </p:sp>
              <p:sp>
                <p:nvSpPr>
                  <p:cNvPr id="38954" name="Line 18">
                    <a:extLst>
                      <a:ext uri="{FF2B5EF4-FFF2-40B4-BE49-F238E27FC236}">
                        <a16:creationId xmlns:a16="http://schemas.microsoft.com/office/drawing/2014/main" id="{BC0CA566-B92F-4A47-B468-C5E601BB110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6970326" y="4483282"/>
                    <a:ext cx="7802" cy="185530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>
                      <a:solidFill>
                        <a:srgbClr val="000000"/>
                      </a:solidFill>
                      <a:latin typeface="Tahoma" panose="020B0604030504040204" pitchFamily="34" charset="0"/>
                    </a:endParaRPr>
                  </a:p>
                </p:txBody>
              </p:sp>
              <p:sp>
                <p:nvSpPr>
                  <p:cNvPr id="38955" name="Line 19">
                    <a:extLst>
                      <a:ext uri="{FF2B5EF4-FFF2-40B4-BE49-F238E27FC236}">
                        <a16:creationId xmlns:a16="http://schemas.microsoft.com/office/drawing/2014/main" id="{2C60BB11-9E94-418E-AB58-1F6C000A71A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231526" y="4937038"/>
                    <a:ext cx="2393362" cy="348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>
                      <a:solidFill>
                        <a:srgbClr val="000000"/>
                      </a:solidFill>
                      <a:latin typeface="Tahoma" panose="020B0604030504040204" pitchFamily="34" charset="0"/>
                    </a:endParaRPr>
                  </a:p>
                </p:txBody>
              </p:sp>
              <p:sp>
                <p:nvSpPr>
                  <p:cNvPr id="38956" name="Line 57">
                    <a:extLst>
                      <a:ext uri="{FF2B5EF4-FFF2-40B4-BE49-F238E27FC236}">
                        <a16:creationId xmlns:a16="http://schemas.microsoft.com/office/drawing/2014/main" id="{2517B878-2706-4BEA-9D94-0B1A3F2347D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592116" y="5178761"/>
                    <a:ext cx="30480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>
                      <a:solidFill>
                        <a:srgbClr val="000000"/>
                      </a:solidFill>
                      <a:latin typeface="Tahoma" panose="020B0604030504040204" pitchFamily="34" charset="0"/>
                    </a:endParaRPr>
                  </a:p>
                </p:txBody>
              </p:sp>
              <p:sp>
                <p:nvSpPr>
                  <p:cNvPr id="38957" name="Text Box 58">
                    <a:extLst>
                      <a:ext uri="{FF2B5EF4-FFF2-40B4-BE49-F238E27FC236}">
                        <a16:creationId xmlns:a16="http://schemas.microsoft.com/office/drawing/2014/main" id="{8E71E0A5-AF3F-4151-BFD8-DD24F72F104E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419205" y="5892072"/>
                    <a:ext cx="318211" cy="44880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rgbClr val="CC00CC"/>
                      </a:buClr>
                      <a:buFont typeface="Monotype Sorts" pitchFamily="2" charset="2"/>
                      <a:buChar char="u"/>
                      <a:defRPr sz="32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rgbClr val="CC00CC"/>
                      </a:buClr>
                      <a:buFont typeface="Monotype Sorts" pitchFamily="2" charset="2"/>
                      <a:buChar char="w"/>
                      <a:defRPr sz="28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rgbClr val="CC00CC"/>
                      </a:buClr>
                      <a:buChar char="•"/>
                      <a:defRPr sz="24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None/>
                      <a:defRPr/>
                    </a:pPr>
                    <a:r>
                      <a:rPr lang="en-US" altLang="en-US" sz="2400">
                        <a:solidFill>
                          <a:srgbClr val="000000"/>
                        </a:solidFill>
                      </a:rPr>
                      <a:t>*</a:t>
                    </a:r>
                  </a:p>
                </p:txBody>
              </p:sp>
              <p:sp>
                <p:nvSpPr>
                  <p:cNvPr id="38958" name="Text Box 58">
                    <a:extLst>
                      <a:ext uri="{FF2B5EF4-FFF2-40B4-BE49-F238E27FC236}">
                        <a16:creationId xmlns:a16="http://schemas.microsoft.com/office/drawing/2014/main" id="{3E45D444-E332-45E3-A56E-DAD71073C242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115515" y="5776347"/>
                    <a:ext cx="332674" cy="461449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rgbClr val="CC00CC"/>
                      </a:buClr>
                      <a:buFont typeface="Monotype Sorts" pitchFamily="2" charset="2"/>
                      <a:buChar char="u"/>
                      <a:defRPr sz="32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rgbClr val="CC00CC"/>
                      </a:buClr>
                      <a:buFont typeface="Monotype Sorts" pitchFamily="2" charset="2"/>
                      <a:buChar char="w"/>
                      <a:defRPr sz="28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rgbClr val="CC00CC"/>
                      </a:buClr>
                      <a:buChar char="•"/>
                      <a:defRPr sz="24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None/>
                      <a:defRPr/>
                    </a:pPr>
                    <a:r>
                      <a:rPr lang="en-US" altLang="en-US" sz="2400">
                        <a:solidFill>
                          <a:srgbClr val="000000"/>
                        </a:solidFill>
                      </a:rPr>
                      <a:t>A</a:t>
                    </a:r>
                  </a:p>
                </p:txBody>
              </p:sp>
            </p:grpSp>
            <p:sp>
              <p:nvSpPr>
                <p:cNvPr id="38948" name="Text Box 58">
                  <a:extLst>
                    <a:ext uri="{FF2B5EF4-FFF2-40B4-BE49-F238E27FC236}">
                      <a16:creationId xmlns:a16="http://schemas.microsoft.com/office/drawing/2014/main" id="{62714BB5-C179-4E75-B13C-E9A7F60152A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191762" y="4984415"/>
                  <a:ext cx="617759" cy="4614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u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w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CC00CC"/>
                    </a:buClr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Tx/>
                    <a:buNone/>
                    <a:defRPr/>
                  </a:pPr>
                  <a:r>
                    <a:rPr lang="en-US" altLang="en-US" sz="2400">
                      <a:solidFill>
                        <a:srgbClr val="000000"/>
                      </a:solidFill>
                    </a:rPr>
                    <a:t>A,B</a:t>
                  </a:r>
                </a:p>
              </p:txBody>
            </p:sp>
          </p:grpSp>
          <p:sp>
            <p:nvSpPr>
              <p:cNvPr id="38943" name="Text Box 58">
                <a:extLst>
                  <a:ext uri="{FF2B5EF4-FFF2-40B4-BE49-F238E27FC236}">
                    <a16:creationId xmlns:a16="http://schemas.microsoft.com/office/drawing/2014/main" id="{9243E96F-831D-4649-BD0C-158E4409323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70355" y="3310364"/>
                <a:ext cx="702109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A,B</a:t>
                </a:r>
              </a:p>
            </p:txBody>
          </p:sp>
          <p:sp>
            <p:nvSpPr>
              <p:cNvPr id="38944" name="Text Box 58">
                <a:extLst>
                  <a:ext uri="{FF2B5EF4-FFF2-40B4-BE49-F238E27FC236}">
                    <a16:creationId xmlns:a16="http://schemas.microsoft.com/office/drawing/2014/main" id="{F3A1B119-71A1-4244-A576-2D5EA3819B9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47413" y="3745728"/>
                <a:ext cx="705387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A,C</a:t>
                </a:r>
              </a:p>
            </p:txBody>
          </p:sp>
          <p:sp>
            <p:nvSpPr>
              <p:cNvPr id="38945" name="Text Box 58">
                <a:extLst>
                  <a:ext uri="{FF2B5EF4-FFF2-40B4-BE49-F238E27FC236}">
                    <a16:creationId xmlns:a16="http://schemas.microsoft.com/office/drawing/2014/main" id="{CAE801E7-5158-4BC3-AC8A-B91F4BC671B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08410" y="3309204"/>
                <a:ext cx="702109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A,B</a:t>
                </a:r>
              </a:p>
            </p:txBody>
          </p:sp>
          <p:sp>
            <p:nvSpPr>
              <p:cNvPr id="38946" name="Text Box 58">
                <a:extLst>
                  <a:ext uri="{FF2B5EF4-FFF2-40B4-BE49-F238E27FC236}">
                    <a16:creationId xmlns:a16="http://schemas.microsoft.com/office/drawing/2014/main" id="{19207125-2DAA-4EC8-A605-2A2D22EA8DF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62439" y="3314719"/>
                <a:ext cx="702109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A,C</a:t>
                </a:r>
              </a:p>
            </p:txBody>
          </p:sp>
        </p:grpSp>
        <p:sp>
          <p:nvSpPr>
            <p:cNvPr id="38941" name="Text Box 58">
              <a:extLst>
                <a:ext uri="{FF2B5EF4-FFF2-40B4-BE49-F238E27FC236}">
                  <a16:creationId xmlns:a16="http://schemas.microsoft.com/office/drawing/2014/main" id="{E1069275-8016-4E72-9591-D497F4CDD3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88932" y="2241698"/>
              <a:ext cx="702146" cy="4746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A,B</a:t>
              </a:r>
            </a:p>
          </p:txBody>
        </p:sp>
      </p:grpSp>
      <p:sp>
        <p:nvSpPr>
          <p:cNvPr id="38920" name="TextBox 1">
            <a:extLst>
              <a:ext uri="{FF2B5EF4-FFF2-40B4-BE49-F238E27FC236}">
                <a16:creationId xmlns:a16="http://schemas.microsoft.com/office/drawing/2014/main" id="{98C9BBCB-4781-418D-9C18-F624B0C491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8988" y="1539875"/>
            <a:ext cx="1541462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>
                <a:solidFill>
                  <a:srgbClr val="000000"/>
                </a:solidFill>
              </a:rPr>
              <a:t>q</a:t>
            </a:r>
            <a:r>
              <a:rPr lang="en-US" altLang="en-US" sz="2400" baseline="-25000">
                <a:solidFill>
                  <a:srgbClr val="000000"/>
                </a:solidFill>
              </a:rPr>
              <a:t>0</a:t>
            </a:r>
            <a:r>
              <a:rPr lang="en-US" altLang="en-US" sz="2400">
                <a:solidFill>
                  <a:srgbClr val="000000"/>
                </a:solidFill>
              </a:rPr>
              <a:t> =A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>
                <a:solidFill>
                  <a:srgbClr val="000000"/>
                </a:solidFill>
              </a:rPr>
              <a:t>q</a:t>
            </a:r>
            <a:r>
              <a:rPr lang="en-US" altLang="en-US" sz="2400" baseline="-25000">
                <a:solidFill>
                  <a:srgbClr val="000000"/>
                </a:solidFill>
              </a:rPr>
              <a:t>1</a:t>
            </a:r>
            <a:r>
              <a:rPr lang="en-US" altLang="en-US" sz="2400">
                <a:solidFill>
                  <a:srgbClr val="000000"/>
                </a:solidFill>
              </a:rPr>
              <a:t> ={A,B}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>
                <a:solidFill>
                  <a:srgbClr val="000000"/>
                </a:solidFill>
              </a:rPr>
              <a:t>q</a:t>
            </a:r>
            <a:r>
              <a:rPr lang="en-US" altLang="en-US" sz="2400" baseline="-25000">
                <a:solidFill>
                  <a:srgbClr val="000000"/>
                </a:solidFill>
              </a:rPr>
              <a:t>2</a:t>
            </a:r>
            <a:r>
              <a:rPr lang="en-US" altLang="en-US" sz="2400">
                <a:solidFill>
                  <a:srgbClr val="000000"/>
                </a:solidFill>
              </a:rPr>
              <a:t> ={A,C}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endParaRPr lang="en-US" altLang="en-US" sz="2400">
              <a:solidFill>
                <a:srgbClr val="000000"/>
              </a:solidFill>
            </a:endParaRPr>
          </a:p>
        </p:txBody>
      </p:sp>
      <p:grpSp>
        <p:nvGrpSpPr>
          <p:cNvPr id="38921" name="Group 41">
            <a:extLst>
              <a:ext uri="{FF2B5EF4-FFF2-40B4-BE49-F238E27FC236}">
                <a16:creationId xmlns:a16="http://schemas.microsoft.com/office/drawing/2014/main" id="{145CE75F-2958-466B-8033-E70030DD6B8B}"/>
              </a:ext>
            </a:extLst>
          </p:cNvPr>
          <p:cNvGrpSpPr>
            <a:grpSpLocks/>
          </p:cNvGrpSpPr>
          <p:nvPr/>
        </p:nvGrpSpPr>
        <p:grpSpPr bwMode="auto">
          <a:xfrm>
            <a:off x="2297114" y="3811588"/>
            <a:ext cx="2681287" cy="1910821"/>
            <a:chOff x="2207341" y="2428349"/>
            <a:chExt cx="2681147" cy="1858588"/>
          </a:xfrm>
        </p:grpSpPr>
        <p:grpSp>
          <p:nvGrpSpPr>
            <p:cNvPr id="38922" name="Group 2">
              <a:extLst>
                <a:ext uri="{FF2B5EF4-FFF2-40B4-BE49-F238E27FC236}">
                  <a16:creationId xmlns:a16="http://schemas.microsoft.com/office/drawing/2014/main" id="{1D07CD83-35F5-4921-9587-A8AE56D9FF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07341" y="2428349"/>
              <a:ext cx="2681147" cy="1858588"/>
              <a:chOff x="6042938" y="4517414"/>
              <a:chExt cx="2417162" cy="1857595"/>
            </a:xfrm>
          </p:grpSpPr>
          <p:grpSp>
            <p:nvGrpSpPr>
              <p:cNvPr id="38928" name="Group 1">
                <a:extLst>
                  <a:ext uri="{FF2B5EF4-FFF2-40B4-BE49-F238E27FC236}">
                    <a16:creationId xmlns:a16="http://schemas.microsoft.com/office/drawing/2014/main" id="{5F4DF768-3A0C-45D1-98C0-FFECA3C9911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042938" y="4517414"/>
                <a:ext cx="2417162" cy="1857595"/>
                <a:chOff x="5207726" y="4483282"/>
                <a:chExt cx="2417162" cy="1857595"/>
              </a:xfrm>
            </p:grpSpPr>
            <p:sp>
              <p:nvSpPr>
                <p:cNvPr id="38930" name="Text Box 58">
                  <a:extLst>
                    <a:ext uri="{FF2B5EF4-FFF2-40B4-BE49-F238E27FC236}">
                      <a16:creationId xmlns:a16="http://schemas.microsoft.com/office/drawing/2014/main" id="{CBF61E67-F25D-4260-B134-66EADA41116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995535" y="4934293"/>
                  <a:ext cx="420811" cy="44880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u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w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CC00CC"/>
                    </a:buClr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Tx/>
                    <a:buNone/>
                    <a:defRPr/>
                  </a:pPr>
                  <a:r>
                    <a:rPr lang="en-US" altLang="en-US" sz="2400">
                      <a:solidFill>
                        <a:srgbClr val="000000"/>
                      </a:solidFill>
                    </a:rPr>
                    <a:t>q</a:t>
                  </a:r>
                  <a:r>
                    <a:rPr lang="en-US" altLang="en-US" sz="2400" baseline="-25000">
                      <a:solidFill>
                        <a:srgbClr val="000000"/>
                      </a:solidFill>
                    </a:rPr>
                    <a:t>0</a:t>
                  </a:r>
                </a:p>
              </p:txBody>
            </p:sp>
            <p:sp>
              <p:nvSpPr>
                <p:cNvPr id="38931" name="Text Box 58">
                  <a:extLst>
                    <a:ext uri="{FF2B5EF4-FFF2-40B4-BE49-F238E27FC236}">
                      <a16:creationId xmlns:a16="http://schemas.microsoft.com/office/drawing/2014/main" id="{943C135C-32DC-4F87-AAC1-516E7241FE2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664441" y="4957715"/>
                  <a:ext cx="420811" cy="44880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u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w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CC00CC"/>
                    </a:buClr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Tx/>
                    <a:buNone/>
                    <a:defRPr/>
                  </a:pPr>
                  <a:r>
                    <a:rPr lang="en-US" altLang="en-US" sz="2400">
                      <a:solidFill>
                        <a:srgbClr val="000000"/>
                      </a:solidFill>
                    </a:rPr>
                    <a:t>q</a:t>
                  </a:r>
                  <a:r>
                    <a:rPr lang="en-US" altLang="en-US" sz="2400" baseline="-25000">
                      <a:solidFill>
                        <a:srgbClr val="000000"/>
                      </a:solidFill>
                    </a:rPr>
                    <a:t>0</a:t>
                  </a:r>
                </a:p>
              </p:txBody>
            </p:sp>
            <p:sp>
              <p:nvSpPr>
                <p:cNvPr id="38932" name="Text Box 15">
                  <a:extLst>
                    <a:ext uri="{FF2B5EF4-FFF2-40B4-BE49-F238E27FC236}">
                      <a16:creationId xmlns:a16="http://schemas.microsoft.com/office/drawing/2014/main" id="{B03570FB-5295-47FC-9471-2095EBF10FD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209942" y="4519050"/>
                  <a:ext cx="2274392" cy="4614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marL="457200" indent="-457200"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u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w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CC00CC"/>
                    </a:buClr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Tx/>
                    <a:buNone/>
                    <a:defRPr/>
                  </a:pPr>
                  <a:r>
                    <a:rPr lang="en-US" altLang="en-US" sz="2400">
                      <a:solidFill>
                        <a:srgbClr val="000000"/>
                      </a:solidFill>
                    </a:rPr>
                    <a:t>States     0     1</a:t>
                  </a:r>
                </a:p>
              </p:txBody>
            </p:sp>
            <p:sp>
              <p:nvSpPr>
                <p:cNvPr id="38933" name="Rectangle 16">
                  <a:extLst>
                    <a:ext uri="{FF2B5EF4-FFF2-40B4-BE49-F238E27FC236}">
                      <a16:creationId xmlns:a16="http://schemas.microsoft.com/office/drawing/2014/main" id="{F6E15462-A0C1-42D0-B315-9A9E64024BC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07726" y="4483283"/>
                  <a:ext cx="2386482" cy="1812623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u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w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CC00CC"/>
                    </a:buClr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Tx/>
                    <a:buNone/>
                    <a:defRPr/>
                  </a:pPr>
                  <a:endParaRPr lang="en-US" altLang="en-US" sz="24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38934" name="Line 17">
                  <a:extLst>
                    <a:ext uri="{FF2B5EF4-FFF2-40B4-BE49-F238E27FC236}">
                      <a16:creationId xmlns:a16="http://schemas.microsoft.com/office/drawing/2014/main" id="{BF6A7A47-9AA2-4357-ADEC-D9578103160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6247821" y="4483282"/>
                  <a:ext cx="10310" cy="183352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>
                    <a:solidFill>
                      <a:srgbClr val="000000"/>
                    </a:solidFill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38935" name="Line 18">
                  <a:extLst>
                    <a:ext uri="{FF2B5EF4-FFF2-40B4-BE49-F238E27FC236}">
                      <a16:creationId xmlns:a16="http://schemas.microsoft.com/office/drawing/2014/main" id="{151F1A17-24B5-4F26-9C78-B54BD132ACB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970326" y="4483282"/>
                  <a:ext cx="7802" cy="185530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>
                    <a:solidFill>
                      <a:srgbClr val="000000"/>
                    </a:solidFill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38936" name="Line 19">
                  <a:extLst>
                    <a:ext uri="{FF2B5EF4-FFF2-40B4-BE49-F238E27FC236}">
                      <a16:creationId xmlns:a16="http://schemas.microsoft.com/office/drawing/2014/main" id="{B4F76DDF-A7EC-4938-94AA-DEFA680290C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31526" y="4937038"/>
                  <a:ext cx="2393362" cy="348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>
                    <a:solidFill>
                      <a:srgbClr val="000000"/>
                    </a:solidFill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38937" name="Line 57">
                  <a:extLst>
                    <a:ext uri="{FF2B5EF4-FFF2-40B4-BE49-F238E27FC236}">
                      <a16:creationId xmlns:a16="http://schemas.microsoft.com/office/drawing/2014/main" id="{C6F61878-A4A3-41C3-AC44-6A2194B6152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352224" y="5171230"/>
                  <a:ext cx="30480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>
                    <a:solidFill>
                      <a:srgbClr val="000000"/>
                    </a:solidFill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38938" name="Text Box 58">
                  <a:extLst>
                    <a:ext uri="{FF2B5EF4-FFF2-40B4-BE49-F238E27FC236}">
                      <a16:creationId xmlns:a16="http://schemas.microsoft.com/office/drawing/2014/main" id="{EA961ADD-F684-4777-ADB5-A62E60B3D29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419205" y="5892072"/>
                  <a:ext cx="318211" cy="44880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u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w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CC00CC"/>
                    </a:buClr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Tx/>
                    <a:buNone/>
                    <a:defRPr/>
                  </a:pPr>
                  <a:r>
                    <a:rPr lang="en-US" altLang="en-US" sz="2400">
                      <a:solidFill>
                        <a:srgbClr val="000000"/>
                      </a:solidFill>
                    </a:rPr>
                    <a:t>*</a:t>
                  </a:r>
                </a:p>
              </p:txBody>
            </p:sp>
            <p:sp>
              <p:nvSpPr>
                <p:cNvPr id="38939" name="Text Box 58">
                  <a:extLst>
                    <a:ext uri="{FF2B5EF4-FFF2-40B4-BE49-F238E27FC236}">
                      <a16:creationId xmlns:a16="http://schemas.microsoft.com/office/drawing/2014/main" id="{42F7AF1C-31CE-4199-8C42-51D48DCF43A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017645" y="5795032"/>
                  <a:ext cx="420811" cy="44880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u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w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CC00CC"/>
                    </a:buClr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Tx/>
                    <a:buNone/>
                    <a:defRPr/>
                  </a:pPr>
                  <a:r>
                    <a:rPr lang="en-US" altLang="en-US" sz="2400">
                      <a:solidFill>
                        <a:srgbClr val="000000"/>
                      </a:solidFill>
                    </a:rPr>
                    <a:t>q</a:t>
                  </a:r>
                  <a:r>
                    <a:rPr lang="en-US" altLang="en-US" sz="2400" baseline="-25000">
                      <a:solidFill>
                        <a:srgbClr val="000000"/>
                      </a:solidFill>
                    </a:rPr>
                    <a:t>0</a:t>
                  </a:r>
                </a:p>
              </p:txBody>
            </p:sp>
          </p:grpSp>
          <p:sp>
            <p:nvSpPr>
              <p:cNvPr id="38929" name="Text Box 58">
                <a:extLst>
                  <a:ext uri="{FF2B5EF4-FFF2-40B4-BE49-F238E27FC236}">
                    <a16:creationId xmlns:a16="http://schemas.microsoft.com/office/drawing/2014/main" id="{2B028F51-DF40-48CE-9594-11A2F79FB05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133359" y="4985540"/>
                <a:ext cx="617759" cy="4614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q</a:t>
                </a:r>
                <a:r>
                  <a:rPr lang="en-US" altLang="en-US" sz="2400" baseline="-25000">
                    <a:solidFill>
                      <a:srgbClr val="000000"/>
                    </a:solidFill>
                  </a:rPr>
                  <a:t>1</a:t>
                </a:r>
              </a:p>
            </p:txBody>
          </p:sp>
        </p:grpSp>
        <p:sp>
          <p:nvSpPr>
            <p:cNvPr id="38923" name="Text Box 58">
              <a:extLst>
                <a:ext uri="{FF2B5EF4-FFF2-40B4-BE49-F238E27FC236}">
                  <a16:creationId xmlns:a16="http://schemas.microsoft.com/office/drawing/2014/main" id="{D4ACDF8B-83BC-4D3F-9420-2687A7B414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70355" y="3310364"/>
              <a:ext cx="702109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q</a:t>
              </a:r>
              <a:r>
                <a:rPr lang="en-US" altLang="en-US" sz="2400" baseline="-250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38924" name="Text Box 58">
              <a:extLst>
                <a:ext uri="{FF2B5EF4-FFF2-40B4-BE49-F238E27FC236}">
                  <a16:creationId xmlns:a16="http://schemas.microsoft.com/office/drawing/2014/main" id="{9471469F-84B2-48DC-A7AF-C84D01FCE0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7413" y="3745728"/>
              <a:ext cx="70538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q</a:t>
              </a:r>
              <a:r>
                <a:rPr lang="en-US" altLang="en-US" sz="2400" baseline="-250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38925" name="Text Box 58">
              <a:extLst>
                <a:ext uri="{FF2B5EF4-FFF2-40B4-BE49-F238E27FC236}">
                  <a16:creationId xmlns:a16="http://schemas.microsoft.com/office/drawing/2014/main" id="{70293580-CF23-4BA7-9EDE-90FA04D4D9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8410" y="3309204"/>
              <a:ext cx="702109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q</a:t>
              </a:r>
              <a:r>
                <a:rPr lang="en-US" altLang="en-US" sz="2400" baseline="-250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38926" name="Text Box 58">
              <a:extLst>
                <a:ext uri="{FF2B5EF4-FFF2-40B4-BE49-F238E27FC236}">
                  <a16:creationId xmlns:a16="http://schemas.microsoft.com/office/drawing/2014/main" id="{A8AE6DA7-5FD8-454C-8E44-7C3AC9BBA5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62439" y="3314719"/>
              <a:ext cx="702109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q</a:t>
              </a:r>
              <a:r>
                <a:rPr lang="en-US" altLang="en-US" sz="2400" baseline="-250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38927" name="Text Box 58">
              <a:extLst>
                <a:ext uri="{FF2B5EF4-FFF2-40B4-BE49-F238E27FC236}">
                  <a16:creationId xmlns:a16="http://schemas.microsoft.com/office/drawing/2014/main" id="{A3AEB797-085D-4D12-A738-DB9A7D9842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8409" y="3740800"/>
              <a:ext cx="702109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q</a:t>
              </a:r>
              <a:r>
                <a:rPr lang="en-US" altLang="en-US" sz="2400" baseline="-25000">
                  <a:solidFill>
                    <a:srgbClr val="000000"/>
                  </a:solidFill>
                </a:rPr>
                <a:t>1</a:t>
              </a: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4">
            <a:extLst>
              <a:ext uri="{FF2B5EF4-FFF2-40B4-BE49-F238E27FC236}">
                <a16:creationId xmlns:a16="http://schemas.microsoft.com/office/drawing/2014/main" id="{E25B7B9D-DAE0-4C21-B2F7-90185C2EC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fld id="{2D80E384-1185-48F5-8313-7E9AEE91DC3B}" type="slidenum">
              <a:rPr lang="en-US" altLang="en-US" sz="1400">
                <a:solidFill>
                  <a:srgbClr val="000000"/>
                </a:soli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t>15</a:t>
            </a:fld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44035" name="Group 4">
            <a:extLst>
              <a:ext uri="{FF2B5EF4-FFF2-40B4-BE49-F238E27FC236}">
                <a16:creationId xmlns:a16="http://schemas.microsoft.com/office/drawing/2014/main" id="{39BCAF9B-BE7C-49F3-BA74-9A2CD21C1AA1}"/>
              </a:ext>
            </a:extLst>
          </p:cNvPr>
          <p:cNvGrpSpPr>
            <a:grpSpLocks/>
          </p:cNvGrpSpPr>
          <p:nvPr/>
        </p:nvGrpSpPr>
        <p:grpSpPr bwMode="auto">
          <a:xfrm>
            <a:off x="2332039" y="906464"/>
            <a:ext cx="3170237" cy="2800349"/>
            <a:chOff x="3658" y="1104"/>
            <a:chExt cx="1997" cy="1764"/>
          </a:xfrm>
        </p:grpSpPr>
        <p:sp>
          <p:nvSpPr>
            <p:cNvPr id="44067" name="Text Box 5">
              <a:extLst>
                <a:ext uri="{FF2B5EF4-FFF2-40B4-BE49-F238E27FC236}">
                  <a16:creationId xmlns:a16="http://schemas.microsoft.com/office/drawing/2014/main" id="{33F5333B-75D0-43B0-A160-0B4B874C8B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6" y="1104"/>
              <a:ext cx="1719" cy="17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     0     1     </a:t>
              </a:r>
              <a:r>
                <a:rPr lang="en-US" altLang="en-US">
                  <a:solidFill>
                    <a:srgbClr val="000000"/>
                  </a:solidFill>
                  <a:latin typeface="Lucida Sans Unicode" panose="020B0602030504020204" pitchFamily="34" charset="0"/>
                </a:rPr>
                <a:t>ε</a:t>
              </a:r>
              <a:endParaRPr lang="en-US" altLang="en-US" sz="2400">
                <a:solidFill>
                  <a:srgbClr val="000000"/>
                </a:solidFill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A  {E}  {B}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</a:t>
              </a:r>
              <a:endParaRPr lang="en-US" altLang="en-US" sz="2400">
                <a:solidFill>
                  <a:srgbClr val="000000"/>
                </a:solidFill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B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</a:t>
              </a:r>
              <a:r>
                <a:rPr lang="en-US" altLang="en-US" sz="2400">
                  <a:solidFill>
                    <a:srgbClr val="000000"/>
                  </a:solidFill>
                </a:rPr>
                <a:t>   {C} {D}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C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   </a:t>
              </a:r>
              <a:r>
                <a:rPr lang="en-US" altLang="en-US" sz="2400">
                  <a:solidFill>
                    <a:srgbClr val="000000"/>
                  </a:solidFill>
                </a:rPr>
                <a:t>{D}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</a:t>
              </a:r>
              <a:endParaRPr lang="en-US" altLang="en-US" sz="2400">
                <a:solidFill>
                  <a:srgbClr val="000000"/>
                </a:solidFill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D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    ∅   ∅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E   {F}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</a:t>
              </a:r>
              <a:r>
                <a:rPr lang="en-US" altLang="en-US" sz="2400">
                  <a:solidFill>
                    <a:srgbClr val="000000"/>
                  </a:solidFill>
                </a:rPr>
                <a:t>  {B, C}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F   {D}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  ∅</a:t>
              </a:r>
            </a:p>
          </p:txBody>
        </p:sp>
        <p:sp>
          <p:nvSpPr>
            <p:cNvPr id="44068" name="Line 6">
              <a:extLst>
                <a:ext uri="{FF2B5EF4-FFF2-40B4-BE49-F238E27FC236}">
                  <a16:creationId xmlns:a16="http://schemas.microsoft.com/office/drawing/2014/main" id="{8DBA6827-B764-491B-B71D-12DD5556F0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8" y="153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44069" name="Text Box 7">
              <a:extLst>
                <a:ext uri="{FF2B5EF4-FFF2-40B4-BE49-F238E27FC236}">
                  <a16:creationId xmlns:a16="http://schemas.microsoft.com/office/drawing/2014/main" id="{B4C35DCE-D1A5-4C48-8BC8-2C88E0A750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06" y="2112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*</a:t>
              </a:r>
            </a:p>
          </p:txBody>
        </p:sp>
        <p:sp>
          <p:nvSpPr>
            <p:cNvPr id="44070" name="Line 8">
              <a:extLst>
                <a:ext uri="{FF2B5EF4-FFF2-40B4-BE49-F238E27FC236}">
                  <a16:creationId xmlns:a16="http://schemas.microsoft.com/office/drawing/2014/main" id="{5B6F7D23-E34F-4FBA-8D04-C9FAC0A9F1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2" y="1392"/>
              <a:ext cx="16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44071" name="Line 9">
              <a:extLst>
                <a:ext uri="{FF2B5EF4-FFF2-40B4-BE49-F238E27FC236}">
                  <a16:creationId xmlns:a16="http://schemas.microsoft.com/office/drawing/2014/main" id="{7A000080-66E8-46E8-B249-CB33D42957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86" y="1200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44072" name="Line 10">
              <a:extLst>
                <a:ext uri="{FF2B5EF4-FFF2-40B4-BE49-F238E27FC236}">
                  <a16:creationId xmlns:a16="http://schemas.microsoft.com/office/drawing/2014/main" id="{06F4293D-A595-4065-B242-B4AAB19279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18" y="1200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44073" name="Line 11">
              <a:extLst>
                <a:ext uri="{FF2B5EF4-FFF2-40B4-BE49-F238E27FC236}">
                  <a16:creationId xmlns:a16="http://schemas.microsoft.com/office/drawing/2014/main" id="{B969FB14-DD3C-413F-ABD7-058D1D824E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02" y="1200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</p:grpSp>
      <p:grpSp>
        <p:nvGrpSpPr>
          <p:cNvPr id="44036" name="Group 30">
            <a:extLst>
              <a:ext uri="{FF2B5EF4-FFF2-40B4-BE49-F238E27FC236}">
                <a16:creationId xmlns:a16="http://schemas.microsoft.com/office/drawing/2014/main" id="{C53CB370-EE8B-42D5-A3BA-108D79870AA4}"/>
              </a:ext>
            </a:extLst>
          </p:cNvPr>
          <p:cNvGrpSpPr>
            <a:grpSpLocks/>
          </p:cNvGrpSpPr>
          <p:nvPr/>
        </p:nvGrpSpPr>
        <p:grpSpPr bwMode="auto">
          <a:xfrm>
            <a:off x="6604001" y="1077914"/>
            <a:ext cx="3255963" cy="2092605"/>
            <a:chOff x="240" y="1236"/>
            <a:chExt cx="2592" cy="1924"/>
          </a:xfrm>
        </p:grpSpPr>
        <p:sp>
          <p:nvSpPr>
            <p:cNvPr id="44041" name="Oval 3">
              <a:extLst>
                <a:ext uri="{FF2B5EF4-FFF2-40B4-BE49-F238E27FC236}">
                  <a16:creationId xmlns:a16="http://schemas.microsoft.com/office/drawing/2014/main" id="{BBDA9C2F-707B-405E-9F72-76A6019A80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1" y="1811"/>
              <a:ext cx="288" cy="288"/>
            </a:xfrm>
            <a:prstGeom prst="ellipse">
              <a:avLst/>
            </a:prstGeom>
            <a:solidFill>
              <a:srgbClr val="FFFF99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44042" name="Oval 4">
              <a:extLst>
                <a:ext uri="{FF2B5EF4-FFF2-40B4-BE49-F238E27FC236}">
                  <a16:creationId xmlns:a16="http://schemas.microsoft.com/office/drawing/2014/main" id="{14AB5592-11DB-4E2F-8BF7-CC58332F76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2592"/>
              <a:ext cx="288" cy="288"/>
            </a:xfrm>
            <a:prstGeom prst="ellipse">
              <a:avLst/>
            </a:prstGeom>
            <a:solidFill>
              <a:srgbClr val="FFFF99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E</a:t>
              </a:r>
            </a:p>
          </p:txBody>
        </p:sp>
        <p:sp>
          <p:nvSpPr>
            <p:cNvPr id="44043" name="Oval 5">
              <a:extLst>
                <a:ext uri="{FF2B5EF4-FFF2-40B4-BE49-F238E27FC236}">
                  <a16:creationId xmlns:a16="http://schemas.microsoft.com/office/drawing/2014/main" id="{B08FD7C2-3002-4366-8D2F-192D9259D7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" y="2592"/>
              <a:ext cx="288" cy="288"/>
            </a:xfrm>
            <a:prstGeom prst="ellipse">
              <a:avLst/>
            </a:prstGeom>
            <a:solidFill>
              <a:srgbClr val="FFFF99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F</a:t>
              </a:r>
            </a:p>
          </p:txBody>
        </p:sp>
        <p:sp>
          <p:nvSpPr>
            <p:cNvPr id="44044" name="Oval 7">
              <a:extLst>
                <a:ext uri="{FF2B5EF4-FFF2-40B4-BE49-F238E27FC236}">
                  <a16:creationId xmlns:a16="http://schemas.microsoft.com/office/drawing/2014/main" id="{D74EE850-08ED-408E-9395-897E989084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2208"/>
              <a:ext cx="288" cy="288"/>
            </a:xfrm>
            <a:prstGeom prst="ellipse">
              <a:avLst/>
            </a:prstGeom>
            <a:solidFill>
              <a:srgbClr val="FFFF99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44045" name="Oval 8">
              <a:extLst>
                <a:ext uri="{FF2B5EF4-FFF2-40B4-BE49-F238E27FC236}">
                  <a16:creationId xmlns:a16="http://schemas.microsoft.com/office/drawing/2014/main" id="{2B950F54-E904-4F37-A18A-15AC0FD689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824"/>
              <a:ext cx="288" cy="288"/>
            </a:xfrm>
            <a:prstGeom prst="ellipse">
              <a:avLst/>
            </a:prstGeom>
            <a:solidFill>
              <a:srgbClr val="FFFF99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44046" name="Oval 9">
              <a:extLst>
                <a:ext uri="{FF2B5EF4-FFF2-40B4-BE49-F238E27FC236}">
                  <a16:creationId xmlns:a16="http://schemas.microsoft.com/office/drawing/2014/main" id="{141A0197-D3C4-4CFE-A8A6-743A0DF07F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1824"/>
              <a:ext cx="288" cy="288"/>
            </a:xfrm>
            <a:prstGeom prst="ellipse">
              <a:avLst/>
            </a:prstGeom>
            <a:solidFill>
              <a:srgbClr val="FFFF99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D</a:t>
              </a:r>
            </a:p>
          </p:txBody>
        </p:sp>
        <p:sp>
          <p:nvSpPr>
            <p:cNvPr id="44047" name="Oval 10">
              <a:extLst>
                <a:ext uri="{FF2B5EF4-FFF2-40B4-BE49-F238E27FC236}">
                  <a16:creationId xmlns:a16="http://schemas.microsoft.com/office/drawing/2014/main" id="{1E4C6CF6-3137-46F8-9BAB-77FE97C8CC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1776"/>
              <a:ext cx="384" cy="38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endParaRPr lang="en-US" altLang="en-US" sz="2400">
                <a:solidFill>
                  <a:srgbClr val="000000"/>
                </a:solidFill>
              </a:endParaRPr>
            </a:p>
          </p:txBody>
        </p:sp>
        <p:sp>
          <p:nvSpPr>
            <p:cNvPr id="44048" name="Line 11">
              <a:extLst>
                <a:ext uri="{FF2B5EF4-FFF2-40B4-BE49-F238E27FC236}">
                  <a16:creationId xmlns:a16="http://schemas.microsoft.com/office/drawing/2014/main" id="{1619D740-E199-4F11-BF5E-5989A4844F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2331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44049" name="Line 12">
              <a:extLst>
                <a:ext uri="{FF2B5EF4-FFF2-40B4-BE49-F238E27FC236}">
                  <a16:creationId xmlns:a16="http://schemas.microsoft.com/office/drawing/2014/main" id="{50742F30-F048-4C8D-A294-054A551862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2" y="1947"/>
              <a:ext cx="432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44050" name="Line 13">
              <a:extLst>
                <a:ext uri="{FF2B5EF4-FFF2-40B4-BE49-F238E27FC236}">
                  <a16:creationId xmlns:a16="http://schemas.microsoft.com/office/drawing/2014/main" id="{A87D1BAA-8297-4D17-A9C6-5248AE3689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2427"/>
              <a:ext cx="432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44051" name="Line 14">
              <a:extLst>
                <a:ext uri="{FF2B5EF4-FFF2-40B4-BE49-F238E27FC236}">
                  <a16:creationId xmlns:a16="http://schemas.microsoft.com/office/drawing/2014/main" id="{F7ED068A-E373-4B7E-A0A2-090E0D63AE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1947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44052" name="Line 15">
              <a:extLst>
                <a:ext uri="{FF2B5EF4-FFF2-40B4-BE49-F238E27FC236}">
                  <a16:creationId xmlns:a16="http://schemas.microsoft.com/office/drawing/2014/main" id="{DF04CE29-8778-4D78-A985-1D098115CF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48" y="2091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44053" name="Line 16">
              <a:extLst>
                <a:ext uri="{FF2B5EF4-FFF2-40B4-BE49-F238E27FC236}">
                  <a16:creationId xmlns:a16="http://schemas.microsoft.com/office/drawing/2014/main" id="{281BAEF9-CD52-4B3A-8E2A-5AB3526556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44" y="2043"/>
              <a:ext cx="48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44054" name="Line 17">
              <a:extLst>
                <a:ext uri="{FF2B5EF4-FFF2-40B4-BE49-F238E27FC236}">
                  <a16:creationId xmlns:a16="http://schemas.microsoft.com/office/drawing/2014/main" id="{E3AA712B-61BD-4D22-A955-A3F51E3E4D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2715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44055" name="Line 18">
              <a:extLst>
                <a:ext uri="{FF2B5EF4-FFF2-40B4-BE49-F238E27FC236}">
                  <a16:creationId xmlns:a16="http://schemas.microsoft.com/office/drawing/2014/main" id="{28B58856-90EA-44F2-843E-787515FA6F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1947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44056" name="Line 19">
              <a:extLst>
                <a:ext uri="{FF2B5EF4-FFF2-40B4-BE49-F238E27FC236}">
                  <a16:creationId xmlns:a16="http://schemas.microsoft.com/office/drawing/2014/main" id="{081E06F7-91A1-4868-B758-F48550D3E0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16" y="2091"/>
              <a:ext cx="48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44057" name="Text Box 20">
              <a:extLst>
                <a:ext uri="{FF2B5EF4-FFF2-40B4-BE49-F238E27FC236}">
                  <a16:creationId xmlns:a16="http://schemas.microsoft.com/office/drawing/2014/main" id="{714A00A2-AF9E-4CE8-A093-60FE60120E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2" y="1824"/>
              <a:ext cx="281" cy="4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44058" name="Text Box 21">
              <a:extLst>
                <a:ext uri="{FF2B5EF4-FFF2-40B4-BE49-F238E27FC236}">
                  <a16:creationId xmlns:a16="http://schemas.microsoft.com/office/drawing/2014/main" id="{96DA12AC-A037-4CD7-85EB-E8F337E51F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1680"/>
              <a:ext cx="281" cy="4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44059" name="Text Box 22">
              <a:extLst>
                <a:ext uri="{FF2B5EF4-FFF2-40B4-BE49-F238E27FC236}">
                  <a16:creationId xmlns:a16="http://schemas.microsoft.com/office/drawing/2014/main" id="{8F70FE69-F942-4483-A904-B0E6C93B2C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1680"/>
              <a:ext cx="281" cy="4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1</a:t>
              </a:r>
            </a:p>
          </p:txBody>
        </p:sp>
        <p:cxnSp>
          <p:nvCxnSpPr>
            <p:cNvPr id="44060" name="AutoShape 23">
              <a:extLst>
                <a:ext uri="{FF2B5EF4-FFF2-40B4-BE49-F238E27FC236}">
                  <a16:creationId xmlns:a16="http://schemas.microsoft.com/office/drawing/2014/main" id="{9B2FDE96-DD8C-4FE9-8AA5-C72801324F2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 flipV="1">
              <a:off x="1872" y="1179"/>
              <a:ext cx="8" cy="1256"/>
            </a:xfrm>
            <a:prstGeom prst="curvedConnector3">
              <a:avLst>
                <a:gd name="adj1" fmla="val -24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4061" name="Text Box 24">
              <a:extLst>
                <a:ext uri="{FF2B5EF4-FFF2-40B4-BE49-F238E27FC236}">
                  <a16:creationId xmlns:a16="http://schemas.microsoft.com/office/drawing/2014/main" id="{C1F6AB38-7A7B-4AD8-85B7-9305D21397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2" y="2544"/>
              <a:ext cx="281" cy="4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44062" name="Text Box 25">
              <a:extLst>
                <a:ext uri="{FF2B5EF4-FFF2-40B4-BE49-F238E27FC236}">
                  <a16:creationId xmlns:a16="http://schemas.microsoft.com/office/drawing/2014/main" id="{37CEC6F0-6ACF-4F3C-AEBD-EF191C2B59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8" y="2304"/>
              <a:ext cx="281" cy="4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44063" name="Text Box 26">
              <a:extLst>
                <a:ext uri="{FF2B5EF4-FFF2-40B4-BE49-F238E27FC236}">
                  <a16:creationId xmlns:a16="http://schemas.microsoft.com/office/drawing/2014/main" id="{AE1E072E-F7D8-460D-B2AC-1F3B671513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2736"/>
              <a:ext cx="281" cy="4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44064" name="Text Box 27">
              <a:extLst>
                <a:ext uri="{FF2B5EF4-FFF2-40B4-BE49-F238E27FC236}">
                  <a16:creationId xmlns:a16="http://schemas.microsoft.com/office/drawing/2014/main" id="{F8E9CF34-39C6-401F-A039-81E0FD7C5A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1" y="1236"/>
              <a:ext cx="319" cy="5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>
                  <a:solidFill>
                    <a:srgbClr val="000000"/>
                  </a:solidFill>
                  <a:latin typeface="Lucida Sans Unicode" panose="020B0602030504020204" pitchFamily="34" charset="0"/>
                </a:rPr>
                <a:t>ε</a:t>
              </a:r>
            </a:p>
          </p:txBody>
        </p:sp>
        <p:sp>
          <p:nvSpPr>
            <p:cNvPr id="44065" name="Text Box 28">
              <a:extLst>
                <a:ext uri="{FF2B5EF4-FFF2-40B4-BE49-F238E27FC236}">
                  <a16:creationId xmlns:a16="http://schemas.microsoft.com/office/drawing/2014/main" id="{2C68096C-D064-4B62-ADAE-2EACC923DF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8" y="2160"/>
              <a:ext cx="319" cy="5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>
                  <a:solidFill>
                    <a:srgbClr val="000000"/>
                  </a:solidFill>
                  <a:latin typeface="Lucida Sans Unicode" panose="020B0602030504020204" pitchFamily="34" charset="0"/>
                </a:rPr>
                <a:t>ε</a:t>
              </a:r>
            </a:p>
          </p:txBody>
        </p:sp>
        <p:sp>
          <p:nvSpPr>
            <p:cNvPr id="44066" name="Text Box 29">
              <a:extLst>
                <a:ext uri="{FF2B5EF4-FFF2-40B4-BE49-F238E27FC236}">
                  <a16:creationId xmlns:a16="http://schemas.microsoft.com/office/drawing/2014/main" id="{B1CE6464-EFB3-4769-B4F4-2DAA92E3DB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9" y="2012"/>
              <a:ext cx="319" cy="5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>
                  <a:solidFill>
                    <a:srgbClr val="000000"/>
                  </a:solidFill>
                  <a:latin typeface="Lucida Sans Unicode" panose="020B0602030504020204" pitchFamily="34" charset="0"/>
                </a:rPr>
                <a:t>ε</a:t>
              </a:r>
            </a:p>
          </p:txBody>
        </p:sp>
      </p:grpSp>
      <p:sp>
        <p:nvSpPr>
          <p:cNvPr id="44037" name="TextBox 1">
            <a:extLst>
              <a:ext uri="{FF2B5EF4-FFF2-40B4-BE49-F238E27FC236}">
                <a16:creationId xmlns:a16="http://schemas.microsoft.com/office/drawing/2014/main" id="{89E29A2F-7CCB-4AC9-BFF7-ABB228CE0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0018" y="235974"/>
            <a:ext cx="793839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</a:rPr>
              <a:t>e-NFA-&gt;NFA: Find the accepting states of equivalent NFA</a:t>
            </a:r>
          </a:p>
        </p:txBody>
      </p:sp>
      <p:sp>
        <p:nvSpPr>
          <p:cNvPr id="44038" name="Text Box 12">
            <a:extLst>
              <a:ext uri="{FF2B5EF4-FFF2-40B4-BE49-F238E27FC236}">
                <a16:creationId xmlns:a16="http://schemas.microsoft.com/office/drawing/2014/main" id="{5D6DF76D-31A1-410F-A113-F2BAA5BD0F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7650" y="1949450"/>
            <a:ext cx="10541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>
                <a:solidFill>
                  <a:srgbClr val="000000"/>
                </a:solidFill>
                <a:latin typeface="Lucida Sans Unicode" panose="020B0602030504020204" pitchFamily="34" charset="0"/>
              </a:rPr>
              <a:t>ε</a:t>
            </a:r>
            <a:r>
              <a:rPr lang="en-US" altLang="en-US" sz="2400">
                <a:solidFill>
                  <a:srgbClr val="000000"/>
                </a:solidFill>
              </a:rPr>
              <a:t>-NFA</a:t>
            </a:r>
          </a:p>
        </p:txBody>
      </p:sp>
      <p:sp>
        <p:nvSpPr>
          <p:cNvPr id="44039" name="TextBox 1">
            <a:extLst>
              <a:ext uri="{FF2B5EF4-FFF2-40B4-BE49-F238E27FC236}">
                <a16:creationId xmlns:a16="http://schemas.microsoft.com/office/drawing/2014/main" id="{775E850A-DA1F-42BA-953C-9080ACE779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9326" y="3878264"/>
            <a:ext cx="593407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800">
                <a:solidFill>
                  <a:srgbClr val="000000"/>
                </a:solidFill>
              </a:rPr>
              <a:t>ECLOSE of q in Q</a:t>
            </a:r>
            <a:r>
              <a:rPr lang="en-US" altLang="en-US" sz="2800" baseline="-25000">
                <a:solidFill>
                  <a:srgbClr val="000000"/>
                </a:solidFill>
              </a:rPr>
              <a:t>E </a:t>
            </a:r>
            <a:r>
              <a:rPr lang="en-US" altLang="en-US" sz="2800">
                <a:solidFill>
                  <a:srgbClr val="000000"/>
                </a:solidFill>
              </a:rPr>
              <a:t>shows NFA has 2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800">
                <a:solidFill>
                  <a:srgbClr val="000000"/>
                </a:solidFill>
              </a:rPr>
              <a:t>additional accepting state, B and E</a:t>
            </a:r>
          </a:p>
        </p:txBody>
      </p:sp>
      <p:sp>
        <p:nvSpPr>
          <p:cNvPr id="42" name="Text Box 30">
            <a:extLst>
              <a:ext uri="{FF2B5EF4-FFF2-40B4-BE49-F238E27FC236}">
                <a16:creationId xmlns:a16="http://schemas.microsoft.com/office/drawing/2014/main" id="{9395C2E5-8603-483A-8049-6EB4F4683E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0789" y="3905251"/>
            <a:ext cx="2740025" cy="230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>
                <a:solidFill>
                  <a:srgbClr val="000000"/>
                </a:solidFill>
              </a:rPr>
              <a:t>CL(A)= {A}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>
                <a:solidFill>
                  <a:srgbClr val="000000"/>
                </a:solidFill>
              </a:rPr>
              <a:t>CL(B)= {B,D}*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>
                <a:solidFill>
                  <a:srgbClr val="000000"/>
                </a:solidFill>
              </a:rPr>
              <a:t>CL(C)= {C}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>
                <a:solidFill>
                  <a:srgbClr val="000000"/>
                </a:solidFill>
              </a:rPr>
              <a:t>CL(D)= {D}*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>
                <a:solidFill>
                  <a:srgbClr val="000000"/>
                </a:solidFill>
              </a:rPr>
              <a:t>CL(E)= {E,B,C,D}*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>
                <a:solidFill>
                  <a:srgbClr val="000000"/>
                </a:solidFill>
              </a:rPr>
              <a:t>CL(F)= {F}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4">
            <a:extLst>
              <a:ext uri="{FF2B5EF4-FFF2-40B4-BE49-F238E27FC236}">
                <a16:creationId xmlns:a16="http://schemas.microsoft.com/office/drawing/2014/main" id="{F86249DD-8313-4252-AC37-7E946BB87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fld id="{A353C568-6C28-4EB9-BDC0-926032BB8D06}" type="slidenum">
              <a:rPr lang="en-US" altLang="en-US" sz="1400">
                <a:solidFill>
                  <a:srgbClr val="000000"/>
                </a:soli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t>16</a:t>
            </a:fld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46083" name="Group 4">
            <a:extLst>
              <a:ext uri="{FF2B5EF4-FFF2-40B4-BE49-F238E27FC236}">
                <a16:creationId xmlns:a16="http://schemas.microsoft.com/office/drawing/2014/main" id="{CC80BAE6-CCE4-43F1-B8D4-ED02D40EDA3C}"/>
              </a:ext>
            </a:extLst>
          </p:cNvPr>
          <p:cNvGrpSpPr>
            <a:grpSpLocks/>
          </p:cNvGrpSpPr>
          <p:nvPr/>
        </p:nvGrpSpPr>
        <p:grpSpPr bwMode="auto">
          <a:xfrm>
            <a:off x="2006600" y="711201"/>
            <a:ext cx="3170238" cy="2800351"/>
            <a:chOff x="3658" y="1104"/>
            <a:chExt cx="1997" cy="1764"/>
          </a:xfrm>
        </p:grpSpPr>
        <p:sp>
          <p:nvSpPr>
            <p:cNvPr id="46098" name="Text Box 5">
              <a:extLst>
                <a:ext uri="{FF2B5EF4-FFF2-40B4-BE49-F238E27FC236}">
                  <a16:creationId xmlns:a16="http://schemas.microsoft.com/office/drawing/2014/main" id="{2128274C-C548-4F32-82C5-F0609A61E0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6" y="1104"/>
              <a:ext cx="1719" cy="17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     0     1     </a:t>
              </a:r>
              <a:r>
                <a:rPr lang="en-US" altLang="en-US">
                  <a:solidFill>
                    <a:srgbClr val="000000"/>
                  </a:solidFill>
                  <a:latin typeface="Lucida Sans Unicode" panose="020B0602030504020204" pitchFamily="34" charset="0"/>
                </a:rPr>
                <a:t>ε</a:t>
              </a:r>
              <a:endParaRPr lang="en-US" altLang="en-US" sz="2400">
                <a:solidFill>
                  <a:srgbClr val="000000"/>
                </a:solidFill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A  {E}  {B}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</a:t>
              </a:r>
              <a:endParaRPr lang="en-US" altLang="en-US" sz="2400">
                <a:solidFill>
                  <a:srgbClr val="000000"/>
                </a:solidFill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B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</a:t>
              </a:r>
              <a:r>
                <a:rPr lang="en-US" altLang="en-US" sz="2400">
                  <a:solidFill>
                    <a:srgbClr val="000000"/>
                  </a:solidFill>
                </a:rPr>
                <a:t>   {C} {D}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C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   </a:t>
              </a:r>
              <a:r>
                <a:rPr lang="en-US" altLang="en-US" sz="2400">
                  <a:solidFill>
                    <a:srgbClr val="000000"/>
                  </a:solidFill>
                </a:rPr>
                <a:t>{D}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</a:t>
              </a:r>
              <a:endParaRPr lang="en-US" altLang="en-US" sz="2400">
                <a:solidFill>
                  <a:srgbClr val="000000"/>
                </a:solidFill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D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    ∅   ∅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E   {F}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</a:t>
              </a:r>
              <a:r>
                <a:rPr lang="en-US" altLang="en-US" sz="2400">
                  <a:solidFill>
                    <a:srgbClr val="000000"/>
                  </a:solidFill>
                </a:rPr>
                <a:t>  {B, C}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F   {D}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  ∅</a:t>
              </a:r>
            </a:p>
          </p:txBody>
        </p:sp>
        <p:sp>
          <p:nvSpPr>
            <p:cNvPr id="46099" name="Line 6">
              <a:extLst>
                <a:ext uri="{FF2B5EF4-FFF2-40B4-BE49-F238E27FC236}">
                  <a16:creationId xmlns:a16="http://schemas.microsoft.com/office/drawing/2014/main" id="{43DF0703-FE08-49C5-9AFC-0242106DB4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8" y="153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46100" name="Text Box 7">
              <a:extLst>
                <a:ext uri="{FF2B5EF4-FFF2-40B4-BE49-F238E27FC236}">
                  <a16:creationId xmlns:a16="http://schemas.microsoft.com/office/drawing/2014/main" id="{8844F13D-7E24-4A80-8C26-18722CC762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06" y="2112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*</a:t>
              </a:r>
            </a:p>
          </p:txBody>
        </p:sp>
        <p:sp>
          <p:nvSpPr>
            <p:cNvPr id="46101" name="Line 8">
              <a:extLst>
                <a:ext uri="{FF2B5EF4-FFF2-40B4-BE49-F238E27FC236}">
                  <a16:creationId xmlns:a16="http://schemas.microsoft.com/office/drawing/2014/main" id="{5DC5D662-DBB5-47C4-A54E-BB4BD889C4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2" y="1392"/>
              <a:ext cx="16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46102" name="Line 9">
              <a:extLst>
                <a:ext uri="{FF2B5EF4-FFF2-40B4-BE49-F238E27FC236}">
                  <a16:creationId xmlns:a16="http://schemas.microsoft.com/office/drawing/2014/main" id="{D5E4B80D-9AC9-4054-9C44-6F8D819427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86" y="1200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46103" name="Line 10">
              <a:extLst>
                <a:ext uri="{FF2B5EF4-FFF2-40B4-BE49-F238E27FC236}">
                  <a16:creationId xmlns:a16="http://schemas.microsoft.com/office/drawing/2014/main" id="{C78CE300-F04A-4DF5-BBCE-A4DC14A438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18" y="1200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46104" name="Line 11">
              <a:extLst>
                <a:ext uri="{FF2B5EF4-FFF2-40B4-BE49-F238E27FC236}">
                  <a16:creationId xmlns:a16="http://schemas.microsoft.com/office/drawing/2014/main" id="{AF1D4672-906B-4A5E-A8F4-A759652414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02" y="1200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</p:grpSp>
      <p:sp>
        <p:nvSpPr>
          <p:cNvPr id="46084" name="TextBox 1">
            <a:extLst>
              <a:ext uri="{FF2B5EF4-FFF2-40B4-BE49-F238E27FC236}">
                <a16:creationId xmlns:a16="http://schemas.microsoft.com/office/drawing/2014/main" id="{DBCC2125-3D43-4C50-8FA4-852926ED3B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2001" y="398464"/>
            <a:ext cx="3630613" cy="237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>
                <a:solidFill>
                  <a:srgbClr val="000000"/>
                </a:solidFill>
              </a:rPr>
              <a:t>Construct the transition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>
                <a:solidFill>
                  <a:srgbClr val="000000"/>
                </a:solidFill>
              </a:rPr>
              <a:t>table of equivalent NFA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>
                <a:solidFill>
                  <a:srgbClr val="000000"/>
                </a:solidFill>
              </a:rPr>
              <a:t>Let S = CL(q).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>
                <a:solidFill>
                  <a:srgbClr val="000000"/>
                </a:solidFill>
                <a:latin typeface="Lucida Sans Unicode" panose="020B0602030504020204" pitchFamily="34" charset="0"/>
              </a:rPr>
              <a:t>δ</a:t>
            </a:r>
            <a:r>
              <a:rPr lang="en-US" altLang="en-US" sz="2400" baseline="-25000">
                <a:solidFill>
                  <a:srgbClr val="000000"/>
                </a:solidFill>
              </a:rPr>
              <a:t>N</a:t>
            </a:r>
            <a:r>
              <a:rPr lang="en-US" altLang="en-US" sz="2400">
                <a:solidFill>
                  <a:srgbClr val="000000"/>
                </a:solidFill>
              </a:rPr>
              <a:t>(q,a) is the union over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>
                <a:solidFill>
                  <a:srgbClr val="000000"/>
                </a:solidFill>
              </a:rPr>
              <a:t>all p in S of </a:t>
            </a:r>
            <a:r>
              <a:rPr lang="en-US" altLang="en-US" sz="2400">
                <a:solidFill>
                  <a:srgbClr val="000000"/>
                </a:solidFill>
                <a:latin typeface="Lucida Sans Unicode" panose="020B0602030504020204" pitchFamily="34" charset="0"/>
              </a:rPr>
              <a:t>δ</a:t>
            </a:r>
            <a:r>
              <a:rPr lang="en-US" altLang="en-US" sz="2400" baseline="-25000">
                <a:solidFill>
                  <a:srgbClr val="000000"/>
                </a:solidFill>
              </a:rPr>
              <a:t>E</a:t>
            </a:r>
            <a:r>
              <a:rPr lang="en-US" altLang="en-US" sz="2400">
                <a:solidFill>
                  <a:srgbClr val="000000"/>
                </a:solidFill>
              </a:rPr>
              <a:t>(p,a)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endParaRPr lang="en-US" altLang="en-US" sz="2800">
              <a:solidFill>
                <a:srgbClr val="000000"/>
              </a:solidFill>
            </a:endParaRPr>
          </a:p>
        </p:txBody>
      </p:sp>
      <p:sp>
        <p:nvSpPr>
          <p:cNvPr id="46085" name="TextBox 1">
            <a:extLst>
              <a:ext uri="{FF2B5EF4-FFF2-40B4-BE49-F238E27FC236}">
                <a16:creationId xmlns:a16="http://schemas.microsoft.com/office/drawing/2014/main" id="{902E0D52-9AF5-444B-B6F9-9B4FE014D3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5588" y="2547939"/>
            <a:ext cx="5105400" cy="399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000">
                <a:solidFill>
                  <a:srgbClr val="000000"/>
                </a:solidFill>
              </a:rPr>
              <a:t>CL(A) = {A}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00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000" baseline="-25000">
                <a:solidFill>
                  <a:srgbClr val="000000"/>
                </a:solidFill>
              </a:rPr>
              <a:t>N</a:t>
            </a:r>
            <a:r>
              <a:rPr lang="en-US" altLang="en-US" sz="2000">
                <a:solidFill>
                  <a:srgbClr val="000000"/>
                </a:solidFill>
              </a:rPr>
              <a:t>(A,0)=</a:t>
            </a:r>
            <a:r>
              <a:rPr lang="en-US" altLang="en-US" sz="200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000" baseline="-25000">
                <a:solidFill>
                  <a:srgbClr val="000000"/>
                </a:solidFill>
              </a:rPr>
              <a:t>E</a:t>
            </a:r>
            <a:r>
              <a:rPr lang="en-US" altLang="en-US" sz="2000">
                <a:solidFill>
                  <a:srgbClr val="000000"/>
                </a:solidFill>
              </a:rPr>
              <a:t>(A,0)={E}, </a:t>
            </a:r>
            <a:r>
              <a:rPr lang="en-US" altLang="en-US" sz="200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000" baseline="-25000">
                <a:solidFill>
                  <a:srgbClr val="000000"/>
                </a:solidFill>
              </a:rPr>
              <a:t>N</a:t>
            </a:r>
            <a:r>
              <a:rPr lang="en-US" altLang="en-US" sz="2000">
                <a:solidFill>
                  <a:srgbClr val="000000"/>
                </a:solidFill>
              </a:rPr>
              <a:t>(A,1)=</a:t>
            </a:r>
            <a:r>
              <a:rPr lang="en-US" altLang="en-US" sz="200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000" baseline="-25000">
                <a:solidFill>
                  <a:srgbClr val="000000"/>
                </a:solidFill>
              </a:rPr>
              <a:t>E</a:t>
            </a:r>
            <a:r>
              <a:rPr lang="en-US" altLang="en-US" sz="2000">
                <a:solidFill>
                  <a:srgbClr val="000000"/>
                </a:solidFill>
              </a:rPr>
              <a:t>(A,1)={B}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endParaRPr lang="en-US" altLang="en-US" sz="20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000">
                <a:solidFill>
                  <a:srgbClr val="000000"/>
                </a:solidFill>
              </a:rPr>
              <a:t>CL(B) = {B,D} </a:t>
            </a:r>
            <a:endParaRPr lang="en-US" altLang="en-US" sz="2000" baseline="-250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00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000" baseline="-25000">
                <a:solidFill>
                  <a:srgbClr val="000000"/>
                </a:solidFill>
              </a:rPr>
              <a:t>N</a:t>
            </a:r>
            <a:r>
              <a:rPr lang="en-US" altLang="en-US" sz="2000">
                <a:solidFill>
                  <a:srgbClr val="000000"/>
                </a:solidFill>
              </a:rPr>
              <a:t>(B,0)=</a:t>
            </a:r>
            <a:r>
              <a:rPr lang="en-US" altLang="en-US" sz="200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000" baseline="-25000">
                <a:solidFill>
                  <a:srgbClr val="000000"/>
                </a:solidFill>
              </a:rPr>
              <a:t>E</a:t>
            </a:r>
            <a:r>
              <a:rPr lang="en-US" altLang="en-US" sz="2000">
                <a:solidFill>
                  <a:srgbClr val="000000"/>
                </a:solidFill>
              </a:rPr>
              <a:t>(B,0) U </a:t>
            </a:r>
            <a:r>
              <a:rPr lang="en-US" altLang="en-US" sz="200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000" baseline="-25000">
                <a:solidFill>
                  <a:srgbClr val="000000"/>
                </a:solidFill>
              </a:rPr>
              <a:t>E</a:t>
            </a:r>
            <a:r>
              <a:rPr lang="en-US" altLang="en-US" sz="2000">
                <a:solidFill>
                  <a:srgbClr val="000000"/>
                </a:solidFill>
              </a:rPr>
              <a:t>(D,0)=nil U nil = nil</a:t>
            </a:r>
            <a:endParaRPr lang="en-US" altLang="en-US" sz="2000" baseline="-250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00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000" baseline="-25000">
                <a:solidFill>
                  <a:srgbClr val="000000"/>
                </a:solidFill>
              </a:rPr>
              <a:t>N</a:t>
            </a:r>
            <a:r>
              <a:rPr lang="en-US" altLang="en-US" sz="2000">
                <a:solidFill>
                  <a:srgbClr val="000000"/>
                </a:solidFill>
              </a:rPr>
              <a:t>(B,1)=</a:t>
            </a:r>
            <a:r>
              <a:rPr lang="en-US" altLang="en-US" sz="200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000" baseline="-25000">
                <a:solidFill>
                  <a:srgbClr val="000000"/>
                </a:solidFill>
              </a:rPr>
              <a:t>E</a:t>
            </a:r>
            <a:r>
              <a:rPr lang="en-US" altLang="en-US" sz="2000">
                <a:solidFill>
                  <a:srgbClr val="000000"/>
                </a:solidFill>
              </a:rPr>
              <a:t>(B,1) U </a:t>
            </a:r>
            <a:r>
              <a:rPr lang="en-US" altLang="en-US" sz="200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000" baseline="-25000">
                <a:solidFill>
                  <a:srgbClr val="000000"/>
                </a:solidFill>
              </a:rPr>
              <a:t>E</a:t>
            </a:r>
            <a:r>
              <a:rPr lang="en-US" altLang="en-US" sz="2000">
                <a:solidFill>
                  <a:srgbClr val="000000"/>
                </a:solidFill>
              </a:rPr>
              <a:t>(D,1)={C} U nil = {C}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endParaRPr lang="en-US" altLang="en-US" sz="20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000">
                <a:solidFill>
                  <a:srgbClr val="000000"/>
                </a:solidFill>
              </a:rPr>
              <a:t>CL(C) = {C}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00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000" baseline="-25000">
                <a:solidFill>
                  <a:srgbClr val="000000"/>
                </a:solidFill>
              </a:rPr>
              <a:t>N</a:t>
            </a:r>
            <a:r>
              <a:rPr lang="en-US" altLang="en-US" sz="2000">
                <a:solidFill>
                  <a:srgbClr val="000000"/>
                </a:solidFill>
              </a:rPr>
              <a:t>(C,0)=</a:t>
            </a:r>
            <a:r>
              <a:rPr lang="en-US" altLang="en-US" sz="200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000" baseline="-25000">
                <a:solidFill>
                  <a:srgbClr val="000000"/>
                </a:solidFill>
              </a:rPr>
              <a:t>E</a:t>
            </a:r>
            <a:r>
              <a:rPr lang="en-US" altLang="en-US" sz="2000">
                <a:solidFill>
                  <a:srgbClr val="000000"/>
                </a:solidFill>
              </a:rPr>
              <a:t>(C,0)=nil, </a:t>
            </a:r>
            <a:r>
              <a:rPr lang="en-US" altLang="en-US" sz="200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000" baseline="-25000">
                <a:solidFill>
                  <a:srgbClr val="000000"/>
                </a:solidFill>
              </a:rPr>
              <a:t>N</a:t>
            </a:r>
            <a:r>
              <a:rPr lang="en-US" altLang="en-US" sz="2000">
                <a:solidFill>
                  <a:srgbClr val="000000"/>
                </a:solidFill>
              </a:rPr>
              <a:t>(C,1)=</a:t>
            </a:r>
            <a:r>
              <a:rPr lang="en-US" altLang="en-US" sz="200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000" baseline="-25000">
                <a:solidFill>
                  <a:srgbClr val="000000"/>
                </a:solidFill>
              </a:rPr>
              <a:t>E</a:t>
            </a:r>
            <a:r>
              <a:rPr lang="en-US" altLang="en-US" sz="2000">
                <a:solidFill>
                  <a:srgbClr val="000000"/>
                </a:solidFill>
              </a:rPr>
              <a:t>(C,1)={D}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endParaRPr lang="en-US" altLang="en-US" sz="20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000">
                <a:solidFill>
                  <a:srgbClr val="000000"/>
                </a:solidFill>
              </a:rPr>
              <a:t>CL(D) = {D}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00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000" baseline="-25000">
                <a:solidFill>
                  <a:srgbClr val="000000"/>
                </a:solidFill>
              </a:rPr>
              <a:t>N</a:t>
            </a:r>
            <a:r>
              <a:rPr lang="en-US" altLang="en-US" sz="2000">
                <a:solidFill>
                  <a:srgbClr val="000000"/>
                </a:solidFill>
              </a:rPr>
              <a:t>(D,0)=</a:t>
            </a:r>
            <a:r>
              <a:rPr lang="en-US" altLang="en-US" sz="200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000" baseline="-25000">
                <a:solidFill>
                  <a:srgbClr val="000000"/>
                </a:solidFill>
              </a:rPr>
              <a:t>E</a:t>
            </a:r>
            <a:r>
              <a:rPr lang="en-US" altLang="en-US" sz="2000">
                <a:solidFill>
                  <a:srgbClr val="000000"/>
                </a:solidFill>
              </a:rPr>
              <a:t>(D,0)=nil, </a:t>
            </a:r>
            <a:r>
              <a:rPr lang="en-US" altLang="en-US" sz="200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000" baseline="-25000">
                <a:solidFill>
                  <a:srgbClr val="000000"/>
                </a:solidFill>
              </a:rPr>
              <a:t>N</a:t>
            </a:r>
            <a:r>
              <a:rPr lang="en-US" altLang="en-US" sz="2000">
                <a:solidFill>
                  <a:srgbClr val="000000"/>
                </a:solidFill>
              </a:rPr>
              <a:t>(D,1)=</a:t>
            </a:r>
            <a:r>
              <a:rPr lang="en-US" altLang="en-US" sz="200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000" baseline="-25000">
                <a:solidFill>
                  <a:srgbClr val="000000"/>
                </a:solidFill>
              </a:rPr>
              <a:t>E</a:t>
            </a:r>
            <a:r>
              <a:rPr lang="en-US" altLang="en-US" sz="2000">
                <a:solidFill>
                  <a:srgbClr val="000000"/>
                </a:solidFill>
              </a:rPr>
              <a:t>(D,1)=nil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endParaRPr lang="en-US" altLang="en-US" sz="2000" baseline="-25000">
              <a:solidFill>
                <a:srgbClr val="000000"/>
              </a:solidFill>
            </a:endParaRPr>
          </a:p>
        </p:txBody>
      </p:sp>
      <p:sp>
        <p:nvSpPr>
          <p:cNvPr id="46086" name="Text Box 12">
            <a:extLst>
              <a:ext uri="{FF2B5EF4-FFF2-40B4-BE49-F238E27FC236}">
                <a16:creationId xmlns:a16="http://schemas.microsoft.com/office/drawing/2014/main" id="{C22AC8B6-675B-422C-85A9-A1B10A8114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9888" y="163514"/>
            <a:ext cx="10541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>
                <a:solidFill>
                  <a:srgbClr val="000000"/>
                </a:solidFill>
                <a:latin typeface="Lucida Sans Unicode" panose="020B0602030504020204" pitchFamily="34" charset="0"/>
              </a:rPr>
              <a:t>ε</a:t>
            </a:r>
            <a:r>
              <a:rPr lang="en-US" altLang="en-US" sz="2400">
                <a:solidFill>
                  <a:srgbClr val="000000"/>
                </a:solidFill>
              </a:rPr>
              <a:t>-NFA</a:t>
            </a:r>
          </a:p>
        </p:txBody>
      </p:sp>
      <p:grpSp>
        <p:nvGrpSpPr>
          <p:cNvPr id="46087" name="Group 4">
            <a:extLst>
              <a:ext uri="{FF2B5EF4-FFF2-40B4-BE49-F238E27FC236}">
                <a16:creationId xmlns:a16="http://schemas.microsoft.com/office/drawing/2014/main" id="{AD2FA563-66A2-4BCC-BB76-8391E56130EC}"/>
              </a:ext>
            </a:extLst>
          </p:cNvPr>
          <p:cNvGrpSpPr>
            <a:grpSpLocks/>
          </p:cNvGrpSpPr>
          <p:nvPr/>
        </p:nvGrpSpPr>
        <p:grpSpPr bwMode="auto">
          <a:xfrm>
            <a:off x="2235200" y="4035426"/>
            <a:ext cx="2374900" cy="2746375"/>
            <a:chOff x="3658" y="1102"/>
            <a:chExt cx="1496" cy="1730"/>
          </a:xfrm>
        </p:grpSpPr>
        <p:sp>
          <p:nvSpPr>
            <p:cNvPr id="46091" name="Text Box 5">
              <a:extLst>
                <a:ext uri="{FF2B5EF4-FFF2-40B4-BE49-F238E27FC236}">
                  <a16:creationId xmlns:a16="http://schemas.microsoft.com/office/drawing/2014/main" id="{B42D9C3B-5CCE-4B20-9848-44D470BE11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6" y="1102"/>
              <a:ext cx="1237" cy="16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     0     1     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A  {E}  {B} 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B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</a:t>
              </a:r>
              <a:r>
                <a:rPr lang="en-US" altLang="en-US" sz="2400">
                  <a:solidFill>
                    <a:srgbClr val="000000"/>
                  </a:solidFill>
                </a:rPr>
                <a:t>   {C} 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C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   </a:t>
              </a:r>
              <a:r>
                <a:rPr lang="en-US" altLang="en-US" sz="2400">
                  <a:solidFill>
                    <a:srgbClr val="000000"/>
                  </a:solidFill>
                </a:rPr>
                <a:t>{D} 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D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    ∅</a:t>
              </a:r>
              <a:endParaRPr lang="en-US" altLang="en-US" sz="2400">
                <a:solidFill>
                  <a:srgbClr val="000000"/>
                </a:solidFill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E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F</a:t>
              </a:r>
              <a:endParaRPr lang="en-US" altLang="en-US" sz="2400">
                <a:solidFill>
                  <a:srgbClr val="000000"/>
                </a:solidFill>
                <a:latin typeface="Lucida Sans Unicode" panose="020B0602030504020204" pitchFamily="34" charset="0"/>
              </a:endParaRPr>
            </a:p>
          </p:txBody>
        </p:sp>
        <p:sp>
          <p:nvSpPr>
            <p:cNvPr id="46092" name="Line 6">
              <a:extLst>
                <a:ext uri="{FF2B5EF4-FFF2-40B4-BE49-F238E27FC236}">
                  <a16:creationId xmlns:a16="http://schemas.microsoft.com/office/drawing/2014/main" id="{8D9CD293-81B5-4BD4-9DC5-C462F5C4B0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8" y="153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46093" name="Text Box 7">
              <a:extLst>
                <a:ext uri="{FF2B5EF4-FFF2-40B4-BE49-F238E27FC236}">
                  <a16:creationId xmlns:a16="http://schemas.microsoft.com/office/drawing/2014/main" id="{A47CA842-A170-410E-95FC-1D8237F0CC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06" y="2043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*</a:t>
              </a:r>
            </a:p>
          </p:txBody>
        </p:sp>
        <p:sp>
          <p:nvSpPr>
            <p:cNvPr id="46094" name="Line 8">
              <a:extLst>
                <a:ext uri="{FF2B5EF4-FFF2-40B4-BE49-F238E27FC236}">
                  <a16:creationId xmlns:a16="http://schemas.microsoft.com/office/drawing/2014/main" id="{8A48DCEF-1685-44C9-98FE-B948851FD3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2" y="1392"/>
              <a:ext cx="13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46095" name="Line 9">
              <a:extLst>
                <a:ext uri="{FF2B5EF4-FFF2-40B4-BE49-F238E27FC236}">
                  <a16:creationId xmlns:a16="http://schemas.microsoft.com/office/drawing/2014/main" id="{23173026-6F6D-4A3B-B1AE-EA59743DC5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86" y="1200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46096" name="Line 10">
              <a:extLst>
                <a:ext uri="{FF2B5EF4-FFF2-40B4-BE49-F238E27FC236}">
                  <a16:creationId xmlns:a16="http://schemas.microsoft.com/office/drawing/2014/main" id="{4CC364D9-1DA4-4A88-8BCA-6742E3452A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18" y="1200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46097" name="Line 11">
              <a:extLst>
                <a:ext uri="{FF2B5EF4-FFF2-40B4-BE49-F238E27FC236}">
                  <a16:creationId xmlns:a16="http://schemas.microsoft.com/office/drawing/2014/main" id="{55FEF67A-BAB9-483B-964C-D3E3C0F366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02" y="1200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</p:grpSp>
      <p:sp>
        <p:nvSpPr>
          <p:cNvPr id="46088" name="Text Box 12">
            <a:extLst>
              <a:ext uri="{FF2B5EF4-FFF2-40B4-BE49-F238E27FC236}">
                <a16:creationId xmlns:a16="http://schemas.microsoft.com/office/drawing/2014/main" id="{F2EA5B0A-636E-41C3-9CAE-8AF3CE05AE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1501" y="3590926"/>
            <a:ext cx="72072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>
                <a:solidFill>
                  <a:srgbClr val="000000"/>
                </a:solidFill>
              </a:rPr>
              <a:t>NFA</a:t>
            </a:r>
          </a:p>
        </p:txBody>
      </p:sp>
      <p:sp>
        <p:nvSpPr>
          <p:cNvPr id="46089" name="Text Box 7">
            <a:extLst>
              <a:ext uri="{FF2B5EF4-FFF2-40B4-BE49-F238E27FC236}">
                <a16:creationId xmlns:a16="http://schemas.microsoft.com/office/drawing/2014/main" id="{16734686-97BF-46E2-B947-D48A01A2EB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3775" y="48387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>
                <a:solidFill>
                  <a:srgbClr val="FF0000"/>
                </a:solidFill>
              </a:rPr>
              <a:t>*</a:t>
            </a:r>
          </a:p>
        </p:txBody>
      </p:sp>
      <p:sp>
        <p:nvSpPr>
          <p:cNvPr id="46090" name="Text Box 7">
            <a:extLst>
              <a:ext uri="{FF2B5EF4-FFF2-40B4-BE49-F238E27FC236}">
                <a16:creationId xmlns:a16="http://schemas.microsoft.com/office/drawing/2014/main" id="{E31D773C-9DBA-4B7B-8DF1-DB43623743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4575" y="5926138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>
                <a:solidFill>
                  <a:srgbClr val="FF0000"/>
                </a:solidFill>
              </a:rPr>
              <a:t>*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4">
            <a:extLst>
              <a:ext uri="{FF2B5EF4-FFF2-40B4-BE49-F238E27FC236}">
                <a16:creationId xmlns:a16="http://schemas.microsoft.com/office/drawing/2014/main" id="{5E040811-34C9-4DA5-8662-460A25B32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fld id="{9634DC9F-E4CE-48B1-BF95-E701A3BCE7B3}" type="slidenum">
              <a:rPr lang="en-US" altLang="en-US" sz="1400">
                <a:solidFill>
                  <a:srgbClr val="000000"/>
                </a:soli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t>17</a:t>
            </a:fld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48131" name="Group 4">
            <a:extLst>
              <a:ext uri="{FF2B5EF4-FFF2-40B4-BE49-F238E27FC236}">
                <a16:creationId xmlns:a16="http://schemas.microsoft.com/office/drawing/2014/main" id="{8D425F2B-5E77-4462-BB78-E84861B374C3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931864"/>
            <a:ext cx="3170238" cy="2800349"/>
            <a:chOff x="3658" y="1104"/>
            <a:chExt cx="1997" cy="1764"/>
          </a:xfrm>
        </p:grpSpPr>
        <p:sp>
          <p:nvSpPr>
            <p:cNvPr id="48146" name="Text Box 5">
              <a:extLst>
                <a:ext uri="{FF2B5EF4-FFF2-40B4-BE49-F238E27FC236}">
                  <a16:creationId xmlns:a16="http://schemas.microsoft.com/office/drawing/2014/main" id="{2210EAE5-821C-4A1A-AB85-730BAF000D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6" y="1104"/>
              <a:ext cx="1719" cy="17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     0     1     </a:t>
              </a:r>
              <a:r>
                <a:rPr lang="en-US" altLang="en-US">
                  <a:solidFill>
                    <a:srgbClr val="000000"/>
                  </a:solidFill>
                  <a:latin typeface="Lucida Sans Unicode" panose="020B0602030504020204" pitchFamily="34" charset="0"/>
                </a:rPr>
                <a:t>ε</a:t>
              </a:r>
              <a:endParaRPr lang="en-US" altLang="en-US" sz="2400">
                <a:solidFill>
                  <a:srgbClr val="000000"/>
                </a:solidFill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A  {E}  {B}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</a:t>
              </a:r>
              <a:endParaRPr lang="en-US" altLang="en-US" sz="2400">
                <a:solidFill>
                  <a:srgbClr val="000000"/>
                </a:solidFill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B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</a:t>
              </a:r>
              <a:r>
                <a:rPr lang="en-US" altLang="en-US" sz="2400">
                  <a:solidFill>
                    <a:srgbClr val="000000"/>
                  </a:solidFill>
                </a:rPr>
                <a:t>   {C} {D}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C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   </a:t>
              </a:r>
              <a:r>
                <a:rPr lang="en-US" altLang="en-US" sz="2400">
                  <a:solidFill>
                    <a:srgbClr val="000000"/>
                  </a:solidFill>
                </a:rPr>
                <a:t>{D}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</a:t>
              </a:r>
              <a:endParaRPr lang="en-US" altLang="en-US" sz="2400">
                <a:solidFill>
                  <a:srgbClr val="000000"/>
                </a:solidFill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D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    ∅   ∅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E   {F}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</a:t>
              </a:r>
              <a:r>
                <a:rPr lang="en-US" altLang="en-US" sz="2400">
                  <a:solidFill>
                    <a:srgbClr val="000000"/>
                  </a:solidFill>
                </a:rPr>
                <a:t>  {B, C}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F   {D}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  ∅</a:t>
              </a:r>
            </a:p>
          </p:txBody>
        </p:sp>
        <p:sp>
          <p:nvSpPr>
            <p:cNvPr id="48147" name="Line 6">
              <a:extLst>
                <a:ext uri="{FF2B5EF4-FFF2-40B4-BE49-F238E27FC236}">
                  <a16:creationId xmlns:a16="http://schemas.microsoft.com/office/drawing/2014/main" id="{A733C806-6D13-42CB-991D-7992DB28C9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8" y="153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48148" name="Text Box 7">
              <a:extLst>
                <a:ext uri="{FF2B5EF4-FFF2-40B4-BE49-F238E27FC236}">
                  <a16:creationId xmlns:a16="http://schemas.microsoft.com/office/drawing/2014/main" id="{6BBC03D6-66B4-4E3A-AB44-223980B655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06" y="2112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*</a:t>
              </a:r>
            </a:p>
          </p:txBody>
        </p:sp>
        <p:sp>
          <p:nvSpPr>
            <p:cNvPr id="48149" name="Line 8">
              <a:extLst>
                <a:ext uri="{FF2B5EF4-FFF2-40B4-BE49-F238E27FC236}">
                  <a16:creationId xmlns:a16="http://schemas.microsoft.com/office/drawing/2014/main" id="{2CBFAD76-9C3B-4038-9A41-C4C958015D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2" y="1392"/>
              <a:ext cx="16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48150" name="Line 9">
              <a:extLst>
                <a:ext uri="{FF2B5EF4-FFF2-40B4-BE49-F238E27FC236}">
                  <a16:creationId xmlns:a16="http://schemas.microsoft.com/office/drawing/2014/main" id="{C5DC0CEC-9C4A-4DF7-A537-B5D0436002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86" y="1200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48151" name="Line 10">
              <a:extLst>
                <a:ext uri="{FF2B5EF4-FFF2-40B4-BE49-F238E27FC236}">
                  <a16:creationId xmlns:a16="http://schemas.microsoft.com/office/drawing/2014/main" id="{2D199B7B-99AF-40E7-8DE7-9FE3631931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18" y="1200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48152" name="Line 11">
              <a:extLst>
                <a:ext uri="{FF2B5EF4-FFF2-40B4-BE49-F238E27FC236}">
                  <a16:creationId xmlns:a16="http://schemas.microsoft.com/office/drawing/2014/main" id="{CDCE5331-BC3A-430A-9A62-1D950271FF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02" y="1200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</p:grpSp>
      <p:sp>
        <p:nvSpPr>
          <p:cNvPr id="48132" name="TextBox 1">
            <a:extLst>
              <a:ext uri="{FF2B5EF4-FFF2-40B4-BE49-F238E27FC236}">
                <a16:creationId xmlns:a16="http://schemas.microsoft.com/office/drawing/2014/main" id="{D530C508-3974-462A-8B2F-4F9FA91B8D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4538" y="212725"/>
            <a:ext cx="853916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800">
                <a:solidFill>
                  <a:srgbClr val="000000"/>
                </a:solidFill>
              </a:rPr>
              <a:t>More construct the transition table of equivalent NFA</a:t>
            </a:r>
          </a:p>
        </p:txBody>
      </p:sp>
      <p:sp>
        <p:nvSpPr>
          <p:cNvPr id="48133" name="TextBox 1">
            <a:extLst>
              <a:ext uri="{FF2B5EF4-FFF2-40B4-BE49-F238E27FC236}">
                <a16:creationId xmlns:a16="http://schemas.microsoft.com/office/drawing/2014/main" id="{7CB7298C-986D-476F-8829-BB8FA4ECCB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4500" y="3865564"/>
            <a:ext cx="87630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000" dirty="0">
                <a:solidFill>
                  <a:srgbClr val="000000"/>
                </a:solidFill>
              </a:rPr>
              <a:t>CL(E) = {E,B,C,D}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000" dirty="0" err="1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000" baseline="-25000" dirty="0" err="1">
                <a:solidFill>
                  <a:srgbClr val="000000"/>
                </a:solidFill>
              </a:rPr>
              <a:t>N</a:t>
            </a:r>
            <a:r>
              <a:rPr lang="en-US" altLang="en-US" sz="2000" dirty="0">
                <a:solidFill>
                  <a:srgbClr val="000000"/>
                </a:solidFill>
              </a:rPr>
              <a:t>(E,0)=</a:t>
            </a:r>
            <a:r>
              <a:rPr lang="en-US" altLang="en-US" sz="2000" dirty="0" err="1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000" baseline="-25000" dirty="0" err="1">
                <a:solidFill>
                  <a:srgbClr val="000000"/>
                </a:solidFill>
              </a:rPr>
              <a:t>E</a:t>
            </a:r>
            <a:r>
              <a:rPr lang="en-US" altLang="en-US" sz="2000" dirty="0">
                <a:solidFill>
                  <a:srgbClr val="000000"/>
                </a:solidFill>
              </a:rPr>
              <a:t>(E,0) U </a:t>
            </a:r>
            <a:r>
              <a:rPr lang="en-US" altLang="en-US" sz="2000" dirty="0" err="1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000" baseline="-25000" dirty="0" err="1">
                <a:solidFill>
                  <a:srgbClr val="000000"/>
                </a:solidFill>
              </a:rPr>
              <a:t>E</a:t>
            </a:r>
            <a:r>
              <a:rPr lang="en-US" altLang="en-US" sz="2000" dirty="0">
                <a:solidFill>
                  <a:srgbClr val="000000"/>
                </a:solidFill>
              </a:rPr>
              <a:t>(B,0) U </a:t>
            </a:r>
            <a:r>
              <a:rPr lang="en-US" altLang="en-US" sz="2000" dirty="0" err="1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000" baseline="-25000" dirty="0" err="1">
                <a:solidFill>
                  <a:srgbClr val="000000"/>
                </a:solidFill>
              </a:rPr>
              <a:t>E</a:t>
            </a:r>
            <a:r>
              <a:rPr lang="en-US" altLang="en-US" sz="2000" dirty="0">
                <a:solidFill>
                  <a:srgbClr val="000000"/>
                </a:solidFill>
              </a:rPr>
              <a:t>(C,0) U </a:t>
            </a:r>
            <a:r>
              <a:rPr lang="en-US" altLang="en-US" sz="2000" dirty="0" err="1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000" baseline="-25000" dirty="0" err="1">
                <a:solidFill>
                  <a:srgbClr val="000000"/>
                </a:solidFill>
              </a:rPr>
              <a:t>E</a:t>
            </a:r>
            <a:r>
              <a:rPr lang="en-US" altLang="en-US" sz="2000" dirty="0">
                <a:solidFill>
                  <a:srgbClr val="000000"/>
                </a:solidFill>
              </a:rPr>
              <a:t>(D,0)={F} U nil U nil U nil={F}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000" dirty="0" err="1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000" baseline="-25000" dirty="0" err="1">
                <a:solidFill>
                  <a:srgbClr val="000000"/>
                </a:solidFill>
              </a:rPr>
              <a:t>N</a:t>
            </a:r>
            <a:r>
              <a:rPr lang="en-US" altLang="en-US" sz="2000" dirty="0">
                <a:solidFill>
                  <a:srgbClr val="000000"/>
                </a:solidFill>
              </a:rPr>
              <a:t>(E,1)=</a:t>
            </a:r>
            <a:r>
              <a:rPr lang="en-US" altLang="en-US" sz="2000" dirty="0" err="1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000" baseline="-25000" dirty="0" err="1">
                <a:solidFill>
                  <a:srgbClr val="000000"/>
                </a:solidFill>
              </a:rPr>
              <a:t>E</a:t>
            </a:r>
            <a:r>
              <a:rPr lang="en-US" altLang="en-US" sz="2000" dirty="0">
                <a:solidFill>
                  <a:srgbClr val="000000"/>
                </a:solidFill>
              </a:rPr>
              <a:t>(E,1) U </a:t>
            </a:r>
            <a:r>
              <a:rPr lang="en-US" altLang="en-US" sz="2000" dirty="0" err="1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000" baseline="-25000" dirty="0" err="1">
                <a:solidFill>
                  <a:srgbClr val="000000"/>
                </a:solidFill>
              </a:rPr>
              <a:t>E</a:t>
            </a:r>
            <a:r>
              <a:rPr lang="en-US" altLang="en-US" sz="2000" dirty="0">
                <a:solidFill>
                  <a:srgbClr val="000000"/>
                </a:solidFill>
              </a:rPr>
              <a:t>(B,1) U </a:t>
            </a:r>
            <a:r>
              <a:rPr lang="en-US" altLang="en-US" sz="2000" dirty="0" err="1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000" baseline="-25000" dirty="0" err="1">
                <a:solidFill>
                  <a:srgbClr val="000000"/>
                </a:solidFill>
              </a:rPr>
              <a:t>E</a:t>
            </a:r>
            <a:r>
              <a:rPr lang="en-US" altLang="en-US" sz="2000" dirty="0">
                <a:solidFill>
                  <a:srgbClr val="000000"/>
                </a:solidFill>
              </a:rPr>
              <a:t>(C,1) U </a:t>
            </a:r>
            <a:r>
              <a:rPr lang="en-US" altLang="en-US" sz="2000" dirty="0" err="1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000" baseline="-25000" dirty="0" err="1">
                <a:solidFill>
                  <a:srgbClr val="000000"/>
                </a:solidFill>
              </a:rPr>
              <a:t>E</a:t>
            </a:r>
            <a:r>
              <a:rPr lang="en-US" altLang="en-US" sz="2000" dirty="0">
                <a:solidFill>
                  <a:srgbClr val="000000"/>
                </a:solidFill>
              </a:rPr>
              <a:t>(D,1)=nil U {C} U {D} U nil={C, D}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endParaRPr lang="en-US" altLang="en-US" sz="2000" dirty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000" dirty="0">
                <a:solidFill>
                  <a:srgbClr val="000000"/>
                </a:solidFill>
              </a:rPr>
              <a:t>CL(F) = {F}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000" dirty="0" err="1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000" baseline="-25000" dirty="0" err="1">
                <a:solidFill>
                  <a:srgbClr val="000000"/>
                </a:solidFill>
              </a:rPr>
              <a:t>N</a:t>
            </a:r>
            <a:r>
              <a:rPr lang="en-US" altLang="en-US" sz="2000" dirty="0">
                <a:solidFill>
                  <a:srgbClr val="000000"/>
                </a:solidFill>
              </a:rPr>
              <a:t>(F,0) = </a:t>
            </a:r>
            <a:r>
              <a:rPr lang="en-US" altLang="en-US" sz="2000" dirty="0" err="1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000" baseline="-25000" dirty="0" err="1">
                <a:solidFill>
                  <a:srgbClr val="000000"/>
                </a:solidFill>
              </a:rPr>
              <a:t>E</a:t>
            </a:r>
            <a:r>
              <a:rPr lang="en-US" altLang="en-US" sz="2000" dirty="0">
                <a:solidFill>
                  <a:srgbClr val="000000"/>
                </a:solidFill>
              </a:rPr>
              <a:t>(F,0) ={D}, </a:t>
            </a:r>
            <a:r>
              <a:rPr lang="en-US" altLang="en-US" sz="2000" dirty="0" err="1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000" baseline="-25000" dirty="0" err="1">
                <a:solidFill>
                  <a:srgbClr val="000000"/>
                </a:solidFill>
              </a:rPr>
              <a:t>n</a:t>
            </a:r>
            <a:r>
              <a:rPr lang="en-US" altLang="en-US" sz="2000" dirty="0">
                <a:solidFill>
                  <a:srgbClr val="000000"/>
                </a:solidFill>
              </a:rPr>
              <a:t>(F,1) = </a:t>
            </a:r>
            <a:r>
              <a:rPr lang="en-US" altLang="en-US" sz="2000" dirty="0" err="1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000" baseline="-25000" dirty="0" err="1">
                <a:solidFill>
                  <a:srgbClr val="000000"/>
                </a:solidFill>
              </a:rPr>
              <a:t>E</a:t>
            </a:r>
            <a:r>
              <a:rPr lang="en-US" altLang="en-US" sz="2000" dirty="0">
                <a:solidFill>
                  <a:srgbClr val="000000"/>
                </a:solidFill>
              </a:rPr>
              <a:t>(F,1) = nil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000" dirty="0">
                <a:solidFill>
                  <a:srgbClr val="000000"/>
                </a:solidFill>
              </a:rPr>
              <a:t>As with e-NFA, nil means thread termination in NFA</a:t>
            </a:r>
          </a:p>
        </p:txBody>
      </p:sp>
      <p:sp>
        <p:nvSpPr>
          <p:cNvPr id="48134" name="Text Box 12">
            <a:extLst>
              <a:ext uri="{FF2B5EF4-FFF2-40B4-BE49-F238E27FC236}">
                <a16:creationId xmlns:a16="http://schemas.microsoft.com/office/drawing/2014/main" id="{A22C24AA-31F0-4554-8A85-CBD416DCEE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9888" y="620714"/>
            <a:ext cx="10541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>
                <a:solidFill>
                  <a:srgbClr val="000000"/>
                </a:solidFill>
                <a:latin typeface="Lucida Sans Unicode" panose="020B0602030504020204" pitchFamily="34" charset="0"/>
              </a:rPr>
              <a:t>ε</a:t>
            </a:r>
            <a:r>
              <a:rPr lang="en-US" altLang="en-US" sz="2400">
                <a:solidFill>
                  <a:srgbClr val="000000"/>
                </a:solidFill>
              </a:rPr>
              <a:t>-NFA</a:t>
            </a:r>
          </a:p>
        </p:txBody>
      </p:sp>
      <p:grpSp>
        <p:nvGrpSpPr>
          <p:cNvPr id="48135" name="Group 4">
            <a:extLst>
              <a:ext uri="{FF2B5EF4-FFF2-40B4-BE49-F238E27FC236}">
                <a16:creationId xmlns:a16="http://schemas.microsoft.com/office/drawing/2014/main" id="{E773D04C-5952-4944-A10C-64AE0330E227}"/>
              </a:ext>
            </a:extLst>
          </p:cNvPr>
          <p:cNvGrpSpPr>
            <a:grpSpLocks/>
          </p:cNvGrpSpPr>
          <p:nvPr/>
        </p:nvGrpSpPr>
        <p:grpSpPr bwMode="auto">
          <a:xfrm>
            <a:off x="6096000" y="1054100"/>
            <a:ext cx="2484438" cy="2757488"/>
            <a:chOff x="3658" y="1102"/>
            <a:chExt cx="1565" cy="1737"/>
          </a:xfrm>
        </p:grpSpPr>
        <p:sp>
          <p:nvSpPr>
            <p:cNvPr id="48138" name="Text Box 5">
              <a:extLst>
                <a:ext uri="{FF2B5EF4-FFF2-40B4-BE49-F238E27FC236}">
                  <a16:creationId xmlns:a16="http://schemas.microsoft.com/office/drawing/2014/main" id="{83656029-0F75-4D50-AC52-B19220A909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6" y="1102"/>
              <a:ext cx="1307" cy="16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     0     1     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A  {E}  {B} 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B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</a:t>
              </a:r>
              <a:r>
                <a:rPr lang="en-US" altLang="en-US" sz="2400">
                  <a:solidFill>
                    <a:srgbClr val="000000"/>
                  </a:solidFill>
                </a:rPr>
                <a:t>   {C} 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C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   </a:t>
              </a:r>
              <a:r>
                <a:rPr lang="en-US" altLang="en-US" sz="2400">
                  <a:solidFill>
                    <a:srgbClr val="000000"/>
                  </a:solidFill>
                </a:rPr>
                <a:t>{D} 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D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    ∅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E   {F}  {</a:t>
              </a:r>
              <a:r>
                <a:rPr lang="en-US" altLang="en-US" sz="2400">
                  <a:solidFill>
                    <a:srgbClr val="FF0000"/>
                  </a:solidFill>
                </a:rPr>
                <a:t>C,D</a:t>
              </a:r>
              <a:r>
                <a:rPr lang="en-US" altLang="en-US" sz="2400">
                  <a:solidFill>
                    <a:srgbClr val="000000"/>
                  </a:solidFill>
                </a:rPr>
                <a:t>}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F   {D}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</a:t>
              </a:r>
              <a:endParaRPr lang="en-US" altLang="en-US" sz="2400">
                <a:solidFill>
                  <a:srgbClr val="000000"/>
                </a:solidFill>
              </a:endParaRPr>
            </a:p>
          </p:txBody>
        </p:sp>
        <p:sp>
          <p:nvSpPr>
            <p:cNvPr id="48139" name="Line 6">
              <a:extLst>
                <a:ext uri="{FF2B5EF4-FFF2-40B4-BE49-F238E27FC236}">
                  <a16:creationId xmlns:a16="http://schemas.microsoft.com/office/drawing/2014/main" id="{623F2766-BC6C-4D67-AD21-7578F82505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8" y="153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48140" name="Text Box 7">
              <a:extLst>
                <a:ext uri="{FF2B5EF4-FFF2-40B4-BE49-F238E27FC236}">
                  <a16:creationId xmlns:a16="http://schemas.microsoft.com/office/drawing/2014/main" id="{28A72F4B-4C3D-4D3C-9F09-C0E80B4317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39" y="2032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*</a:t>
              </a:r>
            </a:p>
          </p:txBody>
        </p:sp>
        <p:sp>
          <p:nvSpPr>
            <p:cNvPr id="48141" name="Line 8">
              <a:extLst>
                <a:ext uri="{FF2B5EF4-FFF2-40B4-BE49-F238E27FC236}">
                  <a16:creationId xmlns:a16="http://schemas.microsoft.com/office/drawing/2014/main" id="{69454EE6-9D30-41B7-B6F7-C2797A8B82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2" y="1392"/>
              <a:ext cx="13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48142" name="Line 9">
              <a:extLst>
                <a:ext uri="{FF2B5EF4-FFF2-40B4-BE49-F238E27FC236}">
                  <a16:creationId xmlns:a16="http://schemas.microsoft.com/office/drawing/2014/main" id="{003F9DCA-3530-46DF-9809-831EF5D88F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86" y="1200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48143" name="Line 10">
              <a:extLst>
                <a:ext uri="{FF2B5EF4-FFF2-40B4-BE49-F238E27FC236}">
                  <a16:creationId xmlns:a16="http://schemas.microsoft.com/office/drawing/2014/main" id="{D1BCB60C-4ED8-47EA-9FC0-D6EE903E75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18" y="1200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48144" name="Line 11">
              <a:extLst>
                <a:ext uri="{FF2B5EF4-FFF2-40B4-BE49-F238E27FC236}">
                  <a16:creationId xmlns:a16="http://schemas.microsoft.com/office/drawing/2014/main" id="{CA55401D-A9E0-40D5-9DE4-F69D069559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54" y="1207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48145" name="Text Box 7">
              <a:extLst>
                <a:ext uri="{FF2B5EF4-FFF2-40B4-BE49-F238E27FC236}">
                  <a16:creationId xmlns:a16="http://schemas.microsoft.com/office/drawing/2014/main" id="{D0585890-527B-4CBC-B739-DDA522F206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17" y="1593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FF0000"/>
                  </a:solidFill>
                </a:rPr>
                <a:t>*</a:t>
              </a:r>
            </a:p>
          </p:txBody>
        </p:sp>
      </p:grpSp>
      <p:sp>
        <p:nvSpPr>
          <p:cNvPr id="48136" name="Text Box 12">
            <a:extLst>
              <a:ext uri="{FF2B5EF4-FFF2-40B4-BE49-F238E27FC236}">
                <a16:creationId xmlns:a16="http://schemas.microsoft.com/office/drawing/2014/main" id="{48B61969-FF46-4FD7-B504-536CEB127A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1" y="666751"/>
            <a:ext cx="72072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>
                <a:solidFill>
                  <a:srgbClr val="000000"/>
                </a:solidFill>
              </a:rPr>
              <a:t>NFA</a:t>
            </a:r>
          </a:p>
        </p:txBody>
      </p:sp>
      <p:sp>
        <p:nvSpPr>
          <p:cNvPr id="48137" name="Text Box 7">
            <a:extLst>
              <a:ext uri="{FF2B5EF4-FFF2-40B4-BE49-F238E27FC236}">
                <a16:creationId xmlns:a16="http://schemas.microsoft.com/office/drawing/2014/main" id="{C5BE7B6D-D082-4F1E-AE34-BBA40DF3C8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4589" y="2922588"/>
            <a:ext cx="3508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>
                <a:solidFill>
                  <a:srgbClr val="FF0000"/>
                </a:solidFill>
              </a:rPr>
              <a:t>*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itle 1">
            <a:extLst>
              <a:ext uri="{FF2B5EF4-FFF2-40B4-BE49-F238E27FC236}">
                <a16:creationId xmlns:a16="http://schemas.microsoft.com/office/drawing/2014/main" id="{0B0EF5ED-EC12-49A8-A460-22206C850B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84339" y="685800"/>
            <a:ext cx="8694737" cy="762000"/>
          </a:xfrm>
        </p:spPr>
        <p:txBody>
          <a:bodyPr/>
          <a:lstStyle/>
          <a:p>
            <a:pPr>
              <a:defRPr/>
            </a:pPr>
            <a:r>
              <a:rPr lang="en-US" altLang="en-US" sz="2800" dirty="0">
                <a:latin typeface="+mn-lt"/>
              </a:rPr>
              <a:t>Given </a:t>
            </a:r>
            <a:r>
              <a:rPr lang="en-US" altLang="en-US" sz="2800" dirty="0">
                <a:latin typeface="Symbol" panose="05050102010706020507" pitchFamily="18" charset="2"/>
              </a:rPr>
              <a:t>e</a:t>
            </a:r>
            <a:r>
              <a:rPr lang="en-US" altLang="en-US" sz="2800" dirty="0">
                <a:latin typeface="+mn-lt"/>
              </a:rPr>
              <a:t>-NFA find equivalent DFA</a:t>
            </a:r>
          </a:p>
        </p:txBody>
      </p:sp>
      <p:sp>
        <p:nvSpPr>
          <p:cNvPr id="54275" name="Slide Number Placeholder 3">
            <a:extLst>
              <a:ext uri="{FF2B5EF4-FFF2-40B4-BE49-F238E27FC236}">
                <a16:creationId xmlns:a16="http://schemas.microsoft.com/office/drawing/2014/main" id="{39C22C2F-DABE-4AB4-A6E9-C7F713440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fld id="{32E9E62A-4D04-4386-B480-F10171E10958}" type="slidenum">
              <a:rPr lang="en-US" altLang="en-US" sz="1400">
                <a:solidFill>
                  <a:srgbClr val="000000"/>
                </a:soli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t>18</a:t>
            </a:fld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3FCC3338-FBFC-4FC7-96AC-053E2FF24D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4500" y="1752600"/>
            <a:ext cx="87630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Aft>
                <a:spcPct val="0"/>
              </a:spcAft>
              <a:buNone/>
              <a:defRPr/>
            </a:pPr>
            <a:r>
              <a:rPr lang="en-US" altLang="en-US" sz="2400">
                <a:solidFill>
                  <a:srgbClr val="000000"/>
                </a:solidFill>
              </a:rPr>
              <a:t>Add ECLOSE to lazy subset construction</a:t>
            </a:r>
          </a:p>
          <a:p>
            <a:pPr eaLnBrk="0" fontAlgn="base" hangingPunct="0">
              <a:spcAft>
                <a:spcPct val="0"/>
              </a:spcAft>
              <a:buNone/>
              <a:defRPr/>
            </a:pPr>
            <a:r>
              <a:rPr lang="en-US" altLang="en-US" sz="2400">
                <a:solidFill>
                  <a:srgbClr val="000000"/>
                </a:solidFill>
              </a:rPr>
              <a:t>Start state of DFA is CL(q</a:t>
            </a:r>
            <a:r>
              <a:rPr lang="en-US" altLang="en-US" sz="2400" baseline="-25000">
                <a:solidFill>
                  <a:srgbClr val="000000"/>
                </a:solidFill>
              </a:rPr>
              <a:t>0E</a:t>
            </a:r>
            <a:r>
              <a:rPr lang="en-US" altLang="en-US" sz="2400">
                <a:solidFill>
                  <a:srgbClr val="000000"/>
                </a:solidFill>
              </a:rPr>
              <a:t>), where q</a:t>
            </a:r>
            <a:r>
              <a:rPr lang="en-US" altLang="en-US" sz="2400" baseline="-25000">
                <a:solidFill>
                  <a:srgbClr val="000000"/>
                </a:solidFill>
              </a:rPr>
              <a:t>0E</a:t>
            </a:r>
            <a:r>
              <a:rPr lang="en-US" altLang="en-US" sz="2400">
                <a:solidFill>
                  <a:srgbClr val="000000"/>
                </a:solidFill>
              </a:rPr>
              <a:t> is start state of </a:t>
            </a:r>
            <a:r>
              <a:rPr lang="en-US" altLang="en-US" sz="2400">
                <a:solidFill>
                  <a:srgbClr val="000000"/>
                </a:solidFill>
                <a:latin typeface="Symbol" panose="05050102010706020507" pitchFamily="18" charset="2"/>
              </a:rPr>
              <a:t>e</a:t>
            </a:r>
            <a:r>
              <a:rPr lang="en-US" altLang="en-US" sz="2400">
                <a:solidFill>
                  <a:srgbClr val="000000"/>
                </a:solidFill>
              </a:rPr>
              <a:t>-NFA</a:t>
            </a:r>
          </a:p>
          <a:p>
            <a:pPr eaLnBrk="0" fontAlgn="base" hangingPunct="0">
              <a:spcAft>
                <a:spcPct val="0"/>
              </a:spcAft>
              <a:buNone/>
              <a:defRPr/>
            </a:pPr>
            <a:r>
              <a:rPr lang="en-US" altLang="en-US" sz="2400">
                <a:solidFill>
                  <a:srgbClr val="000000"/>
                </a:solidFill>
              </a:rPr>
              <a:t> </a:t>
            </a:r>
          </a:p>
          <a:p>
            <a:pPr eaLnBrk="0" fontAlgn="base" hangingPunct="0">
              <a:spcAft>
                <a:spcPct val="0"/>
              </a:spcAft>
              <a:buNone/>
              <a:defRPr/>
            </a:pPr>
            <a:r>
              <a:rPr lang="en-US" altLang="en-US" sz="2400">
                <a:solidFill>
                  <a:srgbClr val="000000"/>
                </a:solidFill>
              </a:rPr>
              <a:t>Lazy subset construction of DFA from </a:t>
            </a:r>
            <a:r>
              <a:rPr lang="en-US" altLang="en-US" sz="2400">
                <a:solidFill>
                  <a:srgbClr val="000000"/>
                </a:solidFill>
                <a:latin typeface="Symbol" panose="05050102010706020507" pitchFamily="18" charset="2"/>
              </a:rPr>
              <a:t>e</a:t>
            </a:r>
            <a:r>
              <a:rPr lang="en-US" altLang="en-US" sz="2400">
                <a:solidFill>
                  <a:srgbClr val="000000"/>
                </a:solidFill>
              </a:rPr>
              <a:t>-NFA same as for DFA from NFA except that we use the ECLOSE of the states in the transition table of </a:t>
            </a:r>
            <a:r>
              <a:rPr lang="en-US" altLang="en-US" sz="2400">
                <a:solidFill>
                  <a:srgbClr val="000000"/>
                </a:solidFill>
                <a:latin typeface="Symbol" panose="05050102010706020507" pitchFamily="18" charset="2"/>
              </a:rPr>
              <a:t>e</a:t>
            </a:r>
            <a:r>
              <a:rPr lang="en-US" altLang="en-US" sz="2400">
                <a:solidFill>
                  <a:srgbClr val="000000"/>
                </a:solidFill>
              </a:rPr>
              <a:t>-NFA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4">
            <a:extLst>
              <a:ext uri="{FF2B5EF4-FFF2-40B4-BE49-F238E27FC236}">
                <a16:creationId xmlns:a16="http://schemas.microsoft.com/office/drawing/2014/main" id="{CFB00521-A696-49B7-8FF2-2C5B9A001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fld id="{CAFB091E-1D4A-4F74-B09D-71A2A3E5CACD}" type="slidenum">
              <a:rPr lang="en-US" altLang="en-US" sz="1400">
                <a:solidFill>
                  <a:srgbClr val="000000"/>
                </a:soli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t>19</a:t>
            </a:fld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55299" name="Group 4">
            <a:extLst>
              <a:ext uri="{FF2B5EF4-FFF2-40B4-BE49-F238E27FC236}">
                <a16:creationId xmlns:a16="http://schemas.microsoft.com/office/drawing/2014/main" id="{B6E5AACA-5BF4-42A2-8E38-CFE46EA9F7D5}"/>
              </a:ext>
            </a:extLst>
          </p:cNvPr>
          <p:cNvGrpSpPr>
            <a:grpSpLocks/>
          </p:cNvGrpSpPr>
          <p:nvPr/>
        </p:nvGrpSpPr>
        <p:grpSpPr bwMode="auto">
          <a:xfrm>
            <a:off x="2420939" y="854075"/>
            <a:ext cx="3170237" cy="2916124"/>
            <a:chOff x="3658" y="1104"/>
            <a:chExt cx="1997" cy="1728"/>
          </a:xfrm>
        </p:grpSpPr>
        <p:sp>
          <p:nvSpPr>
            <p:cNvPr id="55304" name="Text Box 5">
              <a:extLst>
                <a:ext uri="{FF2B5EF4-FFF2-40B4-BE49-F238E27FC236}">
                  <a16:creationId xmlns:a16="http://schemas.microsoft.com/office/drawing/2014/main" id="{0DF38E62-A796-4A64-943C-DDB24A8EBB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6" y="1104"/>
              <a:ext cx="1719" cy="16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     0     1     </a:t>
              </a:r>
              <a:r>
                <a:rPr lang="en-US" altLang="en-US">
                  <a:solidFill>
                    <a:srgbClr val="000000"/>
                  </a:solidFill>
                  <a:latin typeface="Lucida Sans Unicode" panose="020B0602030504020204" pitchFamily="34" charset="0"/>
                </a:rPr>
                <a:t>ε</a:t>
              </a:r>
              <a:endParaRPr lang="en-US" altLang="en-US" sz="2400">
                <a:solidFill>
                  <a:srgbClr val="000000"/>
                </a:solidFill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A  {E}  {B}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</a:t>
              </a:r>
              <a:endParaRPr lang="en-US" altLang="en-US" sz="2400">
                <a:solidFill>
                  <a:srgbClr val="000000"/>
                </a:solidFill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B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</a:t>
              </a:r>
              <a:r>
                <a:rPr lang="en-US" altLang="en-US" sz="2400">
                  <a:solidFill>
                    <a:srgbClr val="000000"/>
                  </a:solidFill>
                </a:rPr>
                <a:t>   {C} {D}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C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   </a:t>
              </a:r>
              <a:r>
                <a:rPr lang="en-US" altLang="en-US" sz="2400">
                  <a:solidFill>
                    <a:srgbClr val="000000"/>
                  </a:solidFill>
                </a:rPr>
                <a:t>{D}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</a:t>
              </a:r>
              <a:endParaRPr lang="en-US" altLang="en-US" sz="2400">
                <a:solidFill>
                  <a:srgbClr val="000000"/>
                </a:solidFill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D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    ∅   ∅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E   {F}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</a:t>
              </a:r>
              <a:r>
                <a:rPr lang="en-US" altLang="en-US" sz="2400">
                  <a:solidFill>
                    <a:srgbClr val="000000"/>
                  </a:solidFill>
                </a:rPr>
                <a:t>  {B, C}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F   {D}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  ∅</a:t>
              </a:r>
            </a:p>
          </p:txBody>
        </p:sp>
        <p:sp>
          <p:nvSpPr>
            <p:cNvPr id="55305" name="Line 6">
              <a:extLst>
                <a:ext uri="{FF2B5EF4-FFF2-40B4-BE49-F238E27FC236}">
                  <a16:creationId xmlns:a16="http://schemas.microsoft.com/office/drawing/2014/main" id="{32949B3A-F174-4C45-B228-D3CF9D125C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8" y="153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55306" name="Text Box 7">
              <a:extLst>
                <a:ext uri="{FF2B5EF4-FFF2-40B4-BE49-F238E27FC236}">
                  <a16:creationId xmlns:a16="http://schemas.microsoft.com/office/drawing/2014/main" id="{FF05D311-A190-4039-B644-018ED7F8BE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06" y="2112"/>
              <a:ext cx="222" cy="2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*</a:t>
              </a:r>
            </a:p>
          </p:txBody>
        </p:sp>
        <p:sp>
          <p:nvSpPr>
            <p:cNvPr id="55307" name="Line 8">
              <a:extLst>
                <a:ext uri="{FF2B5EF4-FFF2-40B4-BE49-F238E27FC236}">
                  <a16:creationId xmlns:a16="http://schemas.microsoft.com/office/drawing/2014/main" id="{32D05055-637B-4BF2-8E51-D1028C3866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2" y="1392"/>
              <a:ext cx="16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55308" name="Line 9">
              <a:extLst>
                <a:ext uri="{FF2B5EF4-FFF2-40B4-BE49-F238E27FC236}">
                  <a16:creationId xmlns:a16="http://schemas.microsoft.com/office/drawing/2014/main" id="{C8F38EF6-0877-49FE-B6AE-7DA1E2F644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86" y="1200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55309" name="Line 10">
              <a:extLst>
                <a:ext uri="{FF2B5EF4-FFF2-40B4-BE49-F238E27FC236}">
                  <a16:creationId xmlns:a16="http://schemas.microsoft.com/office/drawing/2014/main" id="{B4E53411-E47E-4676-988C-2AB2F387CA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18" y="1200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55310" name="Line 11">
              <a:extLst>
                <a:ext uri="{FF2B5EF4-FFF2-40B4-BE49-F238E27FC236}">
                  <a16:creationId xmlns:a16="http://schemas.microsoft.com/office/drawing/2014/main" id="{509A9DF0-5406-4C54-AB32-B022ADBCCF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02" y="1200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</p:grpSp>
      <p:sp>
        <p:nvSpPr>
          <p:cNvPr id="55300" name="Text Box 12">
            <a:extLst>
              <a:ext uri="{FF2B5EF4-FFF2-40B4-BE49-F238E27FC236}">
                <a16:creationId xmlns:a16="http://schemas.microsoft.com/office/drawing/2014/main" id="{78259495-ED5D-48CB-BD59-0E4EDAECEF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8950" y="874714"/>
            <a:ext cx="10541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>
                <a:solidFill>
                  <a:srgbClr val="000000"/>
                </a:solidFill>
                <a:latin typeface="Lucida Sans Unicode" panose="020B0602030504020204" pitchFamily="34" charset="0"/>
              </a:rPr>
              <a:t>ε</a:t>
            </a:r>
            <a:r>
              <a:rPr lang="en-US" altLang="en-US" sz="2400">
                <a:solidFill>
                  <a:srgbClr val="000000"/>
                </a:solidFill>
              </a:rPr>
              <a:t>-NFA</a:t>
            </a:r>
          </a:p>
        </p:txBody>
      </p:sp>
      <p:sp>
        <p:nvSpPr>
          <p:cNvPr id="55301" name="TextBox 1">
            <a:extLst>
              <a:ext uri="{FF2B5EF4-FFF2-40B4-BE49-F238E27FC236}">
                <a16:creationId xmlns:a16="http://schemas.microsoft.com/office/drawing/2014/main" id="{EC3C9E6B-A20D-4E92-822F-D7C826073E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1" y="363539"/>
            <a:ext cx="75215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800">
                <a:solidFill>
                  <a:srgbClr val="000000"/>
                </a:solidFill>
              </a:rPr>
              <a:t>Lazy sublet construction of the equivalent DFA</a:t>
            </a:r>
          </a:p>
        </p:txBody>
      </p:sp>
      <p:sp>
        <p:nvSpPr>
          <p:cNvPr id="40" name="Text Box 30">
            <a:extLst>
              <a:ext uri="{FF2B5EF4-FFF2-40B4-BE49-F238E27FC236}">
                <a16:creationId xmlns:a16="http://schemas.microsoft.com/office/drawing/2014/main" id="{562A5AFE-0EFC-4359-90DA-DD79BCFE04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61175" y="1079501"/>
            <a:ext cx="2571750" cy="230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>
                <a:solidFill>
                  <a:srgbClr val="000000"/>
                </a:solidFill>
              </a:rPr>
              <a:t>CL(A)= {A}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>
                <a:solidFill>
                  <a:srgbClr val="000000"/>
                </a:solidFill>
              </a:rPr>
              <a:t>CL(B)= {B,D}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>
                <a:solidFill>
                  <a:srgbClr val="000000"/>
                </a:solidFill>
              </a:rPr>
              <a:t>CL(C)= {C}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>
                <a:solidFill>
                  <a:srgbClr val="000000"/>
                </a:solidFill>
              </a:rPr>
              <a:t>CL(D)= {D}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>
                <a:solidFill>
                  <a:srgbClr val="000000"/>
                </a:solidFill>
              </a:rPr>
              <a:t>CL(E)= {E,B,C,D}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>
                <a:solidFill>
                  <a:srgbClr val="000000"/>
                </a:solidFill>
              </a:rPr>
              <a:t>CL(F)= {F}</a:t>
            </a:r>
          </a:p>
        </p:txBody>
      </p:sp>
      <p:sp>
        <p:nvSpPr>
          <p:cNvPr id="55303" name="TextBox 1">
            <a:extLst>
              <a:ext uri="{FF2B5EF4-FFF2-40B4-BE49-F238E27FC236}">
                <a16:creationId xmlns:a16="http://schemas.microsoft.com/office/drawing/2014/main" id="{CFD2560C-FC25-4B07-B0BB-BDAC85F7E7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7350" y="3935413"/>
            <a:ext cx="8877300" cy="267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en-US" altLang="en-US" sz="2400" dirty="0">
                <a:solidFill>
                  <a:srgbClr val="000000"/>
                </a:solidFill>
              </a:rPr>
              <a:t>Since CL(A)={A}, {A} is the start state DFA</a:t>
            </a:r>
            <a:r>
              <a:rPr lang="en-US" altLang="en-US" sz="2400" baseline="-25000" dirty="0">
                <a:solidFill>
                  <a:srgbClr val="000000"/>
                </a:solidFill>
              </a:rPr>
              <a:t>eq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en-US" altLang="en-US" sz="2400" dirty="0">
                <a:solidFill>
                  <a:srgbClr val="000000"/>
                </a:solidFill>
              </a:rPr>
              <a:t>Use transition table of </a:t>
            </a:r>
            <a:r>
              <a:rPr lang="en-US" altLang="en-US" sz="2400" dirty="0">
                <a:solidFill>
                  <a:srgbClr val="000000"/>
                </a:solidFill>
                <a:latin typeface="Symbol" panose="05050102010706020507" pitchFamily="18" charset="2"/>
              </a:rPr>
              <a:t>e</a:t>
            </a:r>
            <a:r>
              <a:rPr lang="en-US" altLang="en-US" sz="2400" dirty="0">
                <a:solidFill>
                  <a:srgbClr val="000000"/>
                </a:solidFill>
              </a:rPr>
              <a:t>-NFA with ECLOSE of states to find where {A} goes under 0 and 1.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en-US" altLang="en-US" sz="2400" dirty="0" err="1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400" baseline="-25000" dirty="0" err="1">
                <a:solidFill>
                  <a:srgbClr val="000000"/>
                </a:solidFill>
              </a:rPr>
              <a:t>D</a:t>
            </a:r>
            <a:r>
              <a:rPr lang="en-US" altLang="en-US" sz="2400" dirty="0">
                <a:solidFill>
                  <a:srgbClr val="000000"/>
                </a:solidFill>
              </a:rPr>
              <a:t>(A,0)=CL(E)={E,B,C,D}</a:t>
            </a:r>
            <a:r>
              <a:rPr lang="en-US" altLang="en-US" sz="2400" dirty="0">
                <a:solidFill>
                  <a:srgbClr val="000000"/>
                </a:solidFill>
                <a:latin typeface="Symbol" panose="05050102010706020507" pitchFamily="18" charset="2"/>
              </a:rPr>
              <a:t> 	</a:t>
            </a:r>
            <a:r>
              <a:rPr lang="en-US" altLang="en-US" sz="2400" dirty="0" err="1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400" baseline="-25000" dirty="0" err="1">
                <a:solidFill>
                  <a:srgbClr val="000000"/>
                </a:solidFill>
              </a:rPr>
              <a:t>D</a:t>
            </a:r>
            <a:r>
              <a:rPr lang="en-US" altLang="en-US" sz="2400" dirty="0">
                <a:solidFill>
                  <a:srgbClr val="000000"/>
                </a:solidFill>
              </a:rPr>
              <a:t>(A,1)=CL(B)={B,D}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en-US" altLang="en-US" sz="2400" dirty="0">
                <a:solidFill>
                  <a:srgbClr val="000000"/>
                </a:solidFill>
              </a:rPr>
              <a:t>{E,B,C,D} and {B,D} are states of DFA</a:t>
            </a:r>
            <a:r>
              <a:rPr lang="en-US" altLang="en-US" sz="2400" baseline="-25000" dirty="0">
                <a:solidFill>
                  <a:srgbClr val="000000"/>
                </a:solidFill>
              </a:rPr>
              <a:t>eq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en-US" altLang="en-US" sz="2400" dirty="0">
                <a:solidFill>
                  <a:srgbClr val="000000"/>
                </a:solidFill>
              </a:rPr>
              <a:t>Find where they go under 0 and 1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en-US" altLang="en-US" sz="2400" dirty="0">
                <a:solidFill>
                  <a:srgbClr val="000000"/>
                </a:solidFill>
              </a:rPr>
              <a:t>Continue until no new subset are encountered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09EF948D-4CE4-E154-FF55-5758FF33B6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38400" y="304800"/>
            <a:ext cx="7772400" cy="1371600"/>
          </a:xfrm>
        </p:spPr>
        <p:txBody>
          <a:bodyPr/>
          <a:lstStyle/>
          <a:p>
            <a:pPr algn="l"/>
            <a:r>
              <a:rPr lang="en-US" altLang="en-US" sz="3200" dirty="0"/>
              <a:t>Proof by induction on integers has the</a:t>
            </a:r>
            <a:br>
              <a:rPr lang="en-US" altLang="en-US" sz="3200" dirty="0"/>
            </a:br>
            <a:r>
              <a:rPr lang="en-US" altLang="en-US" sz="3200" dirty="0"/>
              <a:t>follow elements present and identified.</a:t>
            </a: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BAAE3BEF-8A97-E685-85D2-D4699B0722F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81200" y="1898650"/>
            <a:ext cx="7772400" cy="4349750"/>
          </a:xfrm>
        </p:spPr>
        <p:txBody>
          <a:bodyPr/>
          <a:lstStyle/>
          <a:p>
            <a:pPr marL="514350" indent="-514350">
              <a:buFont typeface="Tahoma" panose="020B0604030504040204" pitchFamily="34" charset="0"/>
              <a:buAutoNum type="arabicPeriod"/>
            </a:pPr>
            <a:r>
              <a:rPr lang="en-US" altLang="en-US" dirty="0"/>
              <a:t> Proof of </a:t>
            </a:r>
            <a:r>
              <a:rPr lang="en-US" altLang="en-US" u="sng" dirty="0"/>
              <a:t>base case</a:t>
            </a:r>
          </a:p>
          <a:p>
            <a:pPr marL="514350" indent="-514350">
              <a:buFont typeface="Tahoma" panose="020B0604030504040204" pitchFamily="34" charset="0"/>
              <a:buAutoNum type="arabicPeriod"/>
            </a:pPr>
            <a:r>
              <a:rPr lang="en-US" altLang="en-US" dirty="0"/>
              <a:t> </a:t>
            </a:r>
            <a:r>
              <a:rPr lang="en-US" altLang="en-US" u="sng" dirty="0"/>
              <a:t>Setup</a:t>
            </a:r>
            <a:r>
              <a:rPr lang="en-US" altLang="en-US" dirty="0"/>
              <a:t> equation designed to use the inductive hypothesis</a:t>
            </a:r>
          </a:p>
          <a:p>
            <a:pPr marL="514350" indent="-514350">
              <a:buFont typeface="Tahoma" panose="020B0604030504040204" pitchFamily="34" charset="0"/>
              <a:buAutoNum type="arabicPeriod"/>
            </a:pPr>
            <a:r>
              <a:rPr lang="en-US" altLang="en-US" dirty="0"/>
              <a:t> Statement of </a:t>
            </a:r>
            <a:r>
              <a:rPr lang="en-US" altLang="en-US" u="sng" dirty="0"/>
              <a:t>inductive hypothesis</a:t>
            </a:r>
          </a:p>
          <a:p>
            <a:pPr marL="514350" indent="-514350">
              <a:buFont typeface="Tahoma" panose="020B0604030504040204" pitchFamily="34" charset="0"/>
              <a:buAutoNum type="arabicPeriod"/>
            </a:pPr>
            <a:r>
              <a:rPr lang="en-US" altLang="en-US" dirty="0"/>
              <a:t> </a:t>
            </a:r>
            <a:r>
              <a:rPr lang="en-US" altLang="en-US" u="sng" dirty="0"/>
              <a:t>Application</a:t>
            </a:r>
            <a:r>
              <a:rPr lang="en-US" altLang="en-US" dirty="0"/>
              <a:t> of inductive hypothesis</a:t>
            </a:r>
          </a:p>
          <a:p>
            <a:pPr marL="457200" lvl="1" indent="0">
              <a:buNone/>
            </a:pPr>
            <a:r>
              <a:rPr lang="en-US" altLang="en-US" dirty="0"/>
              <a:t>Algebra that completes the proof</a:t>
            </a:r>
          </a:p>
          <a:p>
            <a:pPr marL="457200" lvl="1" indent="0">
              <a:buNone/>
            </a:pPr>
            <a:r>
              <a:rPr lang="en-US" altLang="en-US" dirty="0"/>
              <a:t>All algebraic operations must be on the right-hand-side of the equals sign. </a:t>
            </a:r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FD3E19EE-0101-44B8-5906-AD09D7213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fld id="{26B20E28-D1A9-4B32-83D4-CDE2FB5BA3B1}" type="slidenum">
              <a:rPr lang="en-US" altLang="en-US" sz="1400">
                <a:solidFill>
                  <a:srgbClr val="000000"/>
                </a:soli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t>2</a:t>
            </a:fld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4">
            <a:extLst>
              <a:ext uri="{FF2B5EF4-FFF2-40B4-BE49-F238E27FC236}">
                <a16:creationId xmlns:a16="http://schemas.microsoft.com/office/drawing/2014/main" id="{31369745-278D-4EE5-B60D-33B1A657D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fld id="{AAE0DE92-8EF7-4CB0-BF64-57B3BFB57BE0}" type="slidenum">
              <a:rPr lang="en-US" altLang="en-US" sz="1400">
                <a:solidFill>
                  <a:srgbClr val="000000"/>
                </a:soli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t>20</a:t>
            </a:fld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57347" name="Group 4">
            <a:extLst>
              <a:ext uri="{FF2B5EF4-FFF2-40B4-BE49-F238E27FC236}">
                <a16:creationId xmlns:a16="http://schemas.microsoft.com/office/drawing/2014/main" id="{02BC1217-96B6-47F1-A941-E56BA0900FD6}"/>
              </a:ext>
            </a:extLst>
          </p:cNvPr>
          <p:cNvGrpSpPr>
            <a:grpSpLocks/>
          </p:cNvGrpSpPr>
          <p:nvPr/>
        </p:nvGrpSpPr>
        <p:grpSpPr bwMode="auto">
          <a:xfrm>
            <a:off x="2211389" y="1438275"/>
            <a:ext cx="3170237" cy="2800366"/>
            <a:chOff x="3658" y="1104"/>
            <a:chExt cx="1997" cy="1763"/>
          </a:xfrm>
        </p:grpSpPr>
        <p:sp>
          <p:nvSpPr>
            <p:cNvPr id="57363" name="Text Box 5">
              <a:extLst>
                <a:ext uri="{FF2B5EF4-FFF2-40B4-BE49-F238E27FC236}">
                  <a16:creationId xmlns:a16="http://schemas.microsoft.com/office/drawing/2014/main" id="{6DE1C0A5-48DE-476E-B728-68B271AFCA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6" y="1104"/>
              <a:ext cx="1719" cy="1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     0     1     </a:t>
              </a:r>
              <a:r>
                <a:rPr lang="en-US" altLang="en-US">
                  <a:solidFill>
                    <a:srgbClr val="000000"/>
                  </a:solidFill>
                  <a:latin typeface="Lucida Sans Unicode" panose="020B0602030504020204" pitchFamily="34" charset="0"/>
                </a:rPr>
                <a:t>ε</a:t>
              </a:r>
              <a:endParaRPr lang="en-US" altLang="en-US" sz="2400">
                <a:solidFill>
                  <a:srgbClr val="000000"/>
                </a:solidFill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A  {E}  {B}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</a:t>
              </a:r>
              <a:endParaRPr lang="en-US" altLang="en-US" sz="2400">
                <a:solidFill>
                  <a:srgbClr val="000000"/>
                </a:solidFill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B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</a:t>
              </a:r>
              <a:r>
                <a:rPr lang="en-US" altLang="en-US" sz="2400">
                  <a:solidFill>
                    <a:srgbClr val="000000"/>
                  </a:solidFill>
                </a:rPr>
                <a:t>   {C} {D}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C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   </a:t>
              </a:r>
              <a:r>
                <a:rPr lang="en-US" altLang="en-US" sz="2400">
                  <a:solidFill>
                    <a:srgbClr val="000000"/>
                  </a:solidFill>
                </a:rPr>
                <a:t>{D}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</a:t>
              </a:r>
              <a:endParaRPr lang="en-US" altLang="en-US" sz="2400">
                <a:solidFill>
                  <a:srgbClr val="000000"/>
                </a:solidFill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D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    ∅   ∅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E   {F}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</a:t>
              </a:r>
              <a:r>
                <a:rPr lang="en-US" altLang="en-US" sz="2400">
                  <a:solidFill>
                    <a:srgbClr val="000000"/>
                  </a:solidFill>
                </a:rPr>
                <a:t>  {B, C}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F   {D}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  ∅</a:t>
              </a:r>
            </a:p>
          </p:txBody>
        </p:sp>
        <p:sp>
          <p:nvSpPr>
            <p:cNvPr id="57364" name="Line 6">
              <a:extLst>
                <a:ext uri="{FF2B5EF4-FFF2-40B4-BE49-F238E27FC236}">
                  <a16:creationId xmlns:a16="http://schemas.microsoft.com/office/drawing/2014/main" id="{570155DA-81D2-43D9-82F8-FCE3886F41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8" y="153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57365" name="Text Box 7">
              <a:extLst>
                <a:ext uri="{FF2B5EF4-FFF2-40B4-BE49-F238E27FC236}">
                  <a16:creationId xmlns:a16="http://schemas.microsoft.com/office/drawing/2014/main" id="{51D2E1FD-BC71-4B19-9E92-F1CFE31D44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06" y="2112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*</a:t>
              </a:r>
            </a:p>
          </p:txBody>
        </p:sp>
        <p:sp>
          <p:nvSpPr>
            <p:cNvPr id="57366" name="Line 8">
              <a:extLst>
                <a:ext uri="{FF2B5EF4-FFF2-40B4-BE49-F238E27FC236}">
                  <a16:creationId xmlns:a16="http://schemas.microsoft.com/office/drawing/2014/main" id="{8ED6D27C-132D-46D5-9879-B727AB133A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2" y="1392"/>
              <a:ext cx="16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57367" name="Line 9">
              <a:extLst>
                <a:ext uri="{FF2B5EF4-FFF2-40B4-BE49-F238E27FC236}">
                  <a16:creationId xmlns:a16="http://schemas.microsoft.com/office/drawing/2014/main" id="{97D46783-3E4D-4F89-97FA-1E54FB1BC6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86" y="1200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57368" name="Line 10">
              <a:extLst>
                <a:ext uri="{FF2B5EF4-FFF2-40B4-BE49-F238E27FC236}">
                  <a16:creationId xmlns:a16="http://schemas.microsoft.com/office/drawing/2014/main" id="{65573523-7171-47D3-A892-555B9DA93F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18" y="1200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57369" name="Line 11">
              <a:extLst>
                <a:ext uri="{FF2B5EF4-FFF2-40B4-BE49-F238E27FC236}">
                  <a16:creationId xmlns:a16="http://schemas.microsoft.com/office/drawing/2014/main" id="{19148ED7-1573-495E-BECA-9FD65B8E1F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02" y="1200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</p:grpSp>
      <p:sp>
        <p:nvSpPr>
          <p:cNvPr id="57348" name="Text Box 12">
            <a:extLst>
              <a:ext uri="{FF2B5EF4-FFF2-40B4-BE49-F238E27FC236}">
                <a16:creationId xmlns:a16="http://schemas.microsoft.com/office/drawing/2014/main" id="{13F0068F-C286-495B-94E0-751E8A6F14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1500" y="982664"/>
            <a:ext cx="10541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>
                <a:solidFill>
                  <a:srgbClr val="000000"/>
                </a:solidFill>
                <a:latin typeface="Lucida Sans Unicode" panose="020B0602030504020204" pitchFamily="34" charset="0"/>
              </a:rPr>
              <a:t>ε</a:t>
            </a:r>
            <a:r>
              <a:rPr lang="en-US" altLang="en-US" sz="2400">
                <a:solidFill>
                  <a:srgbClr val="000000"/>
                </a:solidFill>
              </a:rPr>
              <a:t>-NFA</a:t>
            </a:r>
          </a:p>
        </p:txBody>
      </p:sp>
      <p:sp>
        <p:nvSpPr>
          <p:cNvPr id="57349" name="TextBox 1">
            <a:extLst>
              <a:ext uri="{FF2B5EF4-FFF2-40B4-BE49-F238E27FC236}">
                <a16:creationId xmlns:a16="http://schemas.microsoft.com/office/drawing/2014/main" id="{CE4CA552-7C5C-454C-AB85-F4E0CE4B1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2676" y="314326"/>
            <a:ext cx="47926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800">
                <a:solidFill>
                  <a:srgbClr val="000000"/>
                </a:solidFill>
              </a:rPr>
              <a:t>Construct the equivalent DFA</a:t>
            </a:r>
          </a:p>
        </p:txBody>
      </p:sp>
      <p:sp>
        <p:nvSpPr>
          <p:cNvPr id="57350" name="Text Box 12">
            <a:extLst>
              <a:ext uri="{FF2B5EF4-FFF2-40B4-BE49-F238E27FC236}">
                <a16:creationId xmlns:a16="http://schemas.microsoft.com/office/drawing/2014/main" id="{6C790651-8E84-48E5-A504-AD95387E87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7764" y="1106488"/>
            <a:ext cx="9683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  <a:latin typeface="Lucida Sans Unicode" panose="020B0602030504020204" pitchFamily="34" charset="0"/>
              </a:rPr>
              <a:t>D</a:t>
            </a:r>
            <a:r>
              <a:rPr lang="en-US" altLang="en-US" sz="2400" dirty="0">
                <a:solidFill>
                  <a:srgbClr val="000000"/>
                </a:solidFill>
              </a:rPr>
              <a:t>FA</a:t>
            </a:r>
            <a:r>
              <a:rPr lang="en-US" altLang="en-US" sz="2400" baseline="-25000" dirty="0">
                <a:solidFill>
                  <a:srgbClr val="000000"/>
                </a:solidFill>
              </a:rPr>
              <a:t>eq</a:t>
            </a:r>
            <a:endParaRPr lang="en-US" altLang="en-US" sz="2400" dirty="0">
              <a:solidFill>
                <a:srgbClr val="000000"/>
              </a:solidFill>
            </a:endParaRPr>
          </a:p>
        </p:txBody>
      </p:sp>
      <p:grpSp>
        <p:nvGrpSpPr>
          <p:cNvPr id="57351" name="Group 1">
            <a:extLst>
              <a:ext uri="{FF2B5EF4-FFF2-40B4-BE49-F238E27FC236}">
                <a16:creationId xmlns:a16="http://schemas.microsoft.com/office/drawing/2014/main" id="{A5C6B68D-50BC-41E1-BF31-6463A7C90C4D}"/>
              </a:ext>
            </a:extLst>
          </p:cNvPr>
          <p:cNvGrpSpPr>
            <a:grpSpLocks/>
          </p:cNvGrpSpPr>
          <p:nvPr/>
        </p:nvGrpSpPr>
        <p:grpSpPr bwMode="auto">
          <a:xfrm>
            <a:off x="6399213" y="1535114"/>
            <a:ext cx="3600450" cy="2308225"/>
            <a:chOff x="4361215" y="1341950"/>
            <a:chExt cx="3600450" cy="2308225"/>
          </a:xfrm>
        </p:grpSpPr>
        <p:grpSp>
          <p:nvGrpSpPr>
            <p:cNvPr id="57353" name="Group 4">
              <a:extLst>
                <a:ext uri="{FF2B5EF4-FFF2-40B4-BE49-F238E27FC236}">
                  <a16:creationId xmlns:a16="http://schemas.microsoft.com/office/drawing/2014/main" id="{6B617B83-D2A1-4895-9547-DA977AB2E41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61215" y="1341950"/>
              <a:ext cx="3600450" cy="2308225"/>
              <a:chOff x="3757" y="1104"/>
              <a:chExt cx="2268" cy="1454"/>
            </a:xfrm>
          </p:grpSpPr>
          <p:sp>
            <p:nvSpPr>
              <p:cNvPr id="57355" name="Text Box 5">
                <a:extLst>
                  <a:ext uri="{FF2B5EF4-FFF2-40B4-BE49-F238E27FC236}">
                    <a16:creationId xmlns:a16="http://schemas.microsoft.com/office/drawing/2014/main" id="{FBC2116D-6311-4A0D-825A-F36C8FEB7AA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36" y="1104"/>
                <a:ext cx="2089" cy="14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     	  0     	    1     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A  	  {EBCD} {BD}  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{EBCD}  {F}      {CD}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{BD}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{F}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{CD} </a:t>
                </a:r>
                <a:r>
                  <a:rPr lang="en-US" altLang="en-US" sz="2400">
                    <a:solidFill>
                      <a:srgbClr val="000000"/>
                    </a:solidFill>
                    <a:latin typeface="Lucida Sans Unicode" panose="020B0602030504020204" pitchFamily="34" charset="0"/>
                  </a:rPr>
                  <a:t>	</a:t>
                </a:r>
              </a:p>
            </p:txBody>
          </p:sp>
          <p:sp>
            <p:nvSpPr>
              <p:cNvPr id="57356" name="Line 6">
                <a:extLst>
                  <a:ext uri="{FF2B5EF4-FFF2-40B4-BE49-F238E27FC236}">
                    <a16:creationId xmlns:a16="http://schemas.microsoft.com/office/drawing/2014/main" id="{B033B133-02A7-4B72-ABC5-BDE6CB2FAF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57" y="1464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57357" name="Text Box 7">
                <a:extLst>
                  <a:ext uri="{FF2B5EF4-FFF2-40B4-BE49-F238E27FC236}">
                    <a16:creationId xmlns:a16="http://schemas.microsoft.com/office/drawing/2014/main" id="{179E7359-9EEC-499D-9FA1-2ACA8938FBF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25" y="1812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*</a:t>
                </a:r>
              </a:p>
            </p:txBody>
          </p:sp>
          <p:sp>
            <p:nvSpPr>
              <p:cNvPr id="57358" name="Line 8">
                <a:extLst>
                  <a:ext uri="{FF2B5EF4-FFF2-40B4-BE49-F238E27FC236}">
                    <a16:creationId xmlns:a16="http://schemas.microsoft.com/office/drawing/2014/main" id="{C7D51C89-CA69-4F62-9DC8-58B478BCF4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825" y="1352"/>
                <a:ext cx="2091" cy="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57359" name="Line 9">
                <a:extLst>
                  <a:ext uri="{FF2B5EF4-FFF2-40B4-BE49-F238E27FC236}">
                    <a16:creationId xmlns:a16="http://schemas.microsoft.com/office/drawing/2014/main" id="{14D27B69-C6CA-44BA-8503-43B2740A55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84" y="1200"/>
                <a:ext cx="0" cy="135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57360" name="Line 10">
                <a:extLst>
                  <a:ext uri="{FF2B5EF4-FFF2-40B4-BE49-F238E27FC236}">
                    <a16:creationId xmlns:a16="http://schemas.microsoft.com/office/drawing/2014/main" id="{345F847D-C974-4007-806E-C3C0C49835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68" y="1353"/>
                <a:ext cx="0" cy="120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57361" name="Line 11">
                <a:extLst>
                  <a:ext uri="{FF2B5EF4-FFF2-40B4-BE49-F238E27FC236}">
                    <a16:creationId xmlns:a16="http://schemas.microsoft.com/office/drawing/2014/main" id="{20CB02E4-2F66-4D1D-B7B1-547F89D579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893" y="1368"/>
                <a:ext cx="0" cy="119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57362" name="Text Box 7">
                <a:extLst>
                  <a:ext uri="{FF2B5EF4-FFF2-40B4-BE49-F238E27FC236}">
                    <a16:creationId xmlns:a16="http://schemas.microsoft.com/office/drawing/2014/main" id="{23C091F4-3E82-4D22-BD76-A0CC759E63B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26" y="2260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*</a:t>
                </a:r>
              </a:p>
            </p:txBody>
          </p:sp>
        </p:grpSp>
        <p:sp>
          <p:nvSpPr>
            <p:cNvPr id="57354" name="Text Box 7">
              <a:extLst>
                <a:ext uri="{FF2B5EF4-FFF2-40B4-BE49-F238E27FC236}">
                  <a16:creationId xmlns:a16="http://schemas.microsoft.com/office/drawing/2014/main" id="{B1576B45-C7EF-4F05-8C16-AA12FF0232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19600" y="2078550"/>
              <a:ext cx="3048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*</a:t>
              </a:r>
            </a:p>
          </p:txBody>
        </p:sp>
      </p:grpSp>
      <p:sp>
        <p:nvSpPr>
          <p:cNvPr id="57352" name="TextBox 1">
            <a:extLst>
              <a:ext uri="{FF2B5EF4-FFF2-40B4-BE49-F238E27FC236}">
                <a16:creationId xmlns:a16="http://schemas.microsoft.com/office/drawing/2014/main" id="{66F4C84C-7A01-4E85-89CA-3217585D73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7350" y="4343400"/>
            <a:ext cx="88773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400" baseline="-25000">
                <a:solidFill>
                  <a:srgbClr val="000000"/>
                </a:solidFill>
              </a:rPr>
              <a:t>D</a:t>
            </a:r>
            <a:r>
              <a:rPr lang="en-US" altLang="en-US" sz="2400">
                <a:solidFill>
                  <a:srgbClr val="000000"/>
                </a:solidFill>
              </a:rPr>
              <a:t>({E,B,C,D},0)=CL(</a:t>
            </a:r>
            <a:r>
              <a:rPr lang="en-US" altLang="en-US" sz="240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400" baseline="-25000">
                <a:solidFill>
                  <a:srgbClr val="000000"/>
                </a:solidFill>
              </a:rPr>
              <a:t>E</a:t>
            </a:r>
            <a:r>
              <a:rPr lang="en-US" altLang="en-US" sz="2400">
                <a:solidFill>
                  <a:srgbClr val="000000"/>
                </a:solidFill>
              </a:rPr>
              <a:t>(E,0)</a:t>
            </a:r>
            <a:r>
              <a:rPr lang="en-US" altLang="en-US" sz="1400">
                <a:solidFill>
                  <a:srgbClr val="000000"/>
                </a:solidFill>
              </a:rPr>
              <a:t>U</a:t>
            </a:r>
            <a:r>
              <a:rPr lang="en-US" altLang="en-US" sz="240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400" baseline="-25000">
                <a:solidFill>
                  <a:srgbClr val="000000"/>
                </a:solidFill>
              </a:rPr>
              <a:t>E</a:t>
            </a:r>
            <a:r>
              <a:rPr lang="en-US" altLang="en-US" sz="2400">
                <a:solidFill>
                  <a:srgbClr val="000000"/>
                </a:solidFill>
              </a:rPr>
              <a:t>(B,0)</a:t>
            </a:r>
            <a:r>
              <a:rPr lang="en-US" altLang="en-US" sz="1400">
                <a:solidFill>
                  <a:srgbClr val="000000"/>
                </a:solidFill>
              </a:rPr>
              <a:t>U</a:t>
            </a:r>
            <a:r>
              <a:rPr lang="en-US" altLang="en-US" sz="240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400" baseline="-25000">
                <a:solidFill>
                  <a:srgbClr val="000000"/>
                </a:solidFill>
              </a:rPr>
              <a:t>E</a:t>
            </a:r>
            <a:r>
              <a:rPr lang="en-US" altLang="en-US" sz="2400">
                <a:solidFill>
                  <a:srgbClr val="000000"/>
                </a:solidFill>
              </a:rPr>
              <a:t>(C,0)</a:t>
            </a:r>
            <a:r>
              <a:rPr lang="en-US" altLang="en-US" sz="1600">
                <a:solidFill>
                  <a:srgbClr val="000000"/>
                </a:solidFill>
              </a:rPr>
              <a:t>U</a:t>
            </a:r>
            <a:r>
              <a:rPr lang="en-US" altLang="en-US" sz="240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400" baseline="-25000">
                <a:solidFill>
                  <a:srgbClr val="000000"/>
                </a:solidFill>
              </a:rPr>
              <a:t>E</a:t>
            </a:r>
            <a:r>
              <a:rPr lang="en-US" altLang="en-US" sz="2400">
                <a:solidFill>
                  <a:srgbClr val="000000"/>
                </a:solidFill>
              </a:rPr>
              <a:t>(D,0))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>
                <a:solidFill>
                  <a:srgbClr val="000000"/>
                </a:solidFill>
              </a:rPr>
              <a:t>		     CL(F</a:t>
            </a:r>
            <a:r>
              <a:rPr lang="en-US" altLang="en-US" sz="1600">
                <a:solidFill>
                  <a:srgbClr val="000000"/>
                </a:solidFill>
              </a:rPr>
              <a:t>U</a:t>
            </a:r>
            <a:r>
              <a:rPr lang="en-US" altLang="en-US" sz="2400">
                <a:solidFill>
                  <a:srgbClr val="000000"/>
                </a:solidFill>
                <a:latin typeface="Lucida Sans Unicode" panose="020B0602030504020204" pitchFamily="34" charset="0"/>
              </a:rPr>
              <a:t>∅</a:t>
            </a:r>
            <a:r>
              <a:rPr lang="en-US" altLang="en-US" sz="1600">
                <a:solidFill>
                  <a:srgbClr val="000000"/>
                </a:solidFill>
                <a:latin typeface="Lucida Sans Unicode" panose="020B0602030504020204" pitchFamily="34" charset="0"/>
              </a:rPr>
              <a:t>U</a:t>
            </a:r>
            <a:r>
              <a:rPr lang="en-US" altLang="en-US" sz="2400">
                <a:solidFill>
                  <a:srgbClr val="000000"/>
                </a:solidFill>
                <a:latin typeface="Lucida Sans Unicode" panose="020B0602030504020204" pitchFamily="34" charset="0"/>
              </a:rPr>
              <a:t>∅</a:t>
            </a:r>
            <a:r>
              <a:rPr lang="en-US" altLang="en-US" sz="1600">
                <a:solidFill>
                  <a:srgbClr val="000000"/>
                </a:solidFill>
                <a:latin typeface="Lucida Sans Unicode" panose="020B0602030504020204" pitchFamily="34" charset="0"/>
              </a:rPr>
              <a:t>U</a:t>
            </a:r>
            <a:r>
              <a:rPr lang="en-US" altLang="en-US" sz="2400">
                <a:solidFill>
                  <a:srgbClr val="000000"/>
                </a:solidFill>
                <a:latin typeface="Lucida Sans Unicode" panose="020B0602030504020204" pitchFamily="34" charset="0"/>
              </a:rPr>
              <a:t>∅)</a:t>
            </a:r>
            <a:r>
              <a:rPr lang="en-US" altLang="en-US" sz="2400">
                <a:solidFill>
                  <a:srgbClr val="000000"/>
                </a:solidFill>
              </a:rPr>
              <a:t>=CL(F)=F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400" baseline="-25000">
                <a:solidFill>
                  <a:srgbClr val="000000"/>
                </a:solidFill>
              </a:rPr>
              <a:t>D</a:t>
            </a:r>
            <a:r>
              <a:rPr lang="en-US" altLang="en-US" sz="2400">
                <a:solidFill>
                  <a:srgbClr val="000000"/>
                </a:solidFill>
              </a:rPr>
              <a:t>({E,B,C,D},1)=CL(</a:t>
            </a:r>
            <a:r>
              <a:rPr lang="en-US" altLang="en-US" sz="240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400" baseline="-25000">
                <a:solidFill>
                  <a:srgbClr val="000000"/>
                </a:solidFill>
              </a:rPr>
              <a:t>E</a:t>
            </a:r>
            <a:r>
              <a:rPr lang="en-US" altLang="en-US" sz="2400">
                <a:solidFill>
                  <a:srgbClr val="000000"/>
                </a:solidFill>
              </a:rPr>
              <a:t>(E,1)</a:t>
            </a:r>
            <a:r>
              <a:rPr lang="en-US" altLang="en-US" sz="1400">
                <a:solidFill>
                  <a:srgbClr val="000000"/>
                </a:solidFill>
              </a:rPr>
              <a:t>U</a:t>
            </a:r>
            <a:r>
              <a:rPr lang="en-US" altLang="en-US" sz="240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400" baseline="-25000">
                <a:solidFill>
                  <a:srgbClr val="000000"/>
                </a:solidFill>
              </a:rPr>
              <a:t>E</a:t>
            </a:r>
            <a:r>
              <a:rPr lang="en-US" altLang="en-US" sz="2400">
                <a:solidFill>
                  <a:srgbClr val="000000"/>
                </a:solidFill>
              </a:rPr>
              <a:t>(B,1)</a:t>
            </a:r>
            <a:r>
              <a:rPr lang="en-US" altLang="en-US" sz="1400">
                <a:solidFill>
                  <a:srgbClr val="000000"/>
                </a:solidFill>
              </a:rPr>
              <a:t>U</a:t>
            </a:r>
            <a:r>
              <a:rPr lang="en-US" altLang="en-US" sz="240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400" baseline="-25000">
                <a:solidFill>
                  <a:srgbClr val="000000"/>
                </a:solidFill>
              </a:rPr>
              <a:t>E</a:t>
            </a:r>
            <a:r>
              <a:rPr lang="en-US" altLang="en-US" sz="2400">
                <a:solidFill>
                  <a:srgbClr val="000000"/>
                </a:solidFill>
              </a:rPr>
              <a:t>(C,1)</a:t>
            </a:r>
            <a:r>
              <a:rPr lang="en-US" altLang="en-US" sz="1600">
                <a:solidFill>
                  <a:srgbClr val="000000"/>
                </a:solidFill>
              </a:rPr>
              <a:t>U</a:t>
            </a:r>
            <a:r>
              <a:rPr lang="en-US" altLang="en-US" sz="240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400" baseline="-25000">
                <a:solidFill>
                  <a:srgbClr val="000000"/>
                </a:solidFill>
              </a:rPr>
              <a:t>E</a:t>
            </a:r>
            <a:r>
              <a:rPr lang="en-US" altLang="en-US" sz="2400">
                <a:solidFill>
                  <a:srgbClr val="000000"/>
                </a:solidFill>
              </a:rPr>
              <a:t>(D,1))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>
                <a:solidFill>
                  <a:srgbClr val="000000"/>
                </a:solidFill>
              </a:rPr>
              <a:t>		     CL(</a:t>
            </a:r>
            <a:r>
              <a:rPr lang="en-US" altLang="en-US" sz="2400">
                <a:solidFill>
                  <a:srgbClr val="000000"/>
                </a:solidFill>
                <a:latin typeface="Lucida Sans Unicode" panose="020B0602030504020204" pitchFamily="34" charset="0"/>
              </a:rPr>
              <a:t>∅</a:t>
            </a:r>
            <a:r>
              <a:rPr lang="en-US" altLang="en-US" sz="1400">
                <a:solidFill>
                  <a:srgbClr val="000000"/>
                </a:solidFill>
              </a:rPr>
              <a:t>U</a:t>
            </a:r>
            <a:r>
              <a:rPr lang="en-US" altLang="en-US" sz="2400">
                <a:solidFill>
                  <a:srgbClr val="000000"/>
                </a:solidFill>
              </a:rPr>
              <a:t>C</a:t>
            </a:r>
            <a:r>
              <a:rPr lang="en-US" altLang="en-US" sz="1600">
                <a:solidFill>
                  <a:srgbClr val="000000"/>
                </a:solidFill>
                <a:latin typeface="Lucida Sans Unicode" panose="020B0602030504020204" pitchFamily="34" charset="0"/>
              </a:rPr>
              <a:t>u</a:t>
            </a:r>
            <a:r>
              <a:rPr lang="en-US" altLang="en-US" sz="2400">
                <a:solidFill>
                  <a:srgbClr val="000000"/>
                </a:solidFill>
              </a:rPr>
              <a:t>D</a:t>
            </a:r>
            <a:r>
              <a:rPr lang="en-US" altLang="en-US" sz="1600">
                <a:solidFill>
                  <a:srgbClr val="000000"/>
                </a:solidFill>
                <a:latin typeface="Lucida Sans Unicode" panose="020B0602030504020204" pitchFamily="34" charset="0"/>
              </a:rPr>
              <a:t>U</a:t>
            </a:r>
            <a:r>
              <a:rPr lang="en-US" altLang="en-US" sz="2400">
                <a:solidFill>
                  <a:srgbClr val="000000"/>
                </a:solidFill>
                <a:latin typeface="Lucida Sans Unicode" panose="020B0602030504020204" pitchFamily="34" charset="0"/>
              </a:rPr>
              <a:t>∅)</a:t>
            </a:r>
            <a:r>
              <a:rPr lang="en-US" altLang="en-US" sz="2400">
                <a:solidFill>
                  <a:srgbClr val="000000"/>
                </a:solidFill>
              </a:rPr>
              <a:t>=CL({C,D})=CL(C)</a:t>
            </a:r>
            <a:r>
              <a:rPr lang="en-US" altLang="en-US" sz="1400">
                <a:solidFill>
                  <a:srgbClr val="000000"/>
                </a:solidFill>
              </a:rPr>
              <a:t>U</a:t>
            </a:r>
            <a:r>
              <a:rPr lang="en-US" altLang="en-US" sz="2400">
                <a:solidFill>
                  <a:srgbClr val="000000"/>
                </a:solidFill>
              </a:rPr>
              <a:t>CL(D)={C,D}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>
                <a:solidFill>
                  <a:srgbClr val="000000"/>
                </a:solidFill>
              </a:rPr>
              <a:t>Now add {F}, {CD}, and {BD} to the list of DFA</a:t>
            </a:r>
            <a:r>
              <a:rPr lang="en-US" altLang="en-US" sz="2400" baseline="-25000">
                <a:solidFill>
                  <a:srgbClr val="000000"/>
                </a:solidFill>
              </a:rPr>
              <a:t>ep</a:t>
            </a:r>
            <a:r>
              <a:rPr lang="en-US" altLang="en-US" sz="2400">
                <a:solidFill>
                  <a:srgbClr val="000000"/>
                </a:solidFill>
              </a:rPr>
              <a:t> states 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Number Placeholder 4">
            <a:extLst>
              <a:ext uri="{FF2B5EF4-FFF2-40B4-BE49-F238E27FC236}">
                <a16:creationId xmlns:a16="http://schemas.microsoft.com/office/drawing/2014/main" id="{A2F85CED-9986-4B84-843B-73A60EC6D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fld id="{89506C0C-3698-4333-BEBE-1623C1452FC9}" type="slidenum">
              <a:rPr lang="en-US" altLang="en-US" sz="1400">
                <a:solidFill>
                  <a:srgbClr val="000000"/>
                </a:soli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t>21</a:t>
            </a:fld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59395" name="Group 4">
            <a:extLst>
              <a:ext uri="{FF2B5EF4-FFF2-40B4-BE49-F238E27FC236}">
                <a16:creationId xmlns:a16="http://schemas.microsoft.com/office/drawing/2014/main" id="{719FC58F-4448-4F59-99AD-89569043670F}"/>
              </a:ext>
            </a:extLst>
          </p:cNvPr>
          <p:cNvGrpSpPr>
            <a:grpSpLocks/>
          </p:cNvGrpSpPr>
          <p:nvPr/>
        </p:nvGrpSpPr>
        <p:grpSpPr bwMode="auto">
          <a:xfrm>
            <a:off x="2211389" y="1438275"/>
            <a:ext cx="3170237" cy="2800366"/>
            <a:chOff x="3658" y="1104"/>
            <a:chExt cx="1997" cy="1763"/>
          </a:xfrm>
        </p:grpSpPr>
        <p:sp>
          <p:nvSpPr>
            <p:cNvPr id="59411" name="Text Box 5">
              <a:extLst>
                <a:ext uri="{FF2B5EF4-FFF2-40B4-BE49-F238E27FC236}">
                  <a16:creationId xmlns:a16="http://schemas.microsoft.com/office/drawing/2014/main" id="{29F55202-9326-4C2F-97F6-E5851C426A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6" y="1104"/>
              <a:ext cx="1719" cy="1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     0     1     </a:t>
              </a:r>
              <a:r>
                <a:rPr lang="en-US" altLang="en-US">
                  <a:solidFill>
                    <a:srgbClr val="000000"/>
                  </a:solidFill>
                  <a:latin typeface="Lucida Sans Unicode" panose="020B0602030504020204" pitchFamily="34" charset="0"/>
                </a:rPr>
                <a:t>ε</a:t>
              </a:r>
              <a:endParaRPr lang="en-US" altLang="en-US" sz="2400">
                <a:solidFill>
                  <a:srgbClr val="000000"/>
                </a:solidFill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A  {E}  {B}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</a:t>
              </a:r>
              <a:endParaRPr lang="en-US" altLang="en-US" sz="2400">
                <a:solidFill>
                  <a:srgbClr val="000000"/>
                </a:solidFill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B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</a:t>
              </a:r>
              <a:r>
                <a:rPr lang="en-US" altLang="en-US" sz="2400">
                  <a:solidFill>
                    <a:srgbClr val="000000"/>
                  </a:solidFill>
                </a:rPr>
                <a:t>   {C} {D}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C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   </a:t>
              </a:r>
              <a:r>
                <a:rPr lang="en-US" altLang="en-US" sz="2400">
                  <a:solidFill>
                    <a:srgbClr val="000000"/>
                  </a:solidFill>
                </a:rPr>
                <a:t>{D}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</a:t>
              </a:r>
              <a:endParaRPr lang="en-US" altLang="en-US" sz="2400">
                <a:solidFill>
                  <a:srgbClr val="000000"/>
                </a:solidFill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D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    ∅   ∅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E   {F}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</a:t>
              </a:r>
              <a:r>
                <a:rPr lang="en-US" altLang="en-US" sz="2400">
                  <a:solidFill>
                    <a:srgbClr val="000000"/>
                  </a:solidFill>
                </a:rPr>
                <a:t>  {B, C}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F   {D}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  ∅</a:t>
              </a:r>
            </a:p>
          </p:txBody>
        </p:sp>
        <p:sp>
          <p:nvSpPr>
            <p:cNvPr id="59412" name="Line 6">
              <a:extLst>
                <a:ext uri="{FF2B5EF4-FFF2-40B4-BE49-F238E27FC236}">
                  <a16:creationId xmlns:a16="http://schemas.microsoft.com/office/drawing/2014/main" id="{53C8A444-FF4E-4AA7-9B8E-8AE6AE1D2E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8" y="153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59413" name="Text Box 7">
              <a:extLst>
                <a:ext uri="{FF2B5EF4-FFF2-40B4-BE49-F238E27FC236}">
                  <a16:creationId xmlns:a16="http://schemas.microsoft.com/office/drawing/2014/main" id="{565FD5CD-9289-46FF-A5FE-1F22CC8726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06" y="2112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*</a:t>
              </a:r>
            </a:p>
          </p:txBody>
        </p:sp>
        <p:sp>
          <p:nvSpPr>
            <p:cNvPr id="59414" name="Line 8">
              <a:extLst>
                <a:ext uri="{FF2B5EF4-FFF2-40B4-BE49-F238E27FC236}">
                  <a16:creationId xmlns:a16="http://schemas.microsoft.com/office/drawing/2014/main" id="{079F7E46-0EEF-4AD8-BE8F-2E78F866F1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2" y="1392"/>
              <a:ext cx="16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59415" name="Line 9">
              <a:extLst>
                <a:ext uri="{FF2B5EF4-FFF2-40B4-BE49-F238E27FC236}">
                  <a16:creationId xmlns:a16="http://schemas.microsoft.com/office/drawing/2014/main" id="{A8951267-58D1-476F-B8CE-8142A4A117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86" y="1200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59416" name="Line 10">
              <a:extLst>
                <a:ext uri="{FF2B5EF4-FFF2-40B4-BE49-F238E27FC236}">
                  <a16:creationId xmlns:a16="http://schemas.microsoft.com/office/drawing/2014/main" id="{1E8D09F0-1FC5-4A5E-879C-A64333585E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18" y="1200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59417" name="Line 11">
              <a:extLst>
                <a:ext uri="{FF2B5EF4-FFF2-40B4-BE49-F238E27FC236}">
                  <a16:creationId xmlns:a16="http://schemas.microsoft.com/office/drawing/2014/main" id="{7BE3B7C5-546B-4824-A48F-7920B52C30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02" y="1200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</p:grpSp>
      <p:sp>
        <p:nvSpPr>
          <p:cNvPr id="59396" name="Text Box 12">
            <a:extLst>
              <a:ext uri="{FF2B5EF4-FFF2-40B4-BE49-F238E27FC236}">
                <a16:creationId xmlns:a16="http://schemas.microsoft.com/office/drawing/2014/main" id="{2648A6B7-37F1-445F-81AE-F135DAC5C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1500" y="982664"/>
            <a:ext cx="10541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>
                <a:solidFill>
                  <a:srgbClr val="000000"/>
                </a:solidFill>
                <a:latin typeface="Lucida Sans Unicode" panose="020B0602030504020204" pitchFamily="34" charset="0"/>
              </a:rPr>
              <a:t>ε</a:t>
            </a:r>
            <a:r>
              <a:rPr lang="en-US" altLang="en-US" sz="2400">
                <a:solidFill>
                  <a:srgbClr val="000000"/>
                </a:solidFill>
              </a:rPr>
              <a:t>-NFA</a:t>
            </a:r>
          </a:p>
        </p:txBody>
      </p:sp>
      <p:sp>
        <p:nvSpPr>
          <p:cNvPr id="59397" name="TextBox 1">
            <a:extLst>
              <a:ext uri="{FF2B5EF4-FFF2-40B4-BE49-F238E27FC236}">
                <a16:creationId xmlns:a16="http://schemas.microsoft.com/office/drawing/2014/main" id="{432552C8-FFFC-4835-9858-57E66B5620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2676" y="314326"/>
            <a:ext cx="47926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800">
                <a:solidFill>
                  <a:srgbClr val="000000"/>
                </a:solidFill>
              </a:rPr>
              <a:t>Construct the equivalent DFA</a:t>
            </a:r>
          </a:p>
        </p:txBody>
      </p:sp>
      <p:sp>
        <p:nvSpPr>
          <p:cNvPr id="59398" name="Text Box 12">
            <a:extLst>
              <a:ext uri="{FF2B5EF4-FFF2-40B4-BE49-F238E27FC236}">
                <a16:creationId xmlns:a16="http://schemas.microsoft.com/office/drawing/2014/main" id="{F0797A2B-DF96-4351-ABBA-2B87A81541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7764" y="1106488"/>
            <a:ext cx="9683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  <a:latin typeface="Lucida Sans Unicode" panose="020B0602030504020204" pitchFamily="34" charset="0"/>
              </a:rPr>
              <a:t>D</a:t>
            </a:r>
            <a:r>
              <a:rPr lang="en-US" altLang="en-US" sz="2400" dirty="0">
                <a:solidFill>
                  <a:srgbClr val="000000"/>
                </a:solidFill>
              </a:rPr>
              <a:t>FA</a:t>
            </a:r>
            <a:r>
              <a:rPr lang="en-US" altLang="en-US" sz="2400" baseline="-25000" dirty="0">
                <a:solidFill>
                  <a:srgbClr val="000000"/>
                </a:solidFill>
              </a:rPr>
              <a:t>eq</a:t>
            </a:r>
            <a:endParaRPr lang="en-US" altLang="en-US" sz="2400" dirty="0">
              <a:solidFill>
                <a:srgbClr val="000000"/>
              </a:solidFill>
            </a:endParaRPr>
          </a:p>
        </p:txBody>
      </p:sp>
      <p:grpSp>
        <p:nvGrpSpPr>
          <p:cNvPr id="59399" name="Group 1">
            <a:extLst>
              <a:ext uri="{FF2B5EF4-FFF2-40B4-BE49-F238E27FC236}">
                <a16:creationId xmlns:a16="http://schemas.microsoft.com/office/drawing/2014/main" id="{F57F4CEC-8F54-430C-941D-7AF14FD11BCD}"/>
              </a:ext>
            </a:extLst>
          </p:cNvPr>
          <p:cNvGrpSpPr>
            <a:grpSpLocks/>
          </p:cNvGrpSpPr>
          <p:nvPr/>
        </p:nvGrpSpPr>
        <p:grpSpPr bwMode="auto">
          <a:xfrm>
            <a:off x="6399213" y="1535113"/>
            <a:ext cx="3600450" cy="2678112"/>
            <a:chOff x="4361215" y="1341950"/>
            <a:chExt cx="3600450" cy="2678113"/>
          </a:xfrm>
        </p:grpSpPr>
        <p:grpSp>
          <p:nvGrpSpPr>
            <p:cNvPr id="59401" name="Group 4">
              <a:extLst>
                <a:ext uri="{FF2B5EF4-FFF2-40B4-BE49-F238E27FC236}">
                  <a16:creationId xmlns:a16="http://schemas.microsoft.com/office/drawing/2014/main" id="{0CEC6035-EF7F-481B-B6B5-3914147BE1C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61215" y="1341950"/>
              <a:ext cx="3600450" cy="2678113"/>
              <a:chOff x="3757" y="1104"/>
              <a:chExt cx="2268" cy="1687"/>
            </a:xfrm>
          </p:grpSpPr>
          <p:sp>
            <p:nvSpPr>
              <p:cNvPr id="47116" name="Text Box 5">
                <a:extLst>
                  <a:ext uri="{FF2B5EF4-FFF2-40B4-BE49-F238E27FC236}">
                    <a16:creationId xmlns:a16="http://schemas.microsoft.com/office/drawing/2014/main" id="{5F3A8CB4-F019-4988-A85D-ACA633D9703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36" y="1104"/>
                <a:ext cx="2089" cy="1687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altLang="en-US" sz="2400" dirty="0">
                    <a:solidFill>
                      <a:srgbClr val="000000"/>
                    </a:solidFill>
                  </a:rPr>
                  <a:t>     	  0     	    1     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altLang="en-US" sz="2400" dirty="0">
                    <a:solidFill>
                      <a:srgbClr val="000000"/>
                    </a:solidFill>
                  </a:rPr>
                  <a:t>A  	  {EBCD} {BD}  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altLang="en-US" sz="2400" dirty="0">
                    <a:solidFill>
                      <a:srgbClr val="000000"/>
                    </a:solidFill>
                  </a:rPr>
                  <a:t>{EBCD}  {F}      {CD}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altLang="en-US" sz="2400" dirty="0">
                    <a:solidFill>
                      <a:srgbClr val="000000"/>
                    </a:solidFill>
                  </a:rPr>
                  <a:t>{BD}      </a:t>
                </a:r>
                <a:r>
                  <a:rPr lang="en-US" altLang="en-US" sz="2400" dirty="0">
                    <a:solidFill>
                      <a:srgbClr val="000000"/>
                    </a:solidFill>
                    <a:latin typeface="Lucida Sans Unicode" pitchFamily="34" charset="0"/>
                  </a:rPr>
                  <a:t>∅        </a:t>
                </a:r>
                <a:r>
                  <a:rPr lang="en-US" altLang="en-US" sz="2400" dirty="0">
                    <a:solidFill>
                      <a:srgbClr val="000000"/>
                    </a:solidFill>
                    <a:latin typeface="Tahoma"/>
                  </a:rPr>
                  <a:t>{C}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altLang="en-US" sz="2400" dirty="0">
                    <a:solidFill>
                      <a:srgbClr val="000000"/>
                    </a:solidFill>
                  </a:rPr>
                  <a:t>{F}        {D}       </a:t>
                </a:r>
                <a:r>
                  <a:rPr lang="en-US" altLang="en-US" sz="2400" dirty="0">
                    <a:solidFill>
                      <a:srgbClr val="000000"/>
                    </a:solidFill>
                    <a:latin typeface="Lucida Sans Unicode" pitchFamily="34" charset="0"/>
                  </a:rPr>
                  <a:t>∅</a:t>
                </a:r>
                <a:endParaRPr lang="en-US" altLang="en-US" sz="2400" dirty="0">
                  <a:solidFill>
                    <a:srgbClr val="000000"/>
                  </a:solidFill>
                </a:endParaRP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altLang="en-US" sz="2400" dirty="0">
                    <a:solidFill>
                      <a:srgbClr val="000000"/>
                    </a:solidFill>
                  </a:rPr>
                  <a:t>{CD} </a:t>
                </a:r>
                <a:r>
                  <a:rPr lang="en-US" altLang="en-US" sz="2400" dirty="0">
                    <a:solidFill>
                      <a:srgbClr val="000000"/>
                    </a:solidFill>
                    <a:latin typeface="Lucida Sans Unicode" pitchFamily="34" charset="0"/>
                  </a:rPr>
                  <a:t>	    ∅        </a:t>
                </a:r>
                <a:r>
                  <a:rPr lang="en-US" altLang="en-US" sz="2400" dirty="0">
                    <a:solidFill>
                      <a:srgbClr val="000000"/>
                    </a:solidFill>
                    <a:latin typeface="Tahoma"/>
                  </a:rPr>
                  <a:t>{D}</a:t>
                </a:r>
                <a:endParaRPr lang="en-US" altLang="en-US" sz="2400" dirty="0">
                  <a:solidFill>
                    <a:srgbClr val="000000"/>
                  </a:solidFill>
                </a:endParaRP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z="2400" dirty="0">
                  <a:solidFill>
                    <a:srgbClr val="000000"/>
                  </a:solidFill>
                  <a:latin typeface="Lucida Sans Unicode" pitchFamily="34" charset="0"/>
                </a:endParaRPr>
              </a:p>
            </p:txBody>
          </p:sp>
          <p:sp>
            <p:nvSpPr>
              <p:cNvPr id="59404" name="Line 6">
                <a:extLst>
                  <a:ext uri="{FF2B5EF4-FFF2-40B4-BE49-F238E27FC236}">
                    <a16:creationId xmlns:a16="http://schemas.microsoft.com/office/drawing/2014/main" id="{A92D30E5-E41F-4F73-B283-71FA9650C4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57" y="1464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59405" name="Text Box 7">
                <a:extLst>
                  <a:ext uri="{FF2B5EF4-FFF2-40B4-BE49-F238E27FC236}">
                    <a16:creationId xmlns:a16="http://schemas.microsoft.com/office/drawing/2014/main" id="{935C15D4-CFEE-450F-80C2-316AFD7E9B7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25" y="1812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*</a:t>
                </a:r>
              </a:p>
            </p:txBody>
          </p:sp>
          <p:sp>
            <p:nvSpPr>
              <p:cNvPr id="59406" name="Line 8">
                <a:extLst>
                  <a:ext uri="{FF2B5EF4-FFF2-40B4-BE49-F238E27FC236}">
                    <a16:creationId xmlns:a16="http://schemas.microsoft.com/office/drawing/2014/main" id="{B674CE6F-7C33-4EE8-A331-CCBFF2AF1B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825" y="1352"/>
                <a:ext cx="2091" cy="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59407" name="Line 9">
                <a:extLst>
                  <a:ext uri="{FF2B5EF4-FFF2-40B4-BE49-F238E27FC236}">
                    <a16:creationId xmlns:a16="http://schemas.microsoft.com/office/drawing/2014/main" id="{58B411EB-0F05-4BB8-BF2F-48B84DA8D8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84" y="1200"/>
                <a:ext cx="0" cy="135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59408" name="Line 10">
                <a:extLst>
                  <a:ext uri="{FF2B5EF4-FFF2-40B4-BE49-F238E27FC236}">
                    <a16:creationId xmlns:a16="http://schemas.microsoft.com/office/drawing/2014/main" id="{B7ED2A07-96ED-4549-9D0D-2F1AFBF863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68" y="1353"/>
                <a:ext cx="0" cy="120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59409" name="Line 11">
                <a:extLst>
                  <a:ext uri="{FF2B5EF4-FFF2-40B4-BE49-F238E27FC236}">
                    <a16:creationId xmlns:a16="http://schemas.microsoft.com/office/drawing/2014/main" id="{93FFF899-070F-4FD6-9BD0-E4BC69A591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893" y="1368"/>
                <a:ext cx="0" cy="119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59410" name="Text Box 7">
                <a:extLst>
                  <a:ext uri="{FF2B5EF4-FFF2-40B4-BE49-F238E27FC236}">
                    <a16:creationId xmlns:a16="http://schemas.microsoft.com/office/drawing/2014/main" id="{50B7D7D9-2088-4302-B2EA-C16DABFBC77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26" y="2260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*</a:t>
                </a:r>
              </a:p>
            </p:txBody>
          </p:sp>
        </p:grpSp>
        <p:sp>
          <p:nvSpPr>
            <p:cNvPr id="59402" name="Text Box 7">
              <a:extLst>
                <a:ext uri="{FF2B5EF4-FFF2-40B4-BE49-F238E27FC236}">
                  <a16:creationId xmlns:a16="http://schemas.microsoft.com/office/drawing/2014/main" id="{56C63768-4C4C-415F-B5D0-C8A30DA605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19600" y="2078550"/>
              <a:ext cx="3048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*</a:t>
              </a:r>
            </a:p>
          </p:txBody>
        </p:sp>
      </p:grpSp>
      <p:sp>
        <p:nvSpPr>
          <p:cNvPr id="27" name="TextBox 1">
            <a:extLst>
              <a:ext uri="{FF2B5EF4-FFF2-40B4-BE49-F238E27FC236}">
                <a16:creationId xmlns:a16="http://schemas.microsoft.com/office/drawing/2014/main" id="{AAA9B021-9E67-4D65-978B-B7FB0D3547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7350" y="4343401"/>
            <a:ext cx="8877300" cy="26781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dirty="0">
                <a:solidFill>
                  <a:srgbClr val="000000"/>
                </a:solidFill>
                <a:latin typeface="Symbol" pitchFamily="18" charset="2"/>
              </a:rPr>
              <a:t>d</a:t>
            </a:r>
            <a:r>
              <a:rPr lang="en-US" altLang="en-US" sz="2400" baseline="-25000" dirty="0">
                <a:solidFill>
                  <a:srgbClr val="000000"/>
                </a:solidFill>
              </a:rPr>
              <a:t>D</a:t>
            </a:r>
            <a:r>
              <a:rPr lang="en-US" altLang="en-US" sz="2400" dirty="0">
                <a:solidFill>
                  <a:srgbClr val="000000"/>
                </a:solidFill>
              </a:rPr>
              <a:t>({B,D},0)=CL(</a:t>
            </a:r>
            <a:r>
              <a:rPr lang="en-US" altLang="en-US" sz="2400" dirty="0" err="1">
                <a:solidFill>
                  <a:srgbClr val="000000"/>
                </a:solidFill>
                <a:latin typeface="Symbol" pitchFamily="18" charset="2"/>
              </a:rPr>
              <a:t>d</a:t>
            </a:r>
            <a:r>
              <a:rPr lang="en-US" altLang="en-US" sz="2400" baseline="-25000" dirty="0" err="1">
                <a:solidFill>
                  <a:srgbClr val="000000"/>
                </a:solidFill>
              </a:rPr>
              <a:t>E</a:t>
            </a:r>
            <a:r>
              <a:rPr lang="en-US" altLang="en-US" sz="2400" dirty="0">
                <a:solidFill>
                  <a:srgbClr val="000000"/>
                </a:solidFill>
              </a:rPr>
              <a:t>(B,0)</a:t>
            </a:r>
            <a:r>
              <a:rPr lang="en-US" altLang="en-US" sz="1400" dirty="0" err="1">
                <a:solidFill>
                  <a:srgbClr val="000000"/>
                </a:solidFill>
              </a:rPr>
              <a:t>U</a:t>
            </a:r>
            <a:r>
              <a:rPr lang="en-US" altLang="en-US" sz="2400" dirty="0" err="1">
                <a:solidFill>
                  <a:srgbClr val="000000"/>
                </a:solidFill>
                <a:latin typeface="Symbol" pitchFamily="18" charset="2"/>
              </a:rPr>
              <a:t>d</a:t>
            </a:r>
            <a:r>
              <a:rPr lang="en-US" altLang="en-US" sz="2400" baseline="-25000" dirty="0" err="1">
                <a:solidFill>
                  <a:srgbClr val="000000"/>
                </a:solidFill>
              </a:rPr>
              <a:t>E</a:t>
            </a:r>
            <a:r>
              <a:rPr lang="en-US" altLang="en-US" sz="2400" dirty="0">
                <a:solidFill>
                  <a:srgbClr val="000000"/>
                </a:solidFill>
              </a:rPr>
              <a:t>(D,0))=CL(</a:t>
            </a:r>
            <a:r>
              <a:rPr lang="en-US" altLang="en-US" sz="2400" dirty="0">
                <a:solidFill>
                  <a:srgbClr val="000000"/>
                </a:solidFill>
                <a:latin typeface="Lucida Sans Unicode" pitchFamily="34" charset="0"/>
              </a:rPr>
              <a:t>∅</a:t>
            </a:r>
            <a:r>
              <a:rPr lang="en-US" altLang="en-US" sz="1600" dirty="0">
                <a:solidFill>
                  <a:srgbClr val="000000"/>
                </a:solidFill>
                <a:latin typeface="Lucida Sans Unicode" pitchFamily="34" charset="0"/>
              </a:rPr>
              <a:t>U</a:t>
            </a:r>
            <a:r>
              <a:rPr lang="en-US" altLang="en-US" sz="2400" dirty="0">
                <a:solidFill>
                  <a:srgbClr val="000000"/>
                </a:solidFill>
                <a:latin typeface="Lucida Sans Unicode" pitchFamily="34" charset="0"/>
              </a:rPr>
              <a:t>∅)</a:t>
            </a:r>
            <a:r>
              <a:rPr lang="en-US" altLang="en-US" sz="2400" dirty="0">
                <a:solidFill>
                  <a:srgbClr val="000000"/>
                </a:solidFill>
              </a:rPr>
              <a:t>=CL(</a:t>
            </a:r>
            <a:r>
              <a:rPr lang="en-US" altLang="en-US" sz="2400" dirty="0">
                <a:solidFill>
                  <a:srgbClr val="000000"/>
                </a:solidFill>
                <a:latin typeface="Lucida Sans Unicode" pitchFamily="34" charset="0"/>
              </a:rPr>
              <a:t>∅</a:t>
            </a:r>
            <a:r>
              <a:rPr lang="en-US" altLang="en-US" sz="2400" dirty="0">
                <a:solidFill>
                  <a:srgbClr val="000000"/>
                </a:solidFill>
              </a:rPr>
              <a:t>)=</a:t>
            </a:r>
            <a:r>
              <a:rPr lang="en-US" altLang="en-US" sz="2400" dirty="0">
                <a:solidFill>
                  <a:srgbClr val="000000"/>
                </a:solidFill>
                <a:latin typeface="Lucida Sans Unicode" pitchFamily="34" charset="0"/>
              </a:rPr>
              <a:t> ∅ </a:t>
            </a:r>
            <a:r>
              <a:rPr lang="en-US" altLang="en-US" sz="2400" dirty="0">
                <a:solidFill>
                  <a:srgbClr val="000000"/>
                </a:solidFill>
                <a:latin typeface="Symbol" pitchFamily="18" charset="2"/>
              </a:rPr>
              <a:t>d</a:t>
            </a:r>
            <a:r>
              <a:rPr lang="en-US" altLang="en-US" sz="2400" baseline="-25000" dirty="0">
                <a:solidFill>
                  <a:srgbClr val="000000"/>
                </a:solidFill>
              </a:rPr>
              <a:t>D</a:t>
            </a:r>
            <a:r>
              <a:rPr lang="en-US" altLang="en-US" sz="2400" dirty="0">
                <a:solidFill>
                  <a:srgbClr val="000000"/>
                </a:solidFill>
              </a:rPr>
              <a:t>({B,D},1)=CL(</a:t>
            </a:r>
            <a:r>
              <a:rPr lang="en-US" altLang="en-US" sz="2400" dirty="0" err="1">
                <a:solidFill>
                  <a:srgbClr val="000000"/>
                </a:solidFill>
                <a:latin typeface="Symbol" pitchFamily="18" charset="2"/>
              </a:rPr>
              <a:t>d</a:t>
            </a:r>
            <a:r>
              <a:rPr lang="en-US" altLang="en-US" sz="2400" baseline="-25000" dirty="0" err="1">
                <a:solidFill>
                  <a:srgbClr val="000000"/>
                </a:solidFill>
              </a:rPr>
              <a:t>E</a:t>
            </a:r>
            <a:r>
              <a:rPr lang="en-US" altLang="en-US" sz="2400" dirty="0">
                <a:solidFill>
                  <a:srgbClr val="000000"/>
                </a:solidFill>
              </a:rPr>
              <a:t>(B,1)</a:t>
            </a:r>
            <a:r>
              <a:rPr lang="en-US" altLang="en-US" sz="1400" dirty="0" err="1">
                <a:solidFill>
                  <a:srgbClr val="000000"/>
                </a:solidFill>
              </a:rPr>
              <a:t>U</a:t>
            </a:r>
            <a:r>
              <a:rPr lang="en-US" altLang="en-US" sz="2400" dirty="0" err="1">
                <a:solidFill>
                  <a:srgbClr val="000000"/>
                </a:solidFill>
                <a:latin typeface="Symbol" pitchFamily="18" charset="2"/>
              </a:rPr>
              <a:t>d</a:t>
            </a:r>
            <a:r>
              <a:rPr lang="en-US" altLang="en-US" sz="2400" baseline="-25000" dirty="0" err="1">
                <a:solidFill>
                  <a:srgbClr val="000000"/>
                </a:solidFill>
              </a:rPr>
              <a:t>E</a:t>
            </a:r>
            <a:r>
              <a:rPr lang="en-US" altLang="en-US" sz="2400" dirty="0">
                <a:solidFill>
                  <a:srgbClr val="000000"/>
                </a:solidFill>
              </a:rPr>
              <a:t>(D,1))=CL(C</a:t>
            </a:r>
            <a:r>
              <a:rPr lang="en-US" altLang="en-US" sz="1600" dirty="0">
                <a:solidFill>
                  <a:srgbClr val="000000"/>
                </a:solidFill>
                <a:latin typeface="Lucida Sans Unicode" pitchFamily="34" charset="0"/>
              </a:rPr>
              <a:t>U</a:t>
            </a:r>
            <a:r>
              <a:rPr lang="en-US" altLang="en-US" sz="2400" dirty="0">
                <a:solidFill>
                  <a:srgbClr val="000000"/>
                </a:solidFill>
                <a:latin typeface="Lucida Sans Unicode" pitchFamily="34" charset="0"/>
              </a:rPr>
              <a:t>∅)</a:t>
            </a:r>
            <a:r>
              <a:rPr lang="en-US" altLang="en-US" sz="2400" dirty="0">
                <a:solidFill>
                  <a:srgbClr val="000000"/>
                </a:solidFill>
              </a:rPr>
              <a:t>=CL({C})=C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dirty="0">
                <a:solidFill>
                  <a:srgbClr val="000000"/>
                </a:solidFill>
                <a:latin typeface="Symbol" pitchFamily="18" charset="2"/>
              </a:rPr>
              <a:t>d</a:t>
            </a:r>
            <a:r>
              <a:rPr lang="en-US" altLang="en-US" sz="2400" baseline="-25000" dirty="0">
                <a:solidFill>
                  <a:srgbClr val="000000"/>
                </a:solidFill>
              </a:rPr>
              <a:t>D</a:t>
            </a:r>
            <a:r>
              <a:rPr lang="en-US" altLang="en-US" sz="2400" dirty="0">
                <a:solidFill>
                  <a:srgbClr val="000000"/>
                </a:solidFill>
              </a:rPr>
              <a:t>({F},0)=</a:t>
            </a:r>
            <a:r>
              <a:rPr lang="en-US" altLang="en-US" sz="2400" dirty="0">
                <a:solidFill>
                  <a:srgbClr val="000000"/>
                </a:solidFill>
                <a:latin typeface="Tahoma"/>
                <a:cs typeface="Shruti" pitchFamily="2"/>
              </a:rPr>
              <a:t>CL({D})</a:t>
            </a:r>
            <a:r>
              <a:rPr lang="en-US" altLang="en-US" sz="2400" dirty="0">
                <a:solidFill>
                  <a:srgbClr val="000000"/>
                </a:solidFill>
              </a:rPr>
              <a:t>=D  </a:t>
            </a:r>
            <a:r>
              <a:rPr lang="en-US" altLang="en-US" sz="2400" dirty="0">
                <a:solidFill>
                  <a:srgbClr val="000000"/>
                </a:solidFill>
                <a:latin typeface="Symbol" pitchFamily="18" charset="2"/>
              </a:rPr>
              <a:t>d</a:t>
            </a:r>
            <a:r>
              <a:rPr lang="en-US" altLang="en-US" sz="2400" baseline="-25000" dirty="0">
                <a:solidFill>
                  <a:srgbClr val="000000"/>
                </a:solidFill>
              </a:rPr>
              <a:t>D</a:t>
            </a:r>
            <a:r>
              <a:rPr lang="en-US" altLang="en-US" sz="2400" dirty="0">
                <a:solidFill>
                  <a:srgbClr val="000000"/>
                </a:solidFill>
              </a:rPr>
              <a:t>({F},1)=</a:t>
            </a:r>
            <a:r>
              <a:rPr lang="en-US" altLang="en-US" sz="2400" dirty="0">
                <a:solidFill>
                  <a:srgbClr val="000000"/>
                </a:solidFill>
                <a:latin typeface="Tahoma"/>
                <a:cs typeface="Shruti" pitchFamily="2"/>
              </a:rPr>
              <a:t>CL</a:t>
            </a:r>
            <a:r>
              <a:rPr lang="en-US" altLang="en-US" sz="2400" dirty="0">
                <a:solidFill>
                  <a:srgbClr val="000000"/>
                </a:solidFill>
                <a:latin typeface="Lucida Sans Unicode" pitchFamily="34" charset="0"/>
              </a:rPr>
              <a:t>(∅)</a:t>
            </a:r>
            <a:r>
              <a:rPr lang="en-US" altLang="en-US" sz="2400" dirty="0">
                <a:solidFill>
                  <a:srgbClr val="000000"/>
                </a:solidFill>
              </a:rPr>
              <a:t>=</a:t>
            </a:r>
            <a:r>
              <a:rPr lang="en-US" altLang="en-US" sz="2400" dirty="0">
                <a:solidFill>
                  <a:srgbClr val="000000"/>
                </a:solidFill>
                <a:latin typeface="Lucida Sans Unicode" pitchFamily="34" charset="0"/>
              </a:rPr>
              <a:t>∅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dirty="0">
                <a:solidFill>
                  <a:srgbClr val="000000"/>
                </a:solidFill>
                <a:latin typeface="Symbol" pitchFamily="18" charset="2"/>
              </a:rPr>
              <a:t>d</a:t>
            </a:r>
            <a:r>
              <a:rPr lang="en-US" altLang="en-US" sz="2400" baseline="-25000" dirty="0">
                <a:solidFill>
                  <a:srgbClr val="000000"/>
                </a:solidFill>
              </a:rPr>
              <a:t>D</a:t>
            </a:r>
            <a:r>
              <a:rPr lang="en-US" altLang="en-US" sz="2400" dirty="0">
                <a:solidFill>
                  <a:srgbClr val="000000"/>
                </a:solidFill>
              </a:rPr>
              <a:t>({C,D},0)=CL(</a:t>
            </a:r>
            <a:r>
              <a:rPr lang="en-US" altLang="en-US" sz="2400" dirty="0" err="1">
                <a:solidFill>
                  <a:srgbClr val="000000"/>
                </a:solidFill>
                <a:latin typeface="Symbol" pitchFamily="18" charset="2"/>
              </a:rPr>
              <a:t>d</a:t>
            </a:r>
            <a:r>
              <a:rPr lang="en-US" altLang="en-US" sz="2400" baseline="-25000" dirty="0" err="1">
                <a:solidFill>
                  <a:srgbClr val="000000"/>
                </a:solidFill>
              </a:rPr>
              <a:t>E</a:t>
            </a:r>
            <a:r>
              <a:rPr lang="en-US" altLang="en-US" sz="2400" dirty="0">
                <a:solidFill>
                  <a:srgbClr val="000000"/>
                </a:solidFill>
              </a:rPr>
              <a:t>(C,0)</a:t>
            </a:r>
            <a:r>
              <a:rPr lang="en-US" altLang="en-US" sz="1400" dirty="0" err="1">
                <a:solidFill>
                  <a:srgbClr val="000000"/>
                </a:solidFill>
              </a:rPr>
              <a:t>U</a:t>
            </a:r>
            <a:r>
              <a:rPr lang="en-US" altLang="en-US" sz="2400" dirty="0" err="1">
                <a:solidFill>
                  <a:srgbClr val="000000"/>
                </a:solidFill>
                <a:latin typeface="Symbol" pitchFamily="18" charset="2"/>
              </a:rPr>
              <a:t>d</a:t>
            </a:r>
            <a:r>
              <a:rPr lang="en-US" altLang="en-US" sz="2400" baseline="-25000" dirty="0" err="1">
                <a:solidFill>
                  <a:srgbClr val="000000"/>
                </a:solidFill>
              </a:rPr>
              <a:t>E</a:t>
            </a:r>
            <a:r>
              <a:rPr lang="en-US" altLang="en-US" sz="2400" dirty="0">
                <a:solidFill>
                  <a:srgbClr val="000000"/>
                </a:solidFill>
              </a:rPr>
              <a:t>(D,0))=CL(</a:t>
            </a:r>
            <a:r>
              <a:rPr lang="en-US" altLang="en-US" sz="2400" dirty="0">
                <a:solidFill>
                  <a:srgbClr val="000000"/>
                </a:solidFill>
                <a:latin typeface="Lucida Sans Unicode" pitchFamily="34" charset="0"/>
              </a:rPr>
              <a:t>∅</a:t>
            </a:r>
            <a:r>
              <a:rPr lang="en-US" altLang="en-US" sz="1600" dirty="0">
                <a:solidFill>
                  <a:srgbClr val="000000"/>
                </a:solidFill>
                <a:latin typeface="Lucida Sans Unicode" pitchFamily="34" charset="0"/>
              </a:rPr>
              <a:t>U</a:t>
            </a:r>
            <a:r>
              <a:rPr lang="en-US" altLang="en-US" sz="2400" dirty="0">
                <a:solidFill>
                  <a:srgbClr val="000000"/>
                </a:solidFill>
                <a:latin typeface="Lucida Sans Unicode" pitchFamily="34" charset="0"/>
              </a:rPr>
              <a:t>∅)</a:t>
            </a:r>
            <a:r>
              <a:rPr lang="en-US" altLang="en-US" sz="2400" dirty="0">
                <a:solidFill>
                  <a:srgbClr val="000000"/>
                </a:solidFill>
              </a:rPr>
              <a:t>=CL(</a:t>
            </a:r>
            <a:r>
              <a:rPr lang="en-US" altLang="en-US" sz="2400" dirty="0">
                <a:solidFill>
                  <a:srgbClr val="000000"/>
                </a:solidFill>
                <a:latin typeface="Lucida Sans Unicode" pitchFamily="34" charset="0"/>
              </a:rPr>
              <a:t>∅</a:t>
            </a:r>
            <a:r>
              <a:rPr lang="en-US" altLang="en-US" sz="2400" dirty="0">
                <a:solidFill>
                  <a:srgbClr val="000000"/>
                </a:solidFill>
              </a:rPr>
              <a:t>)=</a:t>
            </a:r>
            <a:r>
              <a:rPr lang="en-US" altLang="en-US" sz="2400" dirty="0">
                <a:solidFill>
                  <a:srgbClr val="000000"/>
                </a:solidFill>
                <a:latin typeface="Lucida Sans Unicode" pitchFamily="34" charset="0"/>
              </a:rPr>
              <a:t> ∅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dirty="0">
                <a:solidFill>
                  <a:srgbClr val="000000"/>
                </a:solidFill>
                <a:latin typeface="Symbol" pitchFamily="18" charset="2"/>
              </a:rPr>
              <a:t>d</a:t>
            </a:r>
            <a:r>
              <a:rPr lang="en-US" altLang="en-US" sz="2400" baseline="-25000" dirty="0">
                <a:solidFill>
                  <a:srgbClr val="000000"/>
                </a:solidFill>
              </a:rPr>
              <a:t>D</a:t>
            </a:r>
            <a:r>
              <a:rPr lang="en-US" altLang="en-US" sz="2400" dirty="0">
                <a:solidFill>
                  <a:srgbClr val="000000"/>
                </a:solidFill>
              </a:rPr>
              <a:t>({C,D},1)=CL(</a:t>
            </a:r>
            <a:r>
              <a:rPr lang="en-US" altLang="en-US" sz="2400" dirty="0" err="1">
                <a:solidFill>
                  <a:srgbClr val="000000"/>
                </a:solidFill>
                <a:latin typeface="Symbol" pitchFamily="18" charset="2"/>
              </a:rPr>
              <a:t>d</a:t>
            </a:r>
            <a:r>
              <a:rPr lang="en-US" altLang="en-US" sz="2400" baseline="-25000" dirty="0" err="1">
                <a:solidFill>
                  <a:srgbClr val="000000"/>
                </a:solidFill>
              </a:rPr>
              <a:t>E</a:t>
            </a:r>
            <a:r>
              <a:rPr lang="en-US" altLang="en-US" sz="2400" dirty="0">
                <a:solidFill>
                  <a:srgbClr val="000000"/>
                </a:solidFill>
              </a:rPr>
              <a:t>(C,1)</a:t>
            </a:r>
            <a:r>
              <a:rPr lang="en-US" altLang="en-US" sz="1400" dirty="0" err="1">
                <a:solidFill>
                  <a:srgbClr val="000000"/>
                </a:solidFill>
              </a:rPr>
              <a:t>U</a:t>
            </a:r>
            <a:r>
              <a:rPr lang="en-US" altLang="en-US" sz="2400" dirty="0" err="1">
                <a:solidFill>
                  <a:srgbClr val="000000"/>
                </a:solidFill>
                <a:latin typeface="Symbol" pitchFamily="18" charset="2"/>
              </a:rPr>
              <a:t>d</a:t>
            </a:r>
            <a:r>
              <a:rPr lang="en-US" altLang="en-US" sz="2400" baseline="-25000" dirty="0" err="1">
                <a:solidFill>
                  <a:srgbClr val="000000"/>
                </a:solidFill>
              </a:rPr>
              <a:t>E</a:t>
            </a:r>
            <a:r>
              <a:rPr lang="en-US" altLang="en-US" sz="2400" dirty="0">
                <a:solidFill>
                  <a:srgbClr val="000000"/>
                </a:solidFill>
              </a:rPr>
              <a:t>(D,1))=CL(D</a:t>
            </a:r>
            <a:r>
              <a:rPr lang="en-US" altLang="en-US" sz="1600" dirty="0">
                <a:solidFill>
                  <a:srgbClr val="000000"/>
                </a:solidFill>
                <a:latin typeface="Lucida Sans Unicode" pitchFamily="34" charset="0"/>
              </a:rPr>
              <a:t>U</a:t>
            </a:r>
            <a:r>
              <a:rPr lang="en-US" altLang="en-US" sz="2400" dirty="0">
                <a:solidFill>
                  <a:srgbClr val="000000"/>
                </a:solidFill>
                <a:latin typeface="Lucida Sans Unicode" pitchFamily="34" charset="0"/>
              </a:rPr>
              <a:t>∅)</a:t>
            </a:r>
            <a:r>
              <a:rPr lang="en-US" altLang="en-US" sz="2400" dirty="0">
                <a:solidFill>
                  <a:srgbClr val="000000"/>
                </a:solidFill>
              </a:rPr>
              <a:t>=CL({D})=D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dirty="0">
                <a:solidFill>
                  <a:srgbClr val="000000"/>
                </a:solidFill>
              </a:rPr>
              <a:t>Now add {C} and {D} to the list of DFA</a:t>
            </a:r>
            <a:r>
              <a:rPr lang="en-US" altLang="en-US" sz="2400" baseline="-25000" dirty="0">
                <a:solidFill>
                  <a:srgbClr val="000000"/>
                </a:solidFill>
              </a:rPr>
              <a:t>ep</a:t>
            </a:r>
            <a:r>
              <a:rPr lang="en-US" altLang="en-US" sz="2400" dirty="0">
                <a:solidFill>
                  <a:srgbClr val="000000"/>
                </a:solidFill>
              </a:rPr>
              <a:t> states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2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Number Placeholder 4">
            <a:extLst>
              <a:ext uri="{FF2B5EF4-FFF2-40B4-BE49-F238E27FC236}">
                <a16:creationId xmlns:a16="http://schemas.microsoft.com/office/drawing/2014/main" id="{8D6390E1-8E50-490C-B32B-6022DD10B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fld id="{5DAA48E0-1DE0-4697-BD82-0907669970CB}" type="slidenum">
              <a:rPr lang="en-US" altLang="en-US" sz="1400">
                <a:solidFill>
                  <a:srgbClr val="000000"/>
                </a:soli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t>22</a:t>
            </a:fld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61443" name="Group 4">
            <a:extLst>
              <a:ext uri="{FF2B5EF4-FFF2-40B4-BE49-F238E27FC236}">
                <a16:creationId xmlns:a16="http://schemas.microsoft.com/office/drawing/2014/main" id="{96BCB4A3-BB24-44D7-854E-7C5D96D716DF}"/>
              </a:ext>
            </a:extLst>
          </p:cNvPr>
          <p:cNvGrpSpPr>
            <a:grpSpLocks/>
          </p:cNvGrpSpPr>
          <p:nvPr/>
        </p:nvGrpSpPr>
        <p:grpSpPr bwMode="auto">
          <a:xfrm>
            <a:off x="2211389" y="1438275"/>
            <a:ext cx="3170237" cy="2800366"/>
            <a:chOff x="3658" y="1104"/>
            <a:chExt cx="1997" cy="1763"/>
          </a:xfrm>
        </p:grpSpPr>
        <p:sp>
          <p:nvSpPr>
            <p:cNvPr id="61460" name="Text Box 5">
              <a:extLst>
                <a:ext uri="{FF2B5EF4-FFF2-40B4-BE49-F238E27FC236}">
                  <a16:creationId xmlns:a16="http://schemas.microsoft.com/office/drawing/2014/main" id="{21B223CD-1389-4E5C-ABD9-AC5F299880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6" y="1104"/>
              <a:ext cx="1719" cy="1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     0     1     </a:t>
              </a:r>
              <a:r>
                <a:rPr lang="en-US" altLang="en-US">
                  <a:solidFill>
                    <a:srgbClr val="000000"/>
                  </a:solidFill>
                  <a:latin typeface="Lucida Sans Unicode" panose="020B0602030504020204" pitchFamily="34" charset="0"/>
                </a:rPr>
                <a:t>ε</a:t>
              </a:r>
              <a:endParaRPr lang="en-US" altLang="en-US" sz="2400">
                <a:solidFill>
                  <a:srgbClr val="000000"/>
                </a:solidFill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A  {E}  {B}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</a:t>
              </a:r>
              <a:endParaRPr lang="en-US" altLang="en-US" sz="2400">
                <a:solidFill>
                  <a:srgbClr val="000000"/>
                </a:solidFill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B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</a:t>
              </a:r>
              <a:r>
                <a:rPr lang="en-US" altLang="en-US" sz="2400">
                  <a:solidFill>
                    <a:srgbClr val="000000"/>
                  </a:solidFill>
                </a:rPr>
                <a:t>   {C} {D}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C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   </a:t>
              </a:r>
              <a:r>
                <a:rPr lang="en-US" altLang="en-US" sz="2400">
                  <a:solidFill>
                    <a:srgbClr val="000000"/>
                  </a:solidFill>
                </a:rPr>
                <a:t>{D}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</a:t>
              </a:r>
              <a:endParaRPr lang="en-US" altLang="en-US" sz="2400">
                <a:solidFill>
                  <a:srgbClr val="000000"/>
                </a:solidFill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D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    ∅   ∅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E   {F}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</a:t>
              </a:r>
              <a:r>
                <a:rPr lang="en-US" altLang="en-US" sz="2400">
                  <a:solidFill>
                    <a:srgbClr val="000000"/>
                  </a:solidFill>
                </a:rPr>
                <a:t>  {B, C}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F   {D}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  ∅</a:t>
              </a:r>
            </a:p>
          </p:txBody>
        </p:sp>
        <p:sp>
          <p:nvSpPr>
            <p:cNvPr id="61461" name="Line 6">
              <a:extLst>
                <a:ext uri="{FF2B5EF4-FFF2-40B4-BE49-F238E27FC236}">
                  <a16:creationId xmlns:a16="http://schemas.microsoft.com/office/drawing/2014/main" id="{08A02F32-866C-4F10-81DE-77DA65D75F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8" y="153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61462" name="Text Box 7">
              <a:extLst>
                <a:ext uri="{FF2B5EF4-FFF2-40B4-BE49-F238E27FC236}">
                  <a16:creationId xmlns:a16="http://schemas.microsoft.com/office/drawing/2014/main" id="{0CA014E9-4F95-43F3-9B44-48251CBFE0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06" y="2112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*</a:t>
              </a:r>
            </a:p>
          </p:txBody>
        </p:sp>
        <p:sp>
          <p:nvSpPr>
            <p:cNvPr id="61463" name="Line 8">
              <a:extLst>
                <a:ext uri="{FF2B5EF4-FFF2-40B4-BE49-F238E27FC236}">
                  <a16:creationId xmlns:a16="http://schemas.microsoft.com/office/drawing/2014/main" id="{15AD124E-FF66-4DC1-AD6C-9680129315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2" y="1392"/>
              <a:ext cx="16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61464" name="Line 9">
              <a:extLst>
                <a:ext uri="{FF2B5EF4-FFF2-40B4-BE49-F238E27FC236}">
                  <a16:creationId xmlns:a16="http://schemas.microsoft.com/office/drawing/2014/main" id="{1FCC3ACA-6136-4C14-B5F9-F752529EE6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86" y="1200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61465" name="Line 10">
              <a:extLst>
                <a:ext uri="{FF2B5EF4-FFF2-40B4-BE49-F238E27FC236}">
                  <a16:creationId xmlns:a16="http://schemas.microsoft.com/office/drawing/2014/main" id="{49620192-A807-414D-BC70-28FBC4EB69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18" y="1200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61466" name="Line 11">
              <a:extLst>
                <a:ext uri="{FF2B5EF4-FFF2-40B4-BE49-F238E27FC236}">
                  <a16:creationId xmlns:a16="http://schemas.microsoft.com/office/drawing/2014/main" id="{2097B1F5-26B6-47F3-A64E-A5CB8252AB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02" y="1200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</p:grpSp>
      <p:sp>
        <p:nvSpPr>
          <p:cNvPr id="61444" name="Text Box 12">
            <a:extLst>
              <a:ext uri="{FF2B5EF4-FFF2-40B4-BE49-F238E27FC236}">
                <a16:creationId xmlns:a16="http://schemas.microsoft.com/office/drawing/2014/main" id="{9D54F428-1920-4380-A336-EE652CB898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1500" y="982664"/>
            <a:ext cx="10541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>
                <a:solidFill>
                  <a:srgbClr val="000000"/>
                </a:solidFill>
                <a:latin typeface="Lucida Sans Unicode" panose="020B0602030504020204" pitchFamily="34" charset="0"/>
              </a:rPr>
              <a:t>ε</a:t>
            </a:r>
            <a:r>
              <a:rPr lang="en-US" altLang="en-US" sz="2400">
                <a:solidFill>
                  <a:srgbClr val="000000"/>
                </a:solidFill>
              </a:rPr>
              <a:t>-NFA</a:t>
            </a:r>
          </a:p>
        </p:txBody>
      </p:sp>
      <p:sp>
        <p:nvSpPr>
          <p:cNvPr id="61445" name="TextBox 1">
            <a:extLst>
              <a:ext uri="{FF2B5EF4-FFF2-40B4-BE49-F238E27FC236}">
                <a16:creationId xmlns:a16="http://schemas.microsoft.com/office/drawing/2014/main" id="{6464F543-A378-4A1C-8906-9C22246B10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2676" y="314326"/>
            <a:ext cx="47926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800">
                <a:solidFill>
                  <a:srgbClr val="000000"/>
                </a:solidFill>
              </a:rPr>
              <a:t>Construct the equivalent DFA</a:t>
            </a:r>
          </a:p>
        </p:txBody>
      </p:sp>
      <p:sp>
        <p:nvSpPr>
          <p:cNvPr id="61446" name="Text Box 12">
            <a:extLst>
              <a:ext uri="{FF2B5EF4-FFF2-40B4-BE49-F238E27FC236}">
                <a16:creationId xmlns:a16="http://schemas.microsoft.com/office/drawing/2014/main" id="{B5764D0D-5464-48D5-AFCB-27A2C3BA8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7764" y="919163"/>
            <a:ext cx="9683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  <a:latin typeface="Lucida Sans Unicode" panose="020B0602030504020204" pitchFamily="34" charset="0"/>
              </a:rPr>
              <a:t>D</a:t>
            </a:r>
            <a:r>
              <a:rPr lang="en-US" altLang="en-US" sz="2400" dirty="0">
                <a:solidFill>
                  <a:srgbClr val="000000"/>
                </a:solidFill>
              </a:rPr>
              <a:t>FA</a:t>
            </a:r>
            <a:r>
              <a:rPr lang="en-US" altLang="en-US" sz="2400" baseline="-25000" dirty="0">
                <a:solidFill>
                  <a:srgbClr val="000000"/>
                </a:solidFill>
              </a:rPr>
              <a:t>eq</a:t>
            </a:r>
            <a:endParaRPr lang="en-US" altLang="en-US" sz="2400" dirty="0">
              <a:solidFill>
                <a:srgbClr val="000000"/>
              </a:solidFill>
            </a:endParaRPr>
          </a:p>
        </p:txBody>
      </p:sp>
      <p:grpSp>
        <p:nvGrpSpPr>
          <p:cNvPr id="61447" name="Group 1">
            <a:extLst>
              <a:ext uri="{FF2B5EF4-FFF2-40B4-BE49-F238E27FC236}">
                <a16:creationId xmlns:a16="http://schemas.microsoft.com/office/drawing/2014/main" id="{FEC91ADF-3C2B-44D7-97A5-A2A0201C709F}"/>
              </a:ext>
            </a:extLst>
          </p:cNvPr>
          <p:cNvGrpSpPr>
            <a:grpSpLocks/>
          </p:cNvGrpSpPr>
          <p:nvPr/>
        </p:nvGrpSpPr>
        <p:grpSpPr bwMode="auto">
          <a:xfrm>
            <a:off x="6189663" y="1381125"/>
            <a:ext cx="3778250" cy="3416300"/>
            <a:chOff x="4183416" y="1341950"/>
            <a:chExt cx="3778251" cy="3416300"/>
          </a:xfrm>
        </p:grpSpPr>
        <p:grpSp>
          <p:nvGrpSpPr>
            <p:cNvPr id="61449" name="Group 4">
              <a:extLst>
                <a:ext uri="{FF2B5EF4-FFF2-40B4-BE49-F238E27FC236}">
                  <a16:creationId xmlns:a16="http://schemas.microsoft.com/office/drawing/2014/main" id="{B3B0A517-4F24-4C3A-B623-55332219106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83416" y="1341950"/>
              <a:ext cx="3778251" cy="3416300"/>
              <a:chOff x="3645" y="1104"/>
              <a:chExt cx="2380" cy="2152"/>
            </a:xfrm>
          </p:grpSpPr>
          <p:sp>
            <p:nvSpPr>
              <p:cNvPr id="61452" name="Text Box 5">
                <a:extLst>
                  <a:ext uri="{FF2B5EF4-FFF2-40B4-BE49-F238E27FC236}">
                    <a16:creationId xmlns:a16="http://schemas.microsoft.com/office/drawing/2014/main" id="{53BE68DF-16AE-4BA1-9F6D-2F4A6321B7D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36" y="1104"/>
                <a:ext cx="2089" cy="21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     	  0     	    1     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A  	  {EBCD} {BD}  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{EBCD} </a:t>
                </a:r>
                <a:r>
                  <a:rPr lang="en-US" altLang="en-US" sz="2400">
                    <a:solidFill>
                      <a:srgbClr val="000000"/>
                    </a:solidFill>
                    <a:latin typeface="Lucida Sans Unicode" panose="020B0602030504020204" pitchFamily="34" charset="0"/>
                  </a:rPr>
                  <a:t>F</a:t>
                </a:r>
                <a:r>
                  <a:rPr lang="en-US" altLang="en-US" sz="2400">
                    <a:solidFill>
                      <a:srgbClr val="000000"/>
                    </a:solidFill>
                  </a:rPr>
                  <a:t>          {CD} 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{BD}    </a:t>
                </a:r>
                <a:r>
                  <a:rPr lang="en-US" altLang="en-US" sz="2400">
                    <a:solidFill>
                      <a:srgbClr val="000000"/>
                    </a:solidFill>
                    <a:latin typeface="Lucida Sans Unicode" panose="020B0602030504020204" pitchFamily="34" charset="0"/>
                  </a:rPr>
                  <a:t>∅   	    </a:t>
                </a:r>
                <a:r>
                  <a:rPr lang="en-US" altLang="en-US" sz="2400">
                    <a:solidFill>
                      <a:srgbClr val="000000"/>
                    </a:solidFill>
                  </a:rPr>
                  <a:t>C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F	  D	    </a:t>
                </a:r>
                <a:r>
                  <a:rPr lang="en-US" altLang="en-US" sz="2400">
                    <a:solidFill>
                      <a:srgbClr val="000000"/>
                    </a:solidFill>
                    <a:latin typeface="Lucida Sans Unicode" panose="020B0602030504020204" pitchFamily="34" charset="0"/>
                  </a:rPr>
                  <a:t>∅</a:t>
                </a:r>
                <a:endParaRPr lang="en-US" altLang="en-US" sz="2400">
                  <a:solidFill>
                    <a:srgbClr val="000000"/>
                  </a:solidFill>
                </a:endParaRP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{CD} </a:t>
                </a:r>
                <a:r>
                  <a:rPr lang="en-US" altLang="en-US" sz="2400">
                    <a:solidFill>
                      <a:srgbClr val="000000"/>
                    </a:solidFill>
                    <a:latin typeface="Lucida Sans Unicode" panose="020B0602030504020204" pitchFamily="34" charset="0"/>
                  </a:rPr>
                  <a:t>	  ∅ 	    D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C   	  </a:t>
                </a:r>
                <a:r>
                  <a:rPr lang="en-US" altLang="en-US" sz="2400">
                    <a:solidFill>
                      <a:srgbClr val="000000"/>
                    </a:solidFill>
                    <a:latin typeface="Lucida Sans Unicode" panose="020B0602030504020204" pitchFamily="34" charset="0"/>
                  </a:rPr>
                  <a:t>∅ 	    D</a:t>
                </a:r>
                <a:r>
                  <a:rPr lang="en-US" altLang="en-US" sz="2400">
                    <a:solidFill>
                      <a:srgbClr val="000000"/>
                    </a:solidFill>
                  </a:rPr>
                  <a:t>  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D   	  </a:t>
                </a:r>
                <a:r>
                  <a:rPr lang="en-US" altLang="en-US" sz="2400">
                    <a:solidFill>
                      <a:srgbClr val="000000"/>
                    </a:solidFill>
                    <a:latin typeface="Lucida Sans Unicode" panose="020B0602030504020204" pitchFamily="34" charset="0"/>
                  </a:rPr>
                  <a:t>∅ 	    ∅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  <a:latin typeface="Lucida Sans Unicode" panose="020B0602030504020204" pitchFamily="34" charset="0"/>
                  </a:rPr>
                  <a:t>  </a:t>
                </a:r>
              </a:p>
            </p:txBody>
          </p:sp>
          <p:sp>
            <p:nvSpPr>
              <p:cNvPr id="61453" name="Line 6">
                <a:extLst>
                  <a:ext uri="{FF2B5EF4-FFF2-40B4-BE49-F238E27FC236}">
                    <a16:creationId xmlns:a16="http://schemas.microsoft.com/office/drawing/2014/main" id="{99A1739A-7EC0-4BC3-ADE6-4C651BFCF3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45" y="1457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61454" name="Text Box 7">
                <a:extLst>
                  <a:ext uri="{FF2B5EF4-FFF2-40B4-BE49-F238E27FC236}">
                    <a16:creationId xmlns:a16="http://schemas.microsoft.com/office/drawing/2014/main" id="{3865F177-0263-4C54-83E3-394E602FC52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15" y="2304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*</a:t>
                </a:r>
              </a:p>
            </p:txBody>
          </p:sp>
          <p:sp>
            <p:nvSpPr>
              <p:cNvPr id="61455" name="Line 8">
                <a:extLst>
                  <a:ext uri="{FF2B5EF4-FFF2-40B4-BE49-F238E27FC236}">
                    <a16:creationId xmlns:a16="http://schemas.microsoft.com/office/drawing/2014/main" id="{C55C1685-ADE2-4D07-93B0-228BC79111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802" y="1376"/>
                <a:ext cx="2091" cy="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61456" name="Line 9">
                <a:extLst>
                  <a:ext uri="{FF2B5EF4-FFF2-40B4-BE49-F238E27FC236}">
                    <a16:creationId xmlns:a16="http://schemas.microsoft.com/office/drawing/2014/main" id="{AAD02C3A-0F91-487F-BA3F-7C0C5085EA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84" y="1200"/>
                <a:ext cx="0" cy="16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61457" name="Line 10">
                <a:extLst>
                  <a:ext uri="{FF2B5EF4-FFF2-40B4-BE49-F238E27FC236}">
                    <a16:creationId xmlns:a16="http://schemas.microsoft.com/office/drawing/2014/main" id="{4991B7E1-DAB1-4B35-ACB6-0A92EF19D5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68" y="1353"/>
                <a:ext cx="0" cy="16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61458" name="Line 11">
                <a:extLst>
                  <a:ext uri="{FF2B5EF4-FFF2-40B4-BE49-F238E27FC236}">
                    <a16:creationId xmlns:a16="http://schemas.microsoft.com/office/drawing/2014/main" id="{CFC4C6AE-0217-4D7F-8263-6357BA0A1B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893" y="1368"/>
                <a:ext cx="0" cy="16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61459" name="Text Box 7">
                <a:extLst>
                  <a:ext uri="{FF2B5EF4-FFF2-40B4-BE49-F238E27FC236}">
                    <a16:creationId xmlns:a16="http://schemas.microsoft.com/office/drawing/2014/main" id="{92105B10-BAD0-44DC-9ADD-9D4CC93598D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35" y="2686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*</a:t>
                </a:r>
              </a:p>
            </p:txBody>
          </p:sp>
        </p:grpSp>
        <p:sp>
          <p:nvSpPr>
            <p:cNvPr id="61450" name="Text Box 7">
              <a:extLst>
                <a:ext uri="{FF2B5EF4-FFF2-40B4-BE49-F238E27FC236}">
                  <a16:creationId xmlns:a16="http://schemas.microsoft.com/office/drawing/2014/main" id="{8B476ED0-C792-4A1F-A670-A732F2206D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32654" y="2084779"/>
              <a:ext cx="350838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*</a:t>
              </a:r>
            </a:p>
          </p:txBody>
        </p:sp>
        <p:sp>
          <p:nvSpPr>
            <p:cNvPr id="61451" name="Text Box 7">
              <a:extLst>
                <a:ext uri="{FF2B5EF4-FFF2-40B4-BE49-F238E27FC236}">
                  <a16:creationId xmlns:a16="http://schemas.microsoft.com/office/drawing/2014/main" id="{D577A14F-CA37-4547-A3B9-32D3725761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19600" y="2431315"/>
              <a:ext cx="3048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  <a:defRPr/>
              </a:pPr>
              <a:r>
                <a:rPr lang="en-US" altLang="en-US" sz="2400">
                  <a:solidFill>
                    <a:srgbClr val="000000"/>
                  </a:solidFill>
                </a:rPr>
                <a:t>*</a:t>
              </a:r>
            </a:p>
          </p:txBody>
        </p:sp>
      </p:grpSp>
      <p:sp>
        <p:nvSpPr>
          <p:cNvPr id="61448" name="TextBox 27">
            <a:extLst>
              <a:ext uri="{FF2B5EF4-FFF2-40B4-BE49-F238E27FC236}">
                <a16:creationId xmlns:a16="http://schemas.microsoft.com/office/drawing/2014/main" id="{DE3A3F87-4B07-4722-8231-423DC8DE03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7666" y="4525315"/>
            <a:ext cx="6376988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 dirty="0" err="1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400" baseline="-25000" dirty="0" err="1">
                <a:solidFill>
                  <a:srgbClr val="000000"/>
                </a:solidFill>
              </a:rPr>
              <a:t>D</a:t>
            </a:r>
            <a:r>
              <a:rPr lang="en-US" altLang="en-US" sz="2400" dirty="0">
                <a:solidFill>
                  <a:srgbClr val="000000"/>
                </a:solidFill>
              </a:rPr>
              <a:t>({C},0)=</a:t>
            </a:r>
            <a:r>
              <a:rPr lang="en-US" altLang="en-US" sz="2400" dirty="0">
                <a:solidFill>
                  <a:srgbClr val="000000"/>
                </a:solidFill>
                <a:cs typeface="Shruti" panose="020B0502040204020203" pitchFamily="34" charset="0"/>
              </a:rPr>
              <a:t>CL</a:t>
            </a:r>
            <a:r>
              <a:rPr lang="en-US" altLang="en-US" sz="2400" dirty="0">
                <a:solidFill>
                  <a:srgbClr val="000000"/>
                </a:solidFill>
                <a:latin typeface="Lucida Sans Unicode" panose="020B0602030504020204" pitchFamily="34" charset="0"/>
              </a:rPr>
              <a:t>(∅)</a:t>
            </a:r>
            <a:r>
              <a:rPr lang="en-US" altLang="en-US" sz="2400" dirty="0">
                <a:solidFill>
                  <a:srgbClr val="000000"/>
                </a:solidFill>
              </a:rPr>
              <a:t>=</a:t>
            </a:r>
            <a:r>
              <a:rPr lang="en-US" altLang="en-US" sz="2400" dirty="0">
                <a:solidFill>
                  <a:srgbClr val="000000"/>
                </a:solidFill>
                <a:latin typeface="Lucida Sans Unicode" panose="020B0602030504020204" pitchFamily="34" charset="0"/>
              </a:rPr>
              <a:t>∅</a:t>
            </a:r>
            <a:r>
              <a:rPr lang="en-US" altLang="en-US" sz="2400" dirty="0">
                <a:solidFill>
                  <a:srgbClr val="000000"/>
                </a:solidFill>
              </a:rPr>
              <a:t>   </a:t>
            </a:r>
            <a:r>
              <a:rPr lang="en-US" altLang="en-US" sz="2400" dirty="0" err="1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400" baseline="-25000" dirty="0" err="1">
                <a:solidFill>
                  <a:srgbClr val="000000"/>
                </a:solidFill>
              </a:rPr>
              <a:t>D</a:t>
            </a:r>
            <a:r>
              <a:rPr lang="en-US" altLang="en-US" sz="2400" dirty="0">
                <a:solidFill>
                  <a:srgbClr val="000000"/>
                </a:solidFill>
              </a:rPr>
              <a:t>({C},1)=</a:t>
            </a:r>
            <a:r>
              <a:rPr lang="en-US" altLang="en-US" sz="2400" dirty="0">
                <a:solidFill>
                  <a:srgbClr val="000000"/>
                </a:solidFill>
                <a:cs typeface="Shruti" panose="020B0502040204020203" pitchFamily="34" charset="0"/>
              </a:rPr>
              <a:t>CL</a:t>
            </a:r>
            <a:r>
              <a:rPr lang="en-US" altLang="en-US" sz="2400" dirty="0">
                <a:solidFill>
                  <a:srgbClr val="000000"/>
                </a:solidFill>
                <a:latin typeface="Lucida Sans Unicode" panose="020B0602030504020204" pitchFamily="34" charset="0"/>
              </a:rPr>
              <a:t>(D)</a:t>
            </a:r>
            <a:r>
              <a:rPr lang="en-US" altLang="en-US" sz="2400" dirty="0">
                <a:solidFill>
                  <a:srgbClr val="000000"/>
                </a:solidFill>
              </a:rPr>
              <a:t>=</a:t>
            </a:r>
            <a:r>
              <a:rPr lang="en-US" altLang="en-US" sz="2400" dirty="0">
                <a:solidFill>
                  <a:srgbClr val="000000"/>
                </a:solidFill>
                <a:latin typeface="Lucida Sans Unicode" panose="020B0602030504020204" pitchFamily="34" charset="0"/>
              </a:rPr>
              <a:t>D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 dirty="0" err="1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400" baseline="-25000" dirty="0" err="1">
                <a:solidFill>
                  <a:srgbClr val="000000"/>
                </a:solidFill>
              </a:rPr>
              <a:t>D</a:t>
            </a:r>
            <a:r>
              <a:rPr lang="en-US" altLang="en-US" sz="2400" dirty="0">
                <a:solidFill>
                  <a:srgbClr val="000000"/>
                </a:solidFill>
              </a:rPr>
              <a:t>({D},0)=</a:t>
            </a:r>
            <a:r>
              <a:rPr lang="en-US" altLang="en-US" sz="2400" dirty="0">
                <a:solidFill>
                  <a:srgbClr val="000000"/>
                </a:solidFill>
                <a:cs typeface="Shruti" panose="020B0502040204020203" pitchFamily="34" charset="0"/>
              </a:rPr>
              <a:t>CL</a:t>
            </a:r>
            <a:r>
              <a:rPr lang="en-US" altLang="en-US" sz="2400" dirty="0">
                <a:solidFill>
                  <a:srgbClr val="000000"/>
                </a:solidFill>
                <a:latin typeface="Lucida Sans Unicode" panose="020B0602030504020204" pitchFamily="34" charset="0"/>
              </a:rPr>
              <a:t>(∅)</a:t>
            </a:r>
            <a:r>
              <a:rPr lang="en-US" altLang="en-US" sz="2400" dirty="0">
                <a:solidFill>
                  <a:srgbClr val="000000"/>
                </a:solidFill>
              </a:rPr>
              <a:t>=</a:t>
            </a:r>
            <a:r>
              <a:rPr lang="en-US" altLang="en-US" sz="2400" dirty="0">
                <a:solidFill>
                  <a:srgbClr val="000000"/>
                </a:solidFill>
                <a:latin typeface="Lucida Sans Unicode" panose="020B0602030504020204" pitchFamily="34" charset="0"/>
              </a:rPr>
              <a:t>∅</a:t>
            </a:r>
            <a:r>
              <a:rPr lang="en-US" altLang="en-US" sz="2400" dirty="0">
                <a:solidFill>
                  <a:srgbClr val="000000"/>
                </a:solidFill>
              </a:rPr>
              <a:t>   </a:t>
            </a:r>
            <a:r>
              <a:rPr lang="en-US" altLang="en-US" sz="2400" dirty="0" err="1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400" baseline="-25000" dirty="0" err="1">
                <a:solidFill>
                  <a:srgbClr val="000000"/>
                </a:solidFill>
              </a:rPr>
              <a:t>D</a:t>
            </a:r>
            <a:r>
              <a:rPr lang="en-US" altLang="en-US" sz="2400" dirty="0">
                <a:solidFill>
                  <a:srgbClr val="000000"/>
                </a:solidFill>
              </a:rPr>
              <a:t>({D},1)=</a:t>
            </a:r>
            <a:r>
              <a:rPr lang="en-US" altLang="en-US" sz="2400" dirty="0">
                <a:solidFill>
                  <a:srgbClr val="000000"/>
                </a:solidFill>
                <a:cs typeface="Shruti" panose="020B0502040204020203" pitchFamily="34" charset="0"/>
              </a:rPr>
              <a:t>CL</a:t>
            </a:r>
            <a:r>
              <a:rPr lang="en-US" altLang="en-US" sz="2400" dirty="0">
                <a:solidFill>
                  <a:srgbClr val="000000"/>
                </a:solidFill>
                <a:latin typeface="Lucida Sans Unicode" panose="020B0602030504020204" pitchFamily="34" charset="0"/>
              </a:rPr>
              <a:t>(∅)</a:t>
            </a:r>
            <a:r>
              <a:rPr lang="en-US" altLang="en-US" sz="2400" dirty="0">
                <a:solidFill>
                  <a:srgbClr val="000000"/>
                </a:solidFill>
              </a:rPr>
              <a:t>=</a:t>
            </a:r>
            <a:r>
              <a:rPr lang="en-US" altLang="en-US" sz="2400" dirty="0">
                <a:solidFill>
                  <a:srgbClr val="000000"/>
                </a:solidFill>
                <a:latin typeface="Lucida Sans Unicode" panose="020B0602030504020204" pitchFamily="34" charset="0"/>
              </a:rPr>
              <a:t>∅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</a:rPr>
              <a:t>L</a:t>
            </a:r>
            <a:r>
              <a:rPr lang="en-US" altLang="en-US" sz="2400" dirty="0" err="1">
                <a:solidFill>
                  <a:srgbClr val="000000"/>
                </a:solidFill>
              </a:rPr>
              <a:t>ist</a:t>
            </a:r>
            <a:r>
              <a:rPr lang="en-US" altLang="en-US" sz="2400" dirty="0">
                <a:solidFill>
                  <a:srgbClr val="000000"/>
                </a:solidFill>
              </a:rPr>
              <a:t> of </a:t>
            </a:r>
            <a:r>
              <a:rPr lang="en-US" altLang="en-US" sz="2400" dirty="0" err="1">
                <a:solidFill>
                  <a:srgbClr val="000000"/>
                </a:solidFill>
              </a:rPr>
              <a:t>DFA</a:t>
            </a:r>
            <a:r>
              <a:rPr lang="en-US" altLang="en-US" sz="2400" baseline="-25000" dirty="0" err="1">
                <a:solidFill>
                  <a:srgbClr val="000000"/>
                </a:solidFill>
              </a:rPr>
              <a:t>ep</a:t>
            </a:r>
            <a:r>
              <a:rPr lang="en-US" altLang="en-US" sz="2400" dirty="0">
                <a:solidFill>
                  <a:srgbClr val="000000"/>
                </a:solidFill>
              </a:rPr>
              <a:t> states is complete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</a:rPr>
              <a:t>In DFA</a:t>
            </a:r>
            <a:r>
              <a:rPr lang="en-US" altLang="en-US" sz="2400" baseline="-25000" dirty="0">
                <a:solidFill>
                  <a:srgbClr val="000000"/>
                </a:solidFill>
              </a:rPr>
              <a:t>eq</a:t>
            </a:r>
            <a:r>
              <a:rPr lang="en-US" altLang="en-US" sz="2400" dirty="0">
                <a:solidFill>
                  <a:srgbClr val="000000"/>
                </a:solidFill>
              </a:rPr>
              <a:t>, interpret </a:t>
            </a:r>
            <a:r>
              <a:rPr lang="en-US" altLang="en-US" sz="2400" dirty="0">
                <a:solidFill>
                  <a:srgbClr val="000000"/>
                </a:solidFill>
                <a:latin typeface="Lucida Sans Unicode" panose="020B0602030504020204" pitchFamily="34" charset="0"/>
              </a:rPr>
              <a:t>∅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as loop</a:t>
            </a:r>
            <a:r>
              <a:rPr lang="en-US" altLang="en-US" sz="2400" dirty="0">
                <a:solidFill>
                  <a:srgbClr val="000000"/>
                </a:solidFill>
                <a:latin typeface="Lucida Sans Unicode" panose="020B0602030504020204" pitchFamily="34" charset="0"/>
              </a:rPr>
              <a:t> on the 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Number Placeholder 4">
            <a:extLst>
              <a:ext uri="{FF2B5EF4-FFF2-40B4-BE49-F238E27FC236}">
                <a16:creationId xmlns:a16="http://schemas.microsoft.com/office/drawing/2014/main" id="{3B5D7801-28F4-4B5C-E664-136D838AD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fld id="{5F1EC60E-48C4-4F7E-BA71-ED57C689B51E}" type="slidenum">
              <a:rPr lang="en-US" altLang="en-US" sz="1400">
                <a:solidFill>
                  <a:srgbClr val="000000"/>
                </a:soli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t>23</a:t>
            </a:fld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86019" name="Group 4">
            <a:extLst>
              <a:ext uri="{FF2B5EF4-FFF2-40B4-BE49-F238E27FC236}">
                <a16:creationId xmlns:a16="http://schemas.microsoft.com/office/drawing/2014/main" id="{7EC61BE7-0E30-B746-D86F-7C03044B8A92}"/>
              </a:ext>
            </a:extLst>
          </p:cNvPr>
          <p:cNvGrpSpPr>
            <a:grpSpLocks/>
          </p:cNvGrpSpPr>
          <p:nvPr/>
        </p:nvGrpSpPr>
        <p:grpSpPr bwMode="auto">
          <a:xfrm>
            <a:off x="2211389" y="1438275"/>
            <a:ext cx="3170237" cy="2800366"/>
            <a:chOff x="3658" y="1104"/>
            <a:chExt cx="1997" cy="1763"/>
          </a:xfrm>
        </p:grpSpPr>
        <p:sp>
          <p:nvSpPr>
            <p:cNvPr id="86036" name="Text Box 5">
              <a:extLst>
                <a:ext uri="{FF2B5EF4-FFF2-40B4-BE49-F238E27FC236}">
                  <a16:creationId xmlns:a16="http://schemas.microsoft.com/office/drawing/2014/main" id="{9CBB640C-143D-BA0B-9A70-D38D782DBB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6" y="1104"/>
              <a:ext cx="1719" cy="1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r>
                <a:rPr lang="en-US" altLang="en-US" sz="2400">
                  <a:solidFill>
                    <a:srgbClr val="000000"/>
                  </a:solidFill>
                </a:rPr>
                <a:t>     0     1     </a:t>
              </a:r>
              <a:r>
                <a:rPr lang="en-US" altLang="en-US">
                  <a:solidFill>
                    <a:srgbClr val="000000"/>
                  </a:solidFill>
                  <a:latin typeface="Lucida Sans Unicode" panose="020B0602030504020204" pitchFamily="34" charset="0"/>
                </a:rPr>
                <a:t>ε</a:t>
              </a:r>
              <a:endParaRPr lang="en-US" altLang="en-US" sz="2400">
                <a:solidFill>
                  <a:srgbClr val="000000"/>
                </a:solidFill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r>
                <a:rPr lang="en-US" altLang="en-US" sz="2400">
                  <a:solidFill>
                    <a:srgbClr val="000000"/>
                  </a:solidFill>
                </a:rPr>
                <a:t>A  {E}  {B}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</a:t>
              </a:r>
              <a:endParaRPr lang="en-US" altLang="en-US" sz="2400">
                <a:solidFill>
                  <a:srgbClr val="000000"/>
                </a:solidFill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r>
                <a:rPr lang="en-US" altLang="en-US" sz="2400">
                  <a:solidFill>
                    <a:srgbClr val="000000"/>
                  </a:solidFill>
                </a:rPr>
                <a:t>B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</a:t>
              </a:r>
              <a:r>
                <a:rPr lang="en-US" altLang="en-US" sz="2400">
                  <a:solidFill>
                    <a:srgbClr val="000000"/>
                  </a:solidFill>
                </a:rPr>
                <a:t>   {C} {D}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r>
                <a:rPr lang="en-US" altLang="en-US" sz="2400">
                  <a:solidFill>
                    <a:srgbClr val="000000"/>
                  </a:solidFill>
                </a:rPr>
                <a:t>C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   </a:t>
              </a:r>
              <a:r>
                <a:rPr lang="en-US" altLang="en-US" sz="2400">
                  <a:solidFill>
                    <a:srgbClr val="000000"/>
                  </a:solidFill>
                </a:rPr>
                <a:t>{D}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</a:t>
              </a:r>
              <a:endParaRPr lang="en-US" altLang="en-US" sz="2400">
                <a:solidFill>
                  <a:srgbClr val="000000"/>
                </a:solidFill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r>
                <a:rPr lang="en-US" altLang="en-US" sz="2400">
                  <a:solidFill>
                    <a:srgbClr val="000000"/>
                  </a:solidFill>
                </a:rPr>
                <a:t>D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    ∅   ∅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r>
                <a:rPr lang="en-US" altLang="en-US" sz="2400">
                  <a:solidFill>
                    <a:srgbClr val="000000"/>
                  </a:solidFill>
                </a:rPr>
                <a:t>E   {F}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</a:t>
              </a:r>
              <a:r>
                <a:rPr lang="en-US" altLang="en-US" sz="2400">
                  <a:solidFill>
                    <a:srgbClr val="000000"/>
                  </a:solidFill>
                </a:rPr>
                <a:t>  {B, C}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r>
                <a:rPr lang="en-US" altLang="en-US" sz="2400">
                  <a:solidFill>
                    <a:srgbClr val="000000"/>
                  </a:solidFill>
                </a:rPr>
                <a:t>F   {D}   </a:t>
              </a:r>
              <a:r>
                <a:rPr lang="en-US" altLang="en-US" sz="2400">
                  <a:solidFill>
                    <a:srgbClr val="000000"/>
                  </a:solidFill>
                  <a:latin typeface="Lucida Sans Unicode" panose="020B0602030504020204" pitchFamily="34" charset="0"/>
                </a:rPr>
                <a:t>∅  ∅</a:t>
              </a:r>
            </a:p>
          </p:txBody>
        </p:sp>
        <p:sp>
          <p:nvSpPr>
            <p:cNvPr id="86037" name="Line 6">
              <a:extLst>
                <a:ext uri="{FF2B5EF4-FFF2-40B4-BE49-F238E27FC236}">
                  <a16:creationId xmlns:a16="http://schemas.microsoft.com/office/drawing/2014/main" id="{C261D648-1E28-8820-BE5D-79DB08433C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8" y="153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86038" name="Text Box 7">
              <a:extLst>
                <a:ext uri="{FF2B5EF4-FFF2-40B4-BE49-F238E27FC236}">
                  <a16:creationId xmlns:a16="http://schemas.microsoft.com/office/drawing/2014/main" id="{51BD6456-870B-5156-909C-70597674E9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06" y="2112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r>
                <a:rPr lang="en-US" altLang="en-US" sz="2400">
                  <a:solidFill>
                    <a:srgbClr val="000000"/>
                  </a:solidFill>
                </a:rPr>
                <a:t>*</a:t>
              </a:r>
            </a:p>
          </p:txBody>
        </p:sp>
        <p:sp>
          <p:nvSpPr>
            <p:cNvPr id="86039" name="Line 8">
              <a:extLst>
                <a:ext uri="{FF2B5EF4-FFF2-40B4-BE49-F238E27FC236}">
                  <a16:creationId xmlns:a16="http://schemas.microsoft.com/office/drawing/2014/main" id="{766DFFDC-6509-7C65-4D6A-85C08B55BC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2" y="1392"/>
              <a:ext cx="16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86040" name="Line 9">
              <a:extLst>
                <a:ext uri="{FF2B5EF4-FFF2-40B4-BE49-F238E27FC236}">
                  <a16:creationId xmlns:a16="http://schemas.microsoft.com/office/drawing/2014/main" id="{74D6074C-507D-826C-8FD2-EE595E9B28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86" y="1200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86041" name="Line 10">
              <a:extLst>
                <a:ext uri="{FF2B5EF4-FFF2-40B4-BE49-F238E27FC236}">
                  <a16:creationId xmlns:a16="http://schemas.microsoft.com/office/drawing/2014/main" id="{994D5A3B-BC02-2F7F-6FF4-F5781DEC98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18" y="1200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86042" name="Line 11">
              <a:extLst>
                <a:ext uri="{FF2B5EF4-FFF2-40B4-BE49-F238E27FC236}">
                  <a16:creationId xmlns:a16="http://schemas.microsoft.com/office/drawing/2014/main" id="{3728CCF7-B2D1-EA9E-D737-6CE6C776D7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02" y="1200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</p:grpSp>
      <p:sp>
        <p:nvSpPr>
          <p:cNvPr id="86020" name="Text Box 12">
            <a:extLst>
              <a:ext uri="{FF2B5EF4-FFF2-40B4-BE49-F238E27FC236}">
                <a16:creationId xmlns:a16="http://schemas.microsoft.com/office/drawing/2014/main" id="{97F1C4B8-4896-A5CA-57E0-6663868581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1500" y="982664"/>
            <a:ext cx="10541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>
                <a:solidFill>
                  <a:srgbClr val="000000"/>
                </a:solidFill>
                <a:latin typeface="Lucida Sans Unicode" panose="020B0602030504020204" pitchFamily="34" charset="0"/>
              </a:rPr>
              <a:t>ε</a:t>
            </a:r>
            <a:r>
              <a:rPr lang="en-US" altLang="en-US" sz="2400">
                <a:solidFill>
                  <a:srgbClr val="000000"/>
                </a:solidFill>
              </a:rPr>
              <a:t>-NFA</a:t>
            </a:r>
          </a:p>
        </p:txBody>
      </p:sp>
      <p:sp>
        <p:nvSpPr>
          <p:cNvPr id="86021" name="TextBox 1">
            <a:extLst>
              <a:ext uri="{FF2B5EF4-FFF2-40B4-BE49-F238E27FC236}">
                <a16:creationId xmlns:a16="http://schemas.microsoft.com/office/drawing/2014/main" id="{9EBFCAB4-88FE-D434-C852-5ED6FE0ABB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2676" y="314326"/>
            <a:ext cx="47926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2800">
                <a:solidFill>
                  <a:srgbClr val="000000"/>
                </a:solidFill>
              </a:rPr>
              <a:t>Construct the equivalent DFA</a:t>
            </a:r>
          </a:p>
        </p:txBody>
      </p:sp>
      <p:sp>
        <p:nvSpPr>
          <p:cNvPr id="86022" name="Text Box 12">
            <a:extLst>
              <a:ext uri="{FF2B5EF4-FFF2-40B4-BE49-F238E27FC236}">
                <a16:creationId xmlns:a16="http://schemas.microsoft.com/office/drawing/2014/main" id="{4FBB8953-00BE-E976-91AD-1F352CEE10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7764" y="919163"/>
            <a:ext cx="9683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2400">
                <a:solidFill>
                  <a:srgbClr val="000000"/>
                </a:solidFill>
                <a:latin typeface="Lucida Sans Unicode" panose="020B0602030504020204" pitchFamily="34" charset="0"/>
              </a:rPr>
              <a:t>D</a:t>
            </a:r>
            <a:r>
              <a:rPr lang="en-US" altLang="en-US" sz="2400">
                <a:solidFill>
                  <a:srgbClr val="000000"/>
                </a:solidFill>
              </a:rPr>
              <a:t>FA</a:t>
            </a:r>
            <a:r>
              <a:rPr lang="en-US" altLang="en-US" sz="2400" baseline="-25000">
                <a:solidFill>
                  <a:srgbClr val="000000"/>
                </a:solidFill>
              </a:rPr>
              <a:t>eq</a:t>
            </a:r>
            <a:endParaRPr lang="en-US" altLang="en-US" sz="2400">
              <a:solidFill>
                <a:srgbClr val="000000"/>
              </a:solidFill>
            </a:endParaRPr>
          </a:p>
        </p:txBody>
      </p:sp>
      <p:grpSp>
        <p:nvGrpSpPr>
          <p:cNvPr id="86023" name="Group 1">
            <a:extLst>
              <a:ext uri="{FF2B5EF4-FFF2-40B4-BE49-F238E27FC236}">
                <a16:creationId xmlns:a16="http://schemas.microsoft.com/office/drawing/2014/main" id="{F4FA475F-BDBC-94DC-4733-C0FCF08719F0}"/>
              </a:ext>
            </a:extLst>
          </p:cNvPr>
          <p:cNvGrpSpPr>
            <a:grpSpLocks/>
          </p:cNvGrpSpPr>
          <p:nvPr/>
        </p:nvGrpSpPr>
        <p:grpSpPr bwMode="auto">
          <a:xfrm>
            <a:off x="6189664" y="1381125"/>
            <a:ext cx="3843337" cy="3416300"/>
            <a:chOff x="4183415" y="1341950"/>
            <a:chExt cx="3843338" cy="3416300"/>
          </a:xfrm>
        </p:grpSpPr>
        <p:grpSp>
          <p:nvGrpSpPr>
            <p:cNvPr id="86025" name="Group 4">
              <a:extLst>
                <a:ext uri="{FF2B5EF4-FFF2-40B4-BE49-F238E27FC236}">
                  <a16:creationId xmlns:a16="http://schemas.microsoft.com/office/drawing/2014/main" id="{1061A17E-9A38-1028-193A-95EE7478F93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83415" y="1341950"/>
              <a:ext cx="3843338" cy="3416300"/>
              <a:chOff x="3645" y="1104"/>
              <a:chExt cx="2421" cy="2152"/>
            </a:xfrm>
          </p:grpSpPr>
          <p:sp>
            <p:nvSpPr>
              <p:cNvPr id="86028" name="Text Box 5">
                <a:extLst>
                  <a:ext uri="{FF2B5EF4-FFF2-40B4-BE49-F238E27FC236}">
                    <a16:creationId xmlns:a16="http://schemas.microsoft.com/office/drawing/2014/main" id="{077984EC-A6C6-22E3-A8BB-AD99C9CD63E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36" y="1104"/>
                <a:ext cx="2130" cy="21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     	  0     	    1     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A  	  {EBCD} {BD}  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{EBCD} </a:t>
                </a:r>
                <a:r>
                  <a:rPr lang="en-US" altLang="en-US" sz="2400">
                    <a:solidFill>
                      <a:srgbClr val="000000"/>
                    </a:solidFill>
                    <a:latin typeface="Lucida Sans Unicode" panose="020B0602030504020204" pitchFamily="34" charset="0"/>
                  </a:rPr>
                  <a:t>F</a:t>
                </a:r>
                <a:r>
                  <a:rPr lang="en-US" altLang="en-US" sz="2400">
                    <a:solidFill>
                      <a:srgbClr val="000000"/>
                    </a:solidFill>
                  </a:rPr>
                  <a:t>          {CD} 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{BD}    </a:t>
                </a:r>
                <a:r>
                  <a:rPr lang="en-US" altLang="en-US" sz="2400">
                    <a:solidFill>
                      <a:srgbClr val="000000"/>
                    </a:solidFill>
                    <a:latin typeface="Lucida Sans Unicode" panose="020B0602030504020204" pitchFamily="34" charset="0"/>
                  </a:rPr>
                  <a:t>{BD} 	    </a:t>
                </a:r>
                <a:r>
                  <a:rPr lang="en-US" altLang="en-US" sz="2400">
                    <a:solidFill>
                      <a:srgbClr val="000000"/>
                    </a:solidFill>
                  </a:rPr>
                  <a:t>C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F	  D	    </a:t>
                </a:r>
                <a:r>
                  <a:rPr lang="en-US" altLang="en-US" sz="2400">
                    <a:solidFill>
                      <a:srgbClr val="000000"/>
                    </a:solidFill>
                    <a:latin typeface="Lucida Sans Unicode" panose="020B0602030504020204" pitchFamily="34" charset="0"/>
                  </a:rPr>
                  <a:t>F</a:t>
                </a:r>
                <a:endParaRPr lang="en-US" altLang="en-US" sz="2400">
                  <a:solidFill>
                    <a:srgbClr val="000000"/>
                  </a:solidFill>
                </a:endParaRP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{CD} </a:t>
                </a:r>
                <a:r>
                  <a:rPr lang="en-US" altLang="en-US" sz="2400">
                    <a:solidFill>
                      <a:srgbClr val="000000"/>
                    </a:solidFill>
                    <a:latin typeface="Lucida Sans Unicode" panose="020B0602030504020204" pitchFamily="34" charset="0"/>
                  </a:rPr>
                  <a:t>	  {CD}     D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C   	  </a:t>
                </a:r>
                <a:r>
                  <a:rPr lang="en-US" altLang="en-US" sz="2400">
                    <a:solidFill>
                      <a:srgbClr val="000000"/>
                    </a:solidFill>
                    <a:latin typeface="Lucida Sans Unicode" panose="020B0602030504020204" pitchFamily="34" charset="0"/>
                  </a:rPr>
                  <a:t>C 	    D</a:t>
                </a:r>
                <a:r>
                  <a:rPr lang="en-US" altLang="en-US" sz="2400">
                    <a:solidFill>
                      <a:srgbClr val="000000"/>
                    </a:solidFill>
                  </a:rPr>
                  <a:t>  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D   	  </a:t>
                </a:r>
                <a:r>
                  <a:rPr lang="en-US" altLang="en-US" sz="2400">
                    <a:solidFill>
                      <a:srgbClr val="000000"/>
                    </a:solidFill>
                    <a:latin typeface="Lucida Sans Unicode" panose="020B0602030504020204" pitchFamily="34" charset="0"/>
                  </a:rPr>
                  <a:t>D 	    D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:r>
                  <a:rPr lang="en-US" altLang="en-US" sz="2400">
                    <a:solidFill>
                      <a:srgbClr val="000000"/>
                    </a:solidFill>
                    <a:latin typeface="Lucida Sans Unicode" panose="020B0602030504020204" pitchFamily="34" charset="0"/>
                  </a:rPr>
                  <a:t>  </a:t>
                </a:r>
              </a:p>
            </p:txBody>
          </p:sp>
          <p:sp>
            <p:nvSpPr>
              <p:cNvPr id="86029" name="Line 6">
                <a:extLst>
                  <a:ext uri="{FF2B5EF4-FFF2-40B4-BE49-F238E27FC236}">
                    <a16:creationId xmlns:a16="http://schemas.microsoft.com/office/drawing/2014/main" id="{6747E6AE-992C-3C8E-71B7-3BFE6B5C48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45" y="1457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86030" name="Text Box 7">
                <a:extLst>
                  <a:ext uri="{FF2B5EF4-FFF2-40B4-BE49-F238E27FC236}">
                    <a16:creationId xmlns:a16="http://schemas.microsoft.com/office/drawing/2014/main" id="{311B6758-AB53-4DC8-442C-94D7893275D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15" y="2304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*</a:t>
                </a:r>
              </a:p>
            </p:txBody>
          </p:sp>
          <p:sp>
            <p:nvSpPr>
              <p:cNvPr id="86031" name="Line 8">
                <a:extLst>
                  <a:ext uri="{FF2B5EF4-FFF2-40B4-BE49-F238E27FC236}">
                    <a16:creationId xmlns:a16="http://schemas.microsoft.com/office/drawing/2014/main" id="{3FF69C0A-D574-28C3-AADA-F980149960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802" y="1376"/>
                <a:ext cx="2091" cy="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86032" name="Line 9">
                <a:extLst>
                  <a:ext uri="{FF2B5EF4-FFF2-40B4-BE49-F238E27FC236}">
                    <a16:creationId xmlns:a16="http://schemas.microsoft.com/office/drawing/2014/main" id="{CE15E4F1-3412-ABE6-4258-301178922F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84" y="1200"/>
                <a:ext cx="0" cy="16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86033" name="Line 10">
                <a:extLst>
                  <a:ext uri="{FF2B5EF4-FFF2-40B4-BE49-F238E27FC236}">
                    <a16:creationId xmlns:a16="http://schemas.microsoft.com/office/drawing/2014/main" id="{8C433325-0AC5-D6E5-E710-97DC955C40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68" y="1353"/>
                <a:ext cx="0" cy="16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86034" name="Line 11">
                <a:extLst>
                  <a:ext uri="{FF2B5EF4-FFF2-40B4-BE49-F238E27FC236}">
                    <a16:creationId xmlns:a16="http://schemas.microsoft.com/office/drawing/2014/main" id="{9480E018-482A-B245-B033-B1ED2679C0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893" y="1368"/>
                <a:ext cx="0" cy="16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86035" name="Text Box 7">
                <a:extLst>
                  <a:ext uri="{FF2B5EF4-FFF2-40B4-BE49-F238E27FC236}">
                    <a16:creationId xmlns:a16="http://schemas.microsoft.com/office/drawing/2014/main" id="{DEB4D940-C209-CFAD-3719-12EE2ED9FD6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35" y="2686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*</a:t>
                </a:r>
              </a:p>
            </p:txBody>
          </p:sp>
        </p:grpSp>
        <p:sp>
          <p:nvSpPr>
            <p:cNvPr id="86026" name="Text Box 7">
              <a:extLst>
                <a:ext uri="{FF2B5EF4-FFF2-40B4-BE49-F238E27FC236}">
                  <a16:creationId xmlns:a16="http://schemas.microsoft.com/office/drawing/2014/main" id="{1ECE874F-2240-6B7F-A570-680F716D90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32654" y="2084779"/>
              <a:ext cx="350838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r>
                <a:rPr lang="en-US" altLang="en-US" sz="2400">
                  <a:solidFill>
                    <a:srgbClr val="000000"/>
                  </a:solidFill>
                </a:rPr>
                <a:t>*</a:t>
              </a:r>
            </a:p>
          </p:txBody>
        </p:sp>
        <p:sp>
          <p:nvSpPr>
            <p:cNvPr id="86027" name="Text Box 7">
              <a:extLst>
                <a:ext uri="{FF2B5EF4-FFF2-40B4-BE49-F238E27FC236}">
                  <a16:creationId xmlns:a16="http://schemas.microsoft.com/office/drawing/2014/main" id="{7C6182A2-84B2-70D8-1437-64D321F922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19600" y="2431315"/>
              <a:ext cx="3048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r>
                <a:rPr lang="en-US" altLang="en-US" sz="2400">
                  <a:solidFill>
                    <a:srgbClr val="000000"/>
                  </a:solidFill>
                </a:rPr>
                <a:t>*</a:t>
              </a:r>
            </a:p>
          </p:txBody>
        </p:sp>
      </p:grpSp>
      <p:sp>
        <p:nvSpPr>
          <p:cNvPr id="86024" name="Rectangle 53">
            <a:extLst>
              <a:ext uri="{FF2B5EF4-FFF2-40B4-BE49-F238E27FC236}">
                <a16:creationId xmlns:a16="http://schemas.microsoft.com/office/drawing/2014/main" id="{846F5C84-2F29-DD12-4001-959E8E21AA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4616450"/>
            <a:ext cx="8763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2400">
                <a:solidFill>
                  <a:srgbClr val="000000"/>
                </a:solidFill>
              </a:rPr>
              <a:t>Rename the states of </a:t>
            </a: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DFA</a:t>
            </a:r>
            <a:r>
              <a:rPr lang="en-US" altLang="en-US" sz="2400" baseline="-2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</a:t>
            </a: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A=q</a:t>
            </a:r>
            <a:r>
              <a:rPr lang="en-US" altLang="en-US" sz="2400" baseline="-2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{EBCD}=q</a:t>
            </a:r>
            <a:r>
              <a:rPr lang="en-US" altLang="en-US" sz="2400" baseline="-2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{BD}=q</a:t>
            </a:r>
            <a:r>
              <a:rPr lang="en-US" altLang="en-US" sz="2400" baseline="-2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F=q</a:t>
            </a:r>
            <a:r>
              <a:rPr lang="en-US" altLang="en-US" sz="2400" baseline="-2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{CD}=q</a:t>
            </a:r>
            <a:r>
              <a:rPr lang="en-US" altLang="en-US" sz="2400" baseline="-2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C=q</a:t>
            </a:r>
            <a:r>
              <a:rPr lang="en-US" altLang="en-US" sz="2400" baseline="-2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and D=q</a:t>
            </a:r>
            <a:r>
              <a:rPr lang="en-US" altLang="en-US" sz="2400" baseline="-2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consistent changing the names of states in columns 0 and 1</a:t>
            </a:r>
            <a:endParaRPr lang="en-US" altLang="en-US" sz="2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Number Placeholder 4">
            <a:extLst>
              <a:ext uri="{FF2B5EF4-FFF2-40B4-BE49-F238E27FC236}">
                <a16:creationId xmlns:a16="http://schemas.microsoft.com/office/drawing/2014/main" id="{994EE528-70E1-1F9A-6AFD-D5F80FD64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fld id="{A5EAED68-B46D-41A0-BF58-E1960AB368B5}" type="slidenum">
              <a:rPr lang="en-US" altLang="en-US" sz="1400">
                <a:solidFill>
                  <a:srgbClr val="000000"/>
                </a:soli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t>24</a:t>
            </a:fld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8067" name="TextBox 1">
            <a:extLst>
              <a:ext uri="{FF2B5EF4-FFF2-40B4-BE49-F238E27FC236}">
                <a16:creationId xmlns:a16="http://schemas.microsoft.com/office/drawing/2014/main" id="{E9F19A17-AEDD-705F-3393-63703570C1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3388" y="339726"/>
            <a:ext cx="45386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2800">
                <a:solidFill>
                  <a:srgbClr val="000000"/>
                </a:solidFill>
              </a:rPr>
              <a:t>Rename the states in DFA</a:t>
            </a:r>
            <a:r>
              <a:rPr lang="en-US" altLang="en-US" sz="2800" baseline="-25000">
                <a:solidFill>
                  <a:srgbClr val="000000"/>
                </a:solidFill>
              </a:rPr>
              <a:t>eq</a:t>
            </a:r>
            <a:endParaRPr lang="en-US" altLang="en-US" sz="2800">
              <a:solidFill>
                <a:srgbClr val="000000"/>
              </a:solidFill>
            </a:endParaRPr>
          </a:p>
        </p:txBody>
      </p:sp>
      <p:grpSp>
        <p:nvGrpSpPr>
          <p:cNvPr id="88068" name="Group 1">
            <a:extLst>
              <a:ext uri="{FF2B5EF4-FFF2-40B4-BE49-F238E27FC236}">
                <a16:creationId xmlns:a16="http://schemas.microsoft.com/office/drawing/2014/main" id="{A0168D88-8CC8-4B86-8596-4838FF47BC7A}"/>
              </a:ext>
            </a:extLst>
          </p:cNvPr>
          <p:cNvGrpSpPr>
            <a:grpSpLocks/>
          </p:cNvGrpSpPr>
          <p:nvPr/>
        </p:nvGrpSpPr>
        <p:grpSpPr bwMode="auto">
          <a:xfrm>
            <a:off x="2143126" y="887413"/>
            <a:ext cx="3757613" cy="3416300"/>
            <a:chOff x="4270375" y="3178175"/>
            <a:chExt cx="3757613" cy="3416300"/>
          </a:xfrm>
        </p:grpSpPr>
        <p:grpSp>
          <p:nvGrpSpPr>
            <p:cNvPr id="88086" name="Group 4">
              <a:extLst>
                <a:ext uri="{FF2B5EF4-FFF2-40B4-BE49-F238E27FC236}">
                  <a16:creationId xmlns:a16="http://schemas.microsoft.com/office/drawing/2014/main" id="{AF3D218F-AEF6-633F-1D2A-A1E01BB6B59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70375" y="3178175"/>
              <a:ext cx="3757613" cy="3416300"/>
              <a:chOff x="3658" y="1104"/>
              <a:chExt cx="2367" cy="2152"/>
            </a:xfrm>
          </p:grpSpPr>
          <p:sp>
            <p:nvSpPr>
              <p:cNvPr id="88088" name="Text Box 5">
                <a:extLst>
                  <a:ext uri="{FF2B5EF4-FFF2-40B4-BE49-F238E27FC236}">
                    <a16:creationId xmlns:a16="http://schemas.microsoft.com/office/drawing/2014/main" id="{98B82078-6B93-28F5-352A-C94C286A0E6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36" y="1104"/>
                <a:ext cx="2089" cy="21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     	  0     	    1     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A  	  {BCDE} {BD}  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{BCDE} F          {CD} 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{BD}    {BD}     C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F	  D	    F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{CD} 	  {CD}    D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C   	  C 	    D  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D   	  D 	    D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:r>
                  <a:rPr lang="en-US" altLang="en-US" sz="2400">
                    <a:solidFill>
                      <a:srgbClr val="000000"/>
                    </a:solidFill>
                    <a:latin typeface="Lucida Sans Unicode" panose="020B0602030504020204" pitchFamily="34" charset="0"/>
                  </a:rPr>
                  <a:t>  </a:t>
                </a:r>
              </a:p>
            </p:txBody>
          </p:sp>
          <p:sp>
            <p:nvSpPr>
              <p:cNvPr id="88089" name="Line 6">
                <a:extLst>
                  <a:ext uri="{FF2B5EF4-FFF2-40B4-BE49-F238E27FC236}">
                    <a16:creationId xmlns:a16="http://schemas.microsoft.com/office/drawing/2014/main" id="{E7FA3B50-548C-5D28-B0B6-0D9059921E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58" y="1536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88090" name="Text Box 7">
                <a:extLst>
                  <a:ext uri="{FF2B5EF4-FFF2-40B4-BE49-F238E27FC236}">
                    <a16:creationId xmlns:a16="http://schemas.microsoft.com/office/drawing/2014/main" id="{4209A9C8-1DB0-A1A2-60DC-CEF1CA2BFF1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69" y="2297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*</a:t>
                </a:r>
              </a:p>
            </p:txBody>
          </p:sp>
          <p:sp>
            <p:nvSpPr>
              <p:cNvPr id="88091" name="Line 8">
                <a:extLst>
                  <a:ext uri="{FF2B5EF4-FFF2-40B4-BE49-F238E27FC236}">
                    <a16:creationId xmlns:a16="http://schemas.microsoft.com/office/drawing/2014/main" id="{DC7EC0BF-C19E-B3B1-993A-917C184294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1392"/>
                <a:ext cx="20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88092" name="Line 9">
                <a:extLst>
                  <a:ext uri="{FF2B5EF4-FFF2-40B4-BE49-F238E27FC236}">
                    <a16:creationId xmlns:a16="http://schemas.microsoft.com/office/drawing/2014/main" id="{6927DA76-B720-A320-2AAC-7FAC43D0AA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84" y="1200"/>
                <a:ext cx="0" cy="16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88093" name="Line 10">
                <a:extLst>
                  <a:ext uri="{FF2B5EF4-FFF2-40B4-BE49-F238E27FC236}">
                    <a16:creationId xmlns:a16="http://schemas.microsoft.com/office/drawing/2014/main" id="{01BCE171-2C79-9BA8-CEA0-E03B804F27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68" y="1353"/>
                <a:ext cx="0" cy="16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88094" name="Line 11">
                <a:extLst>
                  <a:ext uri="{FF2B5EF4-FFF2-40B4-BE49-F238E27FC236}">
                    <a16:creationId xmlns:a16="http://schemas.microsoft.com/office/drawing/2014/main" id="{A21B10F8-6BBC-C10B-4544-8C2188A4C5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893" y="1368"/>
                <a:ext cx="0" cy="16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88095" name="Text Box 7">
                <a:extLst>
                  <a:ext uri="{FF2B5EF4-FFF2-40B4-BE49-F238E27FC236}">
                    <a16:creationId xmlns:a16="http://schemas.microsoft.com/office/drawing/2014/main" id="{2CE7B5F1-A0CC-F9C1-CE21-B60F00119AA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79" y="2722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*</a:t>
                </a:r>
              </a:p>
            </p:txBody>
          </p:sp>
        </p:grpSp>
        <p:sp>
          <p:nvSpPr>
            <p:cNvPr id="88087" name="Text Box 7">
              <a:extLst>
                <a:ext uri="{FF2B5EF4-FFF2-40B4-BE49-F238E27FC236}">
                  <a16:creationId xmlns:a16="http://schemas.microsoft.com/office/drawing/2014/main" id="{972C35FF-018A-FF6F-30E3-70D264725F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02138" y="3962400"/>
              <a:ext cx="350837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r>
                <a:rPr lang="en-US" altLang="en-US" sz="2400">
                  <a:solidFill>
                    <a:srgbClr val="000000"/>
                  </a:solidFill>
                </a:rPr>
                <a:t>*</a:t>
              </a:r>
            </a:p>
          </p:txBody>
        </p:sp>
      </p:grpSp>
      <p:sp>
        <p:nvSpPr>
          <p:cNvPr id="32773" name="Text Box 12">
            <a:extLst>
              <a:ext uri="{FF2B5EF4-FFF2-40B4-BE49-F238E27FC236}">
                <a16:creationId xmlns:a16="http://schemas.microsoft.com/office/drawing/2014/main" id="{48C1A634-5A0A-6BFD-77E1-09724049C0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6939" y="4222750"/>
            <a:ext cx="7412037" cy="1938338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dirty="0">
                <a:solidFill>
                  <a:srgbClr val="000000"/>
                </a:solidFill>
                <a:latin typeface="Symbol" panose="05050102010706020507" pitchFamily="18" charset="2"/>
              </a:rPr>
              <a:t>e</a:t>
            </a:r>
            <a:r>
              <a:rPr lang="en-US" altLang="en-US" dirty="0">
                <a:solidFill>
                  <a:srgbClr val="000000"/>
                </a:solidFill>
              </a:rPr>
              <a:t>-NFA accepts string 011.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dirty="0">
                <a:solidFill>
                  <a:srgbClr val="000000"/>
                </a:solidFill>
              </a:rPr>
              <a:t>Use delta-hat to show that </a:t>
            </a:r>
            <a:r>
              <a:rPr lang="en-US" altLang="en-US" dirty="0" err="1">
                <a:solidFill>
                  <a:srgbClr val="000000"/>
                </a:solidFill>
              </a:rPr>
              <a:t>DFA</a:t>
            </a:r>
            <a:r>
              <a:rPr lang="en-US" altLang="en-US" baseline="-25000" dirty="0" err="1">
                <a:solidFill>
                  <a:srgbClr val="000000"/>
                </a:solidFill>
              </a:rPr>
              <a:t>eq</a:t>
            </a:r>
            <a:r>
              <a:rPr lang="en-US" altLang="en-US" dirty="0">
                <a:solidFill>
                  <a:srgbClr val="000000"/>
                </a:solidFill>
              </a:rPr>
              <a:t> accepts string 011.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 dirty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dirty="0">
                <a:solidFill>
                  <a:srgbClr val="000000"/>
                </a:solidFill>
                <a:latin typeface="Symbol" panose="05050102010706020507" pitchFamily="18" charset="2"/>
              </a:rPr>
              <a:t>  </a:t>
            </a:r>
            <a:r>
              <a:rPr lang="en-US" altLang="en-US" dirty="0">
                <a:solidFill>
                  <a:srgbClr val="000000"/>
                </a:solidFill>
              </a:rPr>
              <a:t>(q</a:t>
            </a:r>
            <a:r>
              <a:rPr lang="en-US" altLang="en-US" baseline="-25000" dirty="0">
                <a:solidFill>
                  <a:srgbClr val="000000"/>
                </a:solidFill>
              </a:rPr>
              <a:t>0</a:t>
            </a:r>
            <a:r>
              <a:rPr lang="en-US" altLang="en-US" dirty="0">
                <a:solidFill>
                  <a:srgbClr val="000000"/>
                </a:solidFill>
              </a:rPr>
              <a:t>,011)=</a:t>
            </a:r>
            <a:r>
              <a:rPr lang="en-US" altLang="en-US" dirty="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dirty="0">
                <a:solidFill>
                  <a:srgbClr val="000000"/>
                </a:solidFill>
              </a:rPr>
              <a:t>(</a:t>
            </a:r>
            <a:r>
              <a:rPr lang="en-US" altLang="en-US" dirty="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dirty="0">
                <a:solidFill>
                  <a:srgbClr val="000000"/>
                </a:solidFill>
              </a:rPr>
              <a:t>(</a:t>
            </a:r>
            <a:r>
              <a:rPr lang="en-US" altLang="en-US" dirty="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dirty="0">
                <a:solidFill>
                  <a:srgbClr val="000000"/>
                </a:solidFill>
              </a:rPr>
              <a:t>(q</a:t>
            </a:r>
            <a:r>
              <a:rPr lang="en-US" altLang="en-US" baseline="-25000" dirty="0">
                <a:solidFill>
                  <a:srgbClr val="000000"/>
                </a:solidFill>
              </a:rPr>
              <a:t>0</a:t>
            </a:r>
            <a:r>
              <a:rPr lang="en-US" altLang="en-US" dirty="0">
                <a:solidFill>
                  <a:srgbClr val="000000"/>
                </a:solidFill>
              </a:rPr>
              <a:t>,0),1),1)=</a:t>
            </a:r>
            <a:r>
              <a:rPr lang="en-US" altLang="en-US" dirty="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dirty="0">
                <a:solidFill>
                  <a:srgbClr val="000000"/>
                </a:solidFill>
              </a:rPr>
              <a:t>(</a:t>
            </a:r>
            <a:r>
              <a:rPr lang="en-US" altLang="en-US" dirty="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dirty="0">
                <a:solidFill>
                  <a:srgbClr val="000000"/>
                </a:solidFill>
              </a:rPr>
              <a:t>(</a:t>
            </a:r>
            <a:r>
              <a:rPr lang="en-US" altLang="en-US" dirty="0">
                <a:solidFill>
                  <a:srgbClr val="000000"/>
                </a:solidFill>
                <a:latin typeface="Tahoma"/>
              </a:rPr>
              <a:t>q</a:t>
            </a:r>
            <a:r>
              <a:rPr lang="en-US" altLang="en-US" baseline="-25000" dirty="0">
                <a:solidFill>
                  <a:srgbClr val="000000"/>
                </a:solidFill>
                <a:latin typeface="Symbol" panose="05050102010706020507" pitchFamily="18" charset="2"/>
              </a:rPr>
              <a:t>1</a:t>
            </a:r>
            <a:r>
              <a:rPr lang="en-US" altLang="en-US" dirty="0">
                <a:solidFill>
                  <a:srgbClr val="000000"/>
                </a:solidFill>
                <a:latin typeface="Symbol" panose="05050102010706020507" pitchFamily="18" charset="2"/>
              </a:rPr>
              <a:t>,</a:t>
            </a:r>
            <a:r>
              <a:rPr lang="en-US" altLang="en-US" dirty="0">
                <a:solidFill>
                  <a:srgbClr val="000000"/>
                </a:solidFill>
              </a:rPr>
              <a:t>1),1)=</a:t>
            </a:r>
            <a:r>
              <a:rPr lang="en-US" altLang="en-US" dirty="0">
                <a:solidFill>
                  <a:srgbClr val="000000"/>
                </a:solidFill>
                <a:latin typeface="Symbol" panose="05050102010706020507" pitchFamily="18" charset="2"/>
              </a:rPr>
              <a:t> d</a:t>
            </a:r>
            <a:r>
              <a:rPr lang="en-US" altLang="en-US" dirty="0">
                <a:solidFill>
                  <a:srgbClr val="000000"/>
                </a:solidFill>
              </a:rPr>
              <a:t>(</a:t>
            </a:r>
            <a:r>
              <a:rPr lang="en-US" altLang="en-US" dirty="0">
                <a:solidFill>
                  <a:srgbClr val="000000"/>
                </a:solidFill>
                <a:latin typeface="Tahoma"/>
              </a:rPr>
              <a:t>q</a:t>
            </a:r>
            <a:r>
              <a:rPr lang="en-US" altLang="en-US" baseline="-25000" dirty="0">
                <a:solidFill>
                  <a:srgbClr val="000000"/>
                </a:solidFill>
                <a:latin typeface="Symbol" panose="05050102010706020507" pitchFamily="18" charset="2"/>
              </a:rPr>
              <a:t>4</a:t>
            </a:r>
            <a:r>
              <a:rPr lang="en-US" altLang="en-US" dirty="0">
                <a:solidFill>
                  <a:srgbClr val="000000"/>
                </a:solidFill>
                <a:latin typeface="Symbol" panose="05050102010706020507" pitchFamily="18" charset="2"/>
              </a:rPr>
              <a:t>,</a:t>
            </a:r>
            <a:r>
              <a:rPr lang="en-US" altLang="en-US" dirty="0">
                <a:solidFill>
                  <a:srgbClr val="000000"/>
                </a:solidFill>
              </a:rPr>
              <a:t>1)=q</a:t>
            </a:r>
            <a:r>
              <a:rPr lang="en-US" altLang="en-US" baseline="-25000" dirty="0">
                <a:solidFill>
                  <a:srgbClr val="000000"/>
                </a:solidFill>
              </a:rPr>
              <a:t>6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dirty="0">
                <a:solidFill>
                  <a:srgbClr val="000000"/>
                </a:solidFill>
              </a:rPr>
              <a:t>accepted</a:t>
            </a:r>
          </a:p>
        </p:txBody>
      </p:sp>
      <p:grpSp>
        <p:nvGrpSpPr>
          <p:cNvPr id="88070" name="Group 51">
            <a:extLst>
              <a:ext uri="{FF2B5EF4-FFF2-40B4-BE49-F238E27FC236}">
                <a16:creationId xmlns:a16="http://schemas.microsoft.com/office/drawing/2014/main" id="{26C3B812-C59E-FAA6-C9DE-5075BBB9784E}"/>
              </a:ext>
            </a:extLst>
          </p:cNvPr>
          <p:cNvGrpSpPr>
            <a:grpSpLocks/>
          </p:cNvGrpSpPr>
          <p:nvPr/>
        </p:nvGrpSpPr>
        <p:grpSpPr bwMode="auto">
          <a:xfrm>
            <a:off x="6530976" y="1000125"/>
            <a:ext cx="3548063" cy="3416300"/>
            <a:chOff x="4270375" y="3178175"/>
            <a:chExt cx="3548063" cy="3416300"/>
          </a:xfrm>
        </p:grpSpPr>
        <p:grpSp>
          <p:nvGrpSpPr>
            <p:cNvPr id="88076" name="Group 4">
              <a:extLst>
                <a:ext uri="{FF2B5EF4-FFF2-40B4-BE49-F238E27FC236}">
                  <a16:creationId xmlns:a16="http://schemas.microsoft.com/office/drawing/2014/main" id="{F0DDE48C-2C6B-7545-006E-E90CDAA4729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70375" y="3178175"/>
              <a:ext cx="3548063" cy="3416300"/>
              <a:chOff x="3658" y="1104"/>
              <a:chExt cx="2235" cy="2152"/>
            </a:xfrm>
          </p:grpSpPr>
          <p:sp>
            <p:nvSpPr>
              <p:cNvPr id="88078" name="Text Box 5">
                <a:extLst>
                  <a:ext uri="{FF2B5EF4-FFF2-40B4-BE49-F238E27FC236}">
                    <a16:creationId xmlns:a16="http://schemas.microsoft.com/office/drawing/2014/main" id="{FEE01E59-C542-9C96-2CC8-632A86E6C83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62" y="1104"/>
                <a:ext cx="1931" cy="21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     	  0     	    1     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q0  	  q1        q2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q1	  q3        q4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q2        q2	    q5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q3	  q6	    q3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q4	  q4	    q6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q5   	  q5 	    q6  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q6   	  q6 	    q6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:r>
                  <a:rPr lang="en-US" altLang="en-US" sz="2400">
                    <a:solidFill>
                      <a:srgbClr val="000000"/>
                    </a:solidFill>
                    <a:latin typeface="Lucida Sans Unicode" panose="020B0602030504020204" pitchFamily="34" charset="0"/>
                  </a:rPr>
                  <a:t>  </a:t>
                </a:r>
              </a:p>
            </p:txBody>
          </p:sp>
          <p:sp>
            <p:nvSpPr>
              <p:cNvPr id="88079" name="Line 6">
                <a:extLst>
                  <a:ext uri="{FF2B5EF4-FFF2-40B4-BE49-F238E27FC236}">
                    <a16:creationId xmlns:a16="http://schemas.microsoft.com/office/drawing/2014/main" id="{25CEB138-8D67-1215-78C3-56215338A8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58" y="1536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88080" name="Text Box 7">
                <a:extLst>
                  <a:ext uri="{FF2B5EF4-FFF2-40B4-BE49-F238E27FC236}">
                    <a16:creationId xmlns:a16="http://schemas.microsoft.com/office/drawing/2014/main" id="{E4085C3B-AD45-E434-E8AD-09418E85F32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86" y="2302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*</a:t>
                </a:r>
              </a:p>
            </p:txBody>
          </p:sp>
          <p:sp>
            <p:nvSpPr>
              <p:cNvPr id="88081" name="Line 8">
                <a:extLst>
                  <a:ext uri="{FF2B5EF4-FFF2-40B4-BE49-F238E27FC236}">
                    <a16:creationId xmlns:a16="http://schemas.microsoft.com/office/drawing/2014/main" id="{6E882BDD-BCCB-DF24-4864-6860E76984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1392"/>
                <a:ext cx="193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88082" name="Line 9">
                <a:extLst>
                  <a:ext uri="{FF2B5EF4-FFF2-40B4-BE49-F238E27FC236}">
                    <a16:creationId xmlns:a16="http://schemas.microsoft.com/office/drawing/2014/main" id="{966F580C-9589-D9BF-B62B-FDCD62B563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84" y="1200"/>
                <a:ext cx="0" cy="16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88083" name="Line 10">
                <a:extLst>
                  <a:ext uri="{FF2B5EF4-FFF2-40B4-BE49-F238E27FC236}">
                    <a16:creationId xmlns:a16="http://schemas.microsoft.com/office/drawing/2014/main" id="{42B46A53-AA80-0A70-ADDD-035B3E3027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68" y="1353"/>
                <a:ext cx="0" cy="16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88084" name="Line 11">
                <a:extLst>
                  <a:ext uri="{FF2B5EF4-FFF2-40B4-BE49-F238E27FC236}">
                    <a16:creationId xmlns:a16="http://schemas.microsoft.com/office/drawing/2014/main" id="{71428CEB-1EA9-045B-615E-DB9A6E12E8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36" y="1368"/>
                <a:ext cx="0" cy="16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88085" name="Text Box 7">
                <a:extLst>
                  <a:ext uri="{FF2B5EF4-FFF2-40B4-BE49-F238E27FC236}">
                    <a16:creationId xmlns:a16="http://schemas.microsoft.com/office/drawing/2014/main" id="{433BA44A-B4A1-F892-7FBF-F95AA86F27E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67" y="2745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*</a:t>
                </a:r>
              </a:p>
            </p:txBody>
          </p:sp>
        </p:grpSp>
        <p:sp>
          <p:nvSpPr>
            <p:cNvPr id="88077" name="Text Box 7">
              <a:extLst>
                <a:ext uri="{FF2B5EF4-FFF2-40B4-BE49-F238E27FC236}">
                  <a16:creationId xmlns:a16="http://schemas.microsoft.com/office/drawing/2014/main" id="{C46A8CA7-4AE9-D005-8A07-415862C793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02138" y="3962400"/>
              <a:ext cx="350837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r>
                <a:rPr lang="en-US" altLang="en-US" sz="2400">
                  <a:solidFill>
                    <a:srgbClr val="000000"/>
                  </a:solidFill>
                </a:rPr>
                <a:t>*</a:t>
              </a:r>
            </a:p>
          </p:txBody>
        </p:sp>
      </p:grpSp>
      <p:sp>
        <p:nvSpPr>
          <p:cNvPr id="88071" name="Text Box 7">
            <a:extLst>
              <a:ext uri="{FF2B5EF4-FFF2-40B4-BE49-F238E27FC236}">
                <a16:creationId xmlns:a16="http://schemas.microsoft.com/office/drawing/2014/main" id="{42632458-2C77-9D18-F595-5BD644622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8064" y="2025650"/>
            <a:ext cx="3508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2400">
                <a:solidFill>
                  <a:srgbClr val="000000"/>
                </a:solidFill>
              </a:rPr>
              <a:t>*</a:t>
            </a:r>
          </a:p>
        </p:txBody>
      </p:sp>
      <p:sp>
        <p:nvSpPr>
          <p:cNvPr id="88072" name="Text Box 7">
            <a:extLst>
              <a:ext uri="{FF2B5EF4-FFF2-40B4-BE49-F238E27FC236}">
                <a16:creationId xmlns:a16="http://schemas.microsoft.com/office/drawing/2014/main" id="{57AE28FB-73BE-6132-622F-28F761D4F2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9564" y="2133600"/>
            <a:ext cx="3508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2400">
                <a:solidFill>
                  <a:srgbClr val="000000"/>
                </a:solidFill>
              </a:rPr>
              <a:t>*</a:t>
            </a:r>
          </a:p>
        </p:txBody>
      </p:sp>
      <p:grpSp>
        <p:nvGrpSpPr>
          <p:cNvPr id="88073" name="Group 48">
            <a:extLst>
              <a:ext uri="{FF2B5EF4-FFF2-40B4-BE49-F238E27FC236}">
                <a16:creationId xmlns:a16="http://schemas.microsoft.com/office/drawing/2014/main" id="{E462484E-A42E-DDCC-0001-2B036F13C855}"/>
              </a:ext>
            </a:extLst>
          </p:cNvPr>
          <p:cNvGrpSpPr>
            <a:grpSpLocks/>
          </p:cNvGrpSpPr>
          <p:nvPr/>
        </p:nvGrpSpPr>
        <p:grpSpPr bwMode="auto">
          <a:xfrm>
            <a:off x="2173289" y="5284789"/>
            <a:ext cx="338137" cy="555625"/>
            <a:chOff x="340318" y="4673308"/>
            <a:chExt cx="336952" cy="555620"/>
          </a:xfrm>
        </p:grpSpPr>
        <p:sp>
          <p:nvSpPr>
            <p:cNvPr id="88074" name="Text Box 4">
              <a:extLst>
                <a:ext uri="{FF2B5EF4-FFF2-40B4-BE49-F238E27FC236}">
                  <a16:creationId xmlns:a16="http://schemas.microsoft.com/office/drawing/2014/main" id="{BBFFEE7C-C737-B76A-65CA-10541AD955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075" y="4673308"/>
              <a:ext cx="306388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r>
                <a:rPr lang="en-US" altLang="en-US" sz="2400" b="1">
                  <a:solidFill>
                    <a:srgbClr val="000000"/>
                  </a:solidFill>
                  <a:latin typeface="Lucida Sans Unicode" panose="020B0602030504020204" pitchFamily="34" charset="0"/>
                </a:rPr>
                <a:t>˄</a:t>
              </a:r>
            </a:p>
          </p:txBody>
        </p:sp>
        <p:sp>
          <p:nvSpPr>
            <p:cNvPr id="88075" name="Text Box 4">
              <a:extLst>
                <a:ext uri="{FF2B5EF4-FFF2-40B4-BE49-F238E27FC236}">
                  <a16:creationId xmlns:a16="http://schemas.microsoft.com/office/drawing/2014/main" id="{0EA21360-3DB3-56AC-6AF2-499A03754B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318" y="4767263"/>
              <a:ext cx="33695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Symbol" panose="05050102010706020507" pitchFamily="18" charset="2"/>
                  <a:cs typeface="Arial" panose="020B0604020202020204" pitchFamily="34" charset="0"/>
                </a:rPr>
                <a:t>d</a:t>
              </a:r>
              <a:endParaRPr lang="en-US" altLang="en-US" sz="2400" b="1">
                <a:solidFill>
                  <a:srgbClr val="000000"/>
                </a:solidFill>
                <a:latin typeface="Lucida Sans Unicode" panose="020B0602030504020204" pitchFamily="34" charset="0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3">
            <a:extLst>
              <a:ext uri="{FF2B5EF4-FFF2-40B4-BE49-F238E27FC236}">
                <a16:creationId xmlns:a16="http://schemas.microsoft.com/office/drawing/2014/main" id="{77E91874-7E59-356B-5670-B14E1C7B8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fld id="{A5508812-F4E9-4C7D-9208-F7214B11F501}" type="slidenum">
              <a:rPr lang="en-US" altLang="en-US" sz="1400">
                <a:solidFill>
                  <a:srgbClr val="000000"/>
                </a:soli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t>3</a:t>
            </a:fld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651" name="Rectangle 5">
            <a:extLst>
              <a:ext uri="{FF2B5EF4-FFF2-40B4-BE49-F238E27FC236}">
                <a16:creationId xmlns:a16="http://schemas.microsoft.com/office/drawing/2014/main" id="{4EB36AAC-BE2F-0C1F-F0D8-651DAC41EC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2362201"/>
            <a:ext cx="5613400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>
                <a:solidFill>
                  <a:srgbClr val="000000"/>
                </a:solidFill>
                <a:sym typeface="Symbol" panose="05050102010706020507" pitchFamily="18" charset="2"/>
              </a:rPr>
              <a:t>Example: structured proof of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>
                <a:solidFill>
                  <a:srgbClr val="000000"/>
                </a:solidFill>
                <a:sym typeface="Symbol" panose="05050102010706020507" pitchFamily="18" charset="2"/>
              </a:rPr>
              <a:t>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>
                <a:solidFill>
                  <a:srgbClr val="000000"/>
                </a:solidFill>
                <a:sym typeface="Symbol" panose="05050102010706020507" pitchFamily="18" charset="2"/>
              </a:rPr>
              <a:t></a:t>
            </a:r>
            <a:r>
              <a:rPr lang="en-US" altLang="en-US" b="1" baseline="-25000">
                <a:solidFill>
                  <a:srgbClr val="000000"/>
                </a:solidFill>
              </a:rPr>
              <a:t>k=1 to n</a:t>
            </a:r>
            <a:r>
              <a:rPr lang="en-US" altLang="en-US">
                <a:solidFill>
                  <a:srgbClr val="000000"/>
                </a:solidFill>
              </a:rPr>
              <a:t> k</a:t>
            </a:r>
            <a:r>
              <a:rPr lang="en-US" altLang="en-US" baseline="30000">
                <a:solidFill>
                  <a:srgbClr val="000000"/>
                </a:solidFill>
              </a:rPr>
              <a:t>2</a:t>
            </a:r>
            <a:r>
              <a:rPr lang="en-US" altLang="en-US">
                <a:solidFill>
                  <a:srgbClr val="000000"/>
                </a:solidFill>
              </a:rPr>
              <a:t> = n(n+1)(2n+1)/6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en-US" altLang="en-US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>
                <a:solidFill>
                  <a:srgbClr val="000000"/>
                </a:solidFill>
              </a:rPr>
              <a:t>using “if S(n-1) then S(n)”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en-US" altLang="en-US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>
                <a:solidFill>
                  <a:srgbClr val="000000"/>
                </a:solidFill>
              </a:rPr>
              <a:t>worked in class.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3">
            <a:extLst>
              <a:ext uri="{FF2B5EF4-FFF2-40B4-BE49-F238E27FC236}">
                <a16:creationId xmlns:a16="http://schemas.microsoft.com/office/drawing/2014/main" id="{FEB34B0E-420E-6563-C030-884BE122B3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fld id="{4366E29E-0E50-42E3-9B1E-A22B4E5E40C9}" type="slidenum">
              <a:rPr lang="en-US" altLang="en-US" sz="1400">
                <a:solidFill>
                  <a:srgbClr val="000000"/>
                </a:soli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t>4</a:t>
            </a:fld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28675" name="Picture 5" descr="Text, letter&#10;&#10;Description automatically generated">
            <a:extLst>
              <a:ext uri="{FF2B5EF4-FFF2-40B4-BE49-F238E27FC236}">
                <a16:creationId xmlns:a16="http://schemas.microsoft.com/office/drawing/2014/main" id="{F1971B29-0A97-8DE9-78CF-E6769F747A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07950"/>
            <a:ext cx="4800600" cy="675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>
            <a:extLst>
              <a:ext uri="{FF2B5EF4-FFF2-40B4-BE49-F238E27FC236}">
                <a16:creationId xmlns:a16="http://schemas.microsoft.com/office/drawing/2014/main" id="{1193214A-30A4-40CE-BAB0-684581B312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0900" y="1970876"/>
            <a:ext cx="8305800" cy="3201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2800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Induction on the length of string: </a:t>
            </a:r>
            <a:r>
              <a:rPr lang="en-US" altLang="en-US" sz="2800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proof must include the following elements:</a:t>
            </a:r>
          </a:p>
          <a:p>
            <a:pPr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en-US" altLang="en-US" sz="1050" dirty="0">
              <a:solidFill>
                <a:srgbClr val="000000"/>
              </a:solidFill>
              <a:latin typeface="+mn-lt"/>
              <a:cs typeface="Calibri" panose="020F0502020204030204" pitchFamily="34" charset="0"/>
            </a:endParaRPr>
          </a:p>
          <a:p>
            <a:pPr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2800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(1) base case:</a:t>
            </a:r>
            <a:endParaRPr lang="en-US" altLang="en-US" sz="1050" dirty="0">
              <a:solidFill>
                <a:srgbClr val="000000"/>
              </a:solidFill>
              <a:latin typeface="+mn-lt"/>
              <a:cs typeface="Calibri" panose="020F0502020204030204" pitchFamily="34" charset="0"/>
            </a:endParaRPr>
          </a:p>
          <a:p>
            <a:pPr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2800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(2) setup</a:t>
            </a:r>
            <a:endParaRPr lang="en-US" altLang="en-US" sz="1050" dirty="0">
              <a:solidFill>
                <a:srgbClr val="000000"/>
              </a:solidFill>
              <a:latin typeface="+mn-lt"/>
              <a:cs typeface="Calibri" panose="020F0502020204030204" pitchFamily="34" charset="0"/>
            </a:endParaRPr>
          </a:p>
          <a:p>
            <a:pPr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2800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(3) inductive hypothesis</a:t>
            </a:r>
            <a:endParaRPr lang="en-US" altLang="en-US" sz="1050" dirty="0">
              <a:solidFill>
                <a:srgbClr val="000000"/>
              </a:solidFill>
              <a:latin typeface="+mn-lt"/>
              <a:cs typeface="Calibri" panose="020F0502020204030204" pitchFamily="34" charset="0"/>
            </a:endParaRPr>
          </a:p>
          <a:p>
            <a:pPr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2800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(4) application of inductive hypothesis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7C5C9B1-FA40-4FC6-AD34-5E68423CE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6B32B1A2-B7D8-4B17-9394-6929A8C3F979}" type="slidenum">
              <a:rPr lang="en-US" altLang="en-US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altLang="en-US">
              <a:solidFill>
                <a:srgbClr val="0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E2D6CE5-9180-C42B-95B0-A53A664D4560}"/>
                  </a:ext>
                </a:extLst>
              </p:cNvPr>
              <p:cNvSpPr txBox="1"/>
              <p:nvPr/>
            </p:nvSpPr>
            <p:spPr>
              <a:xfrm>
                <a:off x="2133600" y="1295400"/>
                <a:ext cx="8229600" cy="45279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eaLnBrk="0" fontAlgn="base" hangingPunct="0">
                  <a:lnSpc>
                    <a:spcPct val="115000"/>
                  </a:lnSpc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2400" u="sng" dirty="0">
                    <a:solidFill>
                      <a:srgbClr val="000000"/>
                    </a:solidFill>
                    <a:latin typeface="Tahoma" panose="020B0604030504040204" pitchFamily="34" charset="0"/>
                    <a:cs typeface="Times New Roman" panose="02020603050405020304" pitchFamily="18" charset="0"/>
                  </a:rPr>
                  <a:t>Base cases</a:t>
                </a:r>
                <a:r>
                  <a:rPr lang="en-US" sz="2400" dirty="0">
                    <a:solidFill>
                      <a:srgbClr val="000000"/>
                    </a:solidFill>
                    <a:latin typeface="Tahoma" panose="020B0604030504040204" pitchFamily="34" charset="0"/>
                    <a:cs typeface="Times New Roman" panose="02020603050405020304" pitchFamily="18" charset="0"/>
                  </a:rPr>
                  <a:t>: usually empty string + single character strings</a:t>
                </a:r>
              </a:p>
              <a:p>
                <a:pPr eaLnBrk="0" fontAlgn="base" hangingPunct="0">
                  <a:lnSpc>
                    <a:spcPct val="115000"/>
                  </a:lnSpc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2400" dirty="0">
                    <a:solidFill>
                      <a:srgbClr val="000000"/>
                    </a:solidFill>
                    <a:latin typeface="Tahoma" panose="020B0604030504040204" pitchFamily="34" charset="0"/>
                    <a:cs typeface="Times New Roman" panose="02020603050405020304" pitchFamily="18" charset="0"/>
                  </a:rPr>
                  <a:t>Prove the hypothesis is true for these strings</a:t>
                </a:r>
              </a:p>
              <a:p>
                <a:pPr eaLnBrk="0" fontAlgn="base" hangingPunct="0">
                  <a:lnSpc>
                    <a:spcPct val="115000"/>
                  </a:lnSpc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 dirty="0">
                  <a:solidFill>
                    <a:srgbClr val="000000"/>
                  </a:solidFill>
                  <a:latin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15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Times New Roman" panose="02020603050405020304" pitchFamily="18" charset="0"/>
                  </a:rPr>
                  <a:t>For empty string, </a:t>
                </a:r>
                <a:r>
                  <a:rPr lang="en-US" sz="2400" dirty="0">
                    <a:solidFill>
                      <a:srgbClr val="000000"/>
                    </a:solidFill>
                    <a:latin typeface="Tahoma" panose="020B0604030504040204" pitchFamily="34" charset="0"/>
                    <a:cs typeface="Times New Roman" panose="02020603050405020304" pitchFamily="18" charset="0"/>
                  </a:rPr>
                  <a:t>use definition of 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Times New Roman" panose="02020603050405020304" pitchFamily="18" charset="0"/>
                  </a:rPr>
                  <a:t>extended delta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w=e;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Calibri" panose="020F0502020204030204" pitchFamily="34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kumimoji="0" lang="en-US" sz="24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Yu Mincho" panose="02020400000000000000" pitchFamily="18" charset="-128"/>
                            <a:cs typeface="Calibri" panose="020F0502020204030204" pitchFamily="34" charset="0"/>
                          </a:rPr>
                          <m:t>δ</m:t>
                        </m:r>
                      </m:e>
                    </m:acc>
                  </m:oMath>
                </a14:m>
                <a:r>
                  <a:rPr kumimoji="0" lang="en-US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(q</a:t>
                </a:r>
                <a:r>
                  <a:rPr kumimoji="0" lang="en-US" altLang="en-US" sz="2400" b="0" i="0" u="none" strike="noStrike" kern="1200" cap="none" spc="0" normalizeH="0" baseline="-2500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0</a:t>
                </a:r>
                <a:r>
                  <a:rPr kumimoji="0" lang="en-US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,e)=q</a:t>
                </a:r>
                <a:r>
                  <a:rPr kumimoji="0" lang="en-US" altLang="en-US" sz="2400" b="0" i="0" u="none" strike="noStrike" kern="1200" cap="none" spc="0" normalizeH="0" baseline="-2500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0</a:t>
                </a:r>
                <a:endParaRPr kumimoji="0" lang="en-US" altLang="en-US" sz="2400" b="0" i="0" u="sng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ymbol" panose="05050102010706020507" pitchFamily="18" charset="2"/>
                  <a:ea typeface="+mn-ea"/>
                  <a:cs typeface="+mn-cs"/>
                </a:endParaRPr>
              </a:p>
              <a:p>
                <a:pPr eaLnBrk="0" fontAlgn="base" hangingPunct="0">
                  <a:lnSpc>
                    <a:spcPct val="115000"/>
                  </a:lnSpc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 dirty="0">
                  <a:solidFill>
                    <a:srgbClr val="000000"/>
                  </a:solidFill>
                  <a:latin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eaLnBrk="0" fontAlgn="base" hangingPunct="0">
                  <a:lnSpc>
                    <a:spcPct val="115000"/>
                  </a:lnSpc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2400" dirty="0">
                    <a:solidFill>
                      <a:srgbClr val="000000"/>
                    </a:solidFill>
                    <a:latin typeface="Tahoma" panose="020B0604030504040204" pitchFamily="34" charset="0"/>
                    <a:cs typeface="Times New Roman" panose="02020603050405020304" pitchFamily="18" charset="0"/>
                  </a:rPr>
                  <a:t>For single character strings, extended delta is just delta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altLang="en-US" sz="2400" dirty="0">
                    <a:solidFill>
                      <a:srgbClr val="000000"/>
                    </a:solidFill>
                    <a:latin typeface="Tahoma" panose="020B0604030504040204" pitchFamily="34" charset="0"/>
                  </a:rPr>
                  <a:t>w=a;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4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Yu Mincho" panose="02020400000000000000" pitchFamily="18" charset="-128"/>
                            <a:cs typeface="Calibri" panose="020F0502020204030204" pitchFamily="34" charset="0"/>
                          </a:rPr>
                          <m:t>δ</m:t>
                        </m:r>
                      </m:e>
                    </m:acc>
                  </m:oMath>
                </a14:m>
                <a:r>
                  <a:rPr lang="en-US" altLang="en-US" sz="2400" dirty="0">
                    <a:solidFill>
                      <a:srgbClr val="000000"/>
                    </a:solidFill>
                    <a:latin typeface="Tahoma" panose="020B0604030504040204" pitchFamily="34" charset="0"/>
                  </a:rPr>
                  <a:t>(q</a:t>
                </a:r>
                <a:r>
                  <a:rPr lang="en-US" altLang="en-US" sz="2400" baseline="-25000" dirty="0">
                    <a:solidFill>
                      <a:srgbClr val="000000"/>
                    </a:solidFill>
                    <a:latin typeface="Tahoma" panose="020B0604030504040204" pitchFamily="34" charset="0"/>
                  </a:rPr>
                  <a:t>0</a:t>
                </a:r>
                <a:r>
                  <a:rPr lang="en-US" altLang="en-US" sz="2400" dirty="0">
                    <a:solidFill>
                      <a:srgbClr val="000000"/>
                    </a:solidFill>
                    <a:latin typeface="Tahoma" panose="020B0604030504040204" pitchFamily="34" charset="0"/>
                  </a:rPr>
                  <a:t>,a)=</a:t>
                </a:r>
                <a:r>
                  <a:rPr lang="en-US" altLang="en-US" sz="2400" dirty="0">
                    <a:solidFill>
                      <a:srgbClr val="000000"/>
                    </a:solidFill>
                    <a:latin typeface="Symbol" panose="05050102010706020507" pitchFamily="18" charset="2"/>
                  </a:rPr>
                  <a:t>d</a:t>
                </a:r>
                <a:r>
                  <a:rPr lang="en-US" altLang="en-US" sz="2400" dirty="0">
                    <a:solidFill>
                      <a:srgbClr val="000000"/>
                    </a:solidFill>
                    <a:latin typeface="Tahoma" panose="020B0604030504040204" pitchFamily="34" charset="0"/>
                  </a:rPr>
                  <a:t>(q</a:t>
                </a:r>
                <a:r>
                  <a:rPr lang="en-US" altLang="en-US" sz="2400" baseline="-25000" dirty="0">
                    <a:solidFill>
                      <a:srgbClr val="000000"/>
                    </a:solidFill>
                    <a:latin typeface="Tahoma" panose="020B0604030504040204" pitchFamily="34" charset="0"/>
                  </a:rPr>
                  <a:t>0</a:t>
                </a:r>
                <a:r>
                  <a:rPr lang="en-US" altLang="en-US" sz="2400" dirty="0">
                    <a:solidFill>
                      <a:srgbClr val="000000"/>
                    </a:solidFill>
                    <a:latin typeface="Tahoma" panose="020B0604030504040204" pitchFamily="34" charset="0"/>
                  </a:rPr>
                  <a:t>,a)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altLang="en-US" sz="2400" dirty="0">
                    <a:solidFill>
                      <a:srgbClr val="000000"/>
                    </a:solidFill>
                    <a:latin typeface="Tahoma" panose="020B0604030504040204" pitchFamily="34" charset="0"/>
                  </a:rPr>
                  <a:t> 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altLang="en-US" sz="2400" dirty="0">
                    <a:solidFill>
                      <a:srgbClr val="000000"/>
                    </a:solidFill>
                    <a:latin typeface="Tahoma" panose="020B0604030504040204" pitchFamily="34" charset="0"/>
                  </a:rPr>
                  <a:t>Refer to the transition function table evaluate </a:t>
                </a:r>
                <a:r>
                  <a:rPr kumimoji="0" lang="en-US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ymbol" panose="05050102010706020507" pitchFamily="18" charset="2"/>
                    <a:ea typeface="+mn-ea"/>
                    <a:cs typeface="+mn-cs"/>
                  </a:rPr>
                  <a:t>d</a:t>
                </a:r>
                <a:r>
                  <a:rPr kumimoji="0" lang="en-US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(q</a:t>
                </a:r>
                <a:r>
                  <a:rPr kumimoji="0" lang="en-US" altLang="en-US" sz="2400" b="0" i="0" u="none" strike="noStrike" kern="1200" cap="none" spc="0" normalizeH="0" baseline="-2500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0</a:t>
                </a:r>
                <a:r>
                  <a:rPr kumimoji="0" lang="en-US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,a) and determine if the hypothesis is true.</a:t>
                </a:r>
                <a:endParaRPr lang="en-US" altLang="en-US" sz="2400" u="sng" dirty="0">
                  <a:solidFill>
                    <a:srgbClr val="000000"/>
                  </a:solidFill>
                  <a:latin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E2D6CE5-9180-C42B-95B0-A53A664D45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600" y="1295400"/>
                <a:ext cx="8229600" cy="4527906"/>
              </a:xfrm>
              <a:prstGeom prst="rect">
                <a:avLst/>
              </a:prstGeom>
              <a:blipFill>
                <a:blip r:embed="rId2"/>
                <a:stretch>
                  <a:fillRect l="-1111" t="-809" b="-20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4275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1">
            <a:extLst>
              <a:ext uri="{FF2B5EF4-FFF2-40B4-BE49-F238E27FC236}">
                <a16:creationId xmlns:a16="http://schemas.microsoft.com/office/drawing/2014/main" id="{5C78C6E5-FA26-4CD3-A0C1-10FD84D4C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557213" indent="-214313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857250" indent="-17145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200150" indent="-1714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543050" indent="-17145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0002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4574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9146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3718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fld id="{F9711593-3857-40CC-8F35-D1D6FD783418}" type="slidenum"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t>7</a:t>
            </a:fld>
            <a:endParaRPr lang="en-US" altLang="en-US" sz="1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276" name="TextBox 4">
                <a:extLst>
                  <a:ext uri="{FF2B5EF4-FFF2-40B4-BE49-F238E27FC236}">
                    <a16:creationId xmlns:a16="http://schemas.microsoft.com/office/drawing/2014/main" id="{2DA67B3A-0E35-46B5-9B97-73559089FEC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14400" y="606272"/>
                <a:ext cx="10668000" cy="56454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lnSpc>
                    <a:spcPct val="115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r>
                  <a:rPr lang="en-US" altLang="en-US" sz="2000" dirty="0">
                    <a:solidFill>
                      <a:srgbClr val="00000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For induction on the length of the string, setup equation and inductive hypothesis are always</a:t>
                </a:r>
              </a:p>
              <a:p>
                <a:pPr eaLnBrk="0" fontAlgn="base" hangingPunct="0">
                  <a:lnSpc>
                    <a:spcPct val="115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None/>
                  <a:defRPr/>
                </a:pPr>
                <a:endParaRPr lang="en-US" altLang="en-US" sz="2000" dirty="0">
                  <a:solidFill>
                    <a:srgbClr val="000000"/>
                  </a:solidFill>
                </a:endParaRP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:r>
                  <a:rPr lang="en-US" altLang="en-US" sz="2000" u="sng" dirty="0">
                    <a:solidFill>
                      <a:srgbClr val="000000"/>
                    </a:solidFill>
                  </a:rPr>
                  <a:t>Setup</a:t>
                </a:r>
                <a:r>
                  <a:rPr lang="en-US" altLang="en-US" sz="2000" dirty="0">
                    <a:solidFill>
                      <a:srgbClr val="000000"/>
                    </a:solidFill>
                  </a:rPr>
                  <a:t>: let w=</a:t>
                </a:r>
                <a:r>
                  <a:rPr lang="en-US" altLang="en-US" sz="2000" dirty="0" err="1">
                    <a:solidFill>
                      <a:srgbClr val="000000"/>
                    </a:solidFill>
                  </a:rPr>
                  <a:t>xa</a:t>
                </a:r>
                <a:endParaRPr lang="en-US" altLang="en-US" sz="2000" dirty="0">
                  <a:solidFill>
                    <a:srgbClr val="000000"/>
                  </a:solidFill>
                </a:endParaRP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:endParaRPr lang="en-US" altLang="en-US" sz="2000" dirty="0">
                  <a:solidFill>
                    <a:srgbClr val="000000"/>
                  </a:solidFill>
                </a:endParaRP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:r>
                  <a:rPr lang="en-US" altLang="en-US" sz="2000" u="sng" dirty="0">
                    <a:solidFill>
                      <a:srgbClr val="000000"/>
                    </a:solidFill>
                  </a:rPr>
                  <a:t>I.H.</a:t>
                </a:r>
                <a:r>
                  <a:rPr lang="en-US" altLang="en-US" sz="2000" dirty="0">
                    <a:solidFill>
                      <a:srgbClr val="000000"/>
                    </a:solidFill>
                  </a:rPr>
                  <a:t> assume about x what you want to probe about w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en-US" sz="2000" dirty="0">
                    <a:solidFill>
                      <a:srgbClr val="000000"/>
                    </a:solidFill>
                  </a:rPr>
                  <a:t>For example, in HW2</a:t>
                </a:r>
                <a:r>
                  <a: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/>
                    <a:ea typeface="Times New Roman" panose="02020603050405020304" pitchFamily="18" charset="0"/>
                    <a:cs typeface="Arial" panose="020B0604020202020204" pitchFamily="34" charset="0"/>
                  </a:rPr>
                  <a:t>(1) 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/>
                    <a:ea typeface="Times New Roman" panose="02020603050405020304" pitchFamily="18" charset="0"/>
                    <a:cs typeface="Arial" panose="020B0604020202020204" pitchFamily="34" charset="0"/>
                  </a:rPr>
                  <a:t>if </a:t>
                </a:r>
                <a:r>
                  <a:rPr lang="en-US" sz="2000" dirty="0">
                    <a:solidFill>
                      <a:srgbClr val="000000"/>
                    </a:solidFill>
                    <a:latin typeface="Tahoma"/>
                    <a:ea typeface="Times New Roman" panose="02020603050405020304" pitchFamily="18" charset="0"/>
                    <a:cs typeface="Arial" panose="020B0604020202020204" pitchFamily="34" charset="0"/>
                  </a:rPr>
                  <a:t>x</a:t>
                </a:r>
                <a:r>
                  <a: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/>
                    <a:ea typeface="Times New Roman" panose="02020603050405020304" pitchFamily="18" charset="0"/>
                    <a:cs typeface="Arial" panose="020B0604020202020204" pitchFamily="34" charset="0"/>
                  </a:rPr>
                  <a:t> has even number of 1s then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Calibri" panose="020F0502020204030204" pitchFamily="34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kumimoji="0" lang="en-US" sz="20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Yu Mincho" panose="02020400000000000000" pitchFamily="18" charset="-128"/>
                            <a:cs typeface="Calibri" panose="020F0502020204030204" pitchFamily="34" charset="0"/>
                          </a:rPr>
                          <m:t>δ</m:t>
                        </m:r>
                      </m:e>
                    </m:acc>
                  </m:oMath>
                </a14:m>
                <a:r>
                  <a: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/>
                    <a:ea typeface="Times New Roman" panose="02020603050405020304" pitchFamily="18" charset="0"/>
                    <a:cs typeface="Arial" panose="020B0604020202020204" pitchFamily="34" charset="0"/>
                  </a:rPr>
                  <a:t>(</a:t>
                </a:r>
                <a:r>
                  <a:rPr kumimoji="0" lang="en-US" sz="20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/>
                    <a:ea typeface="Times New Roman" panose="02020603050405020304" pitchFamily="18" charset="0"/>
                    <a:cs typeface="Arial" panose="020B0604020202020204" pitchFamily="34" charset="0"/>
                  </a:rPr>
                  <a:t>A,x</a:t>
                </a:r>
                <a:r>
                  <a: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/>
                    <a:ea typeface="Times New Roman" panose="02020603050405020304" pitchFamily="18" charset="0"/>
                    <a:cs typeface="Arial" panose="020B0604020202020204" pitchFamily="34" charset="0"/>
                  </a:rPr>
                  <a:t>)=A </a:t>
                </a:r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ahoma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/>
                    <a:ea typeface="Times New Roman" panose="02020603050405020304" pitchFamily="18" charset="0"/>
                    <a:cs typeface="Arial" panose="020B0604020202020204" pitchFamily="34" charset="0"/>
                  </a:rPr>
                  <a:t>if x</a:t>
                </a:r>
                <a:r>
                  <a:rPr kumimoji="0" lang="en-US" sz="2000" b="0" i="0" u="none" strike="noStrike" kern="1200" cap="none" spc="0" normalizeH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/>
                    <a:ea typeface="Times New Roman" panose="02020603050405020304" pitchFamily="18" charset="0"/>
                    <a:cs typeface="Arial" panose="020B0604020202020204" pitchFamily="34" charset="0"/>
                  </a:rPr>
                  <a:t>has odd number of 1s then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Calibri" panose="020F0502020204030204" pitchFamily="34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kumimoji="0" lang="en-US" sz="20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Yu Mincho" panose="02020400000000000000" pitchFamily="18" charset="-128"/>
                            <a:cs typeface="Calibri" panose="020F0502020204030204" pitchFamily="34" charset="0"/>
                          </a:rPr>
                          <m:t>δ</m:t>
                        </m:r>
                      </m:e>
                    </m:acc>
                  </m:oMath>
                </a14:m>
                <a:r>
                  <a: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/>
                    <a:ea typeface="Times New Roman" panose="02020603050405020304" pitchFamily="18" charset="0"/>
                    <a:cs typeface="Arial" panose="020B0604020202020204" pitchFamily="34" charset="0"/>
                  </a:rPr>
                  <a:t>(</a:t>
                </a:r>
                <a:r>
                  <a:rPr kumimoji="0" lang="en-US" sz="20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/>
                    <a:ea typeface="Times New Roman" panose="02020603050405020304" pitchFamily="18" charset="0"/>
                    <a:cs typeface="Arial" panose="020B0604020202020204" pitchFamily="34" charset="0"/>
                  </a:rPr>
                  <a:t>A,x</a:t>
                </a:r>
                <a:r>
                  <a: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/>
                    <a:ea typeface="Times New Roman" panose="02020603050405020304" pitchFamily="18" charset="0"/>
                    <a:cs typeface="Arial" panose="020B0604020202020204" pitchFamily="34" charset="0"/>
                  </a:rPr>
                  <a:t>)=B </a:t>
                </a: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:endParaRPr lang="en-US" altLang="en-US" sz="2000" dirty="0">
                  <a:solidFill>
                    <a:srgbClr val="000000"/>
                  </a:solidFill>
                </a:endParaRP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:r>
                  <a:rPr lang="en-US" altLang="en-US" sz="2000" u="sng" dirty="0">
                    <a:solidFill>
                      <a:srgbClr val="000000"/>
                    </a:solidFill>
                  </a:rPr>
                  <a:t>Application</a:t>
                </a:r>
                <a:r>
                  <a:rPr lang="en-US" altLang="en-US" sz="2000" dirty="0">
                    <a:solidFill>
                      <a:srgbClr val="000000"/>
                    </a:solidFill>
                  </a:rPr>
                  <a:t> always starts with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0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Yu Mincho" panose="02020400000000000000" pitchFamily="18" charset="-128"/>
                            <a:cs typeface="Calibri" panose="020F0502020204030204" pitchFamily="34" charset="0"/>
                          </a:rPr>
                          <m:t>δ</m:t>
                        </m:r>
                      </m:e>
                    </m:acc>
                  </m:oMath>
                </a14:m>
                <a:r>
                  <a:rPr lang="en-US" altLang="en-US" sz="2000" dirty="0">
                    <a:solidFill>
                      <a:srgbClr val="000000"/>
                    </a:solidFill>
                  </a:rPr>
                  <a:t>(q</a:t>
                </a:r>
                <a:r>
                  <a:rPr lang="en-US" altLang="en-US" sz="2000" baseline="-25000" dirty="0">
                    <a:solidFill>
                      <a:srgbClr val="000000"/>
                    </a:solidFill>
                  </a:rPr>
                  <a:t>0</a:t>
                </a:r>
                <a:r>
                  <a:rPr lang="en-US" altLang="en-US" sz="2000" dirty="0">
                    <a:solidFill>
                      <a:srgbClr val="000000"/>
                    </a:solidFill>
                  </a:rPr>
                  <a:t>,w)=</a:t>
                </a:r>
                <a:r>
                  <a:rPr lang="en-US" sz="2000" dirty="0">
                    <a:solidFill>
                      <a:srgbClr val="000000"/>
                    </a:solidFill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0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Yu Mincho" panose="02020400000000000000" pitchFamily="18" charset="-128"/>
                            <a:cs typeface="Calibri" panose="020F0502020204030204" pitchFamily="34" charset="0"/>
                          </a:rPr>
                          <m:t>δ</m:t>
                        </m:r>
                      </m:e>
                    </m:acc>
                  </m:oMath>
                </a14:m>
                <a:r>
                  <a:rPr lang="en-US" altLang="en-US" sz="2000" dirty="0">
                    <a:solidFill>
                      <a:srgbClr val="000000"/>
                    </a:solidFill>
                  </a:rPr>
                  <a:t>(q</a:t>
                </a:r>
                <a:r>
                  <a:rPr lang="en-US" altLang="en-US" sz="2000" baseline="-25000" dirty="0">
                    <a:solidFill>
                      <a:srgbClr val="000000"/>
                    </a:solidFill>
                  </a:rPr>
                  <a:t>0</a:t>
                </a:r>
                <a:r>
                  <a:rPr lang="en-US" altLang="en-US" sz="2000" dirty="0">
                    <a:solidFill>
                      <a:srgbClr val="000000"/>
                    </a:solidFill>
                  </a:rPr>
                  <a:t>,xa) =</a:t>
                </a:r>
                <a:r>
                  <a:rPr lang="en-US" altLang="en-US" sz="2000" dirty="0">
                    <a:solidFill>
                      <a:srgbClr val="000000"/>
                    </a:solidFill>
                    <a:latin typeface="Symbol" panose="05050102010706020507" pitchFamily="18" charset="2"/>
                  </a:rPr>
                  <a:t> d(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0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Yu Mincho" panose="02020400000000000000" pitchFamily="18" charset="-128"/>
                            <a:cs typeface="Calibri" panose="020F0502020204030204" pitchFamily="34" charset="0"/>
                          </a:rPr>
                          <m:t>δ</m:t>
                        </m:r>
                      </m:e>
                    </m:acc>
                  </m:oMath>
                </a14:m>
                <a:r>
                  <a:rPr lang="en-US" altLang="en-US" sz="2000" dirty="0">
                    <a:solidFill>
                      <a:srgbClr val="000000"/>
                    </a:solidFill>
                  </a:rPr>
                  <a:t>(q</a:t>
                </a:r>
                <a:r>
                  <a:rPr lang="en-US" altLang="en-US" sz="2000" baseline="-25000" dirty="0">
                    <a:solidFill>
                      <a:srgbClr val="000000"/>
                    </a:solidFill>
                  </a:rPr>
                  <a:t>0</a:t>
                </a:r>
                <a:r>
                  <a:rPr lang="en-US" altLang="en-US" sz="2000" dirty="0">
                    <a:solidFill>
                      <a:srgbClr val="000000"/>
                    </a:solidFill>
                  </a:rPr>
                  <a:t>,x),a) to get involved with the I.H.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:endParaRPr lang="en-US" altLang="en-US" sz="2000" dirty="0">
                  <a:solidFill>
                    <a:srgbClr val="000000"/>
                  </a:solidFill>
                </a:endParaRP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:r>
                  <a:rPr lang="en-US" altLang="en-US" sz="2000" dirty="0">
                    <a:solidFill>
                      <a:srgbClr val="000000"/>
                    </a:solidFill>
                  </a:rPr>
                  <a:t>For example, in HW2 when w is even and a=1, then x is odd and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Calibri" panose="020F0502020204030204" pitchFamily="34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kumimoji="0" lang="en-US" sz="20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Yu Mincho" panose="02020400000000000000" pitchFamily="18" charset="-128"/>
                            <a:cs typeface="Calibri" panose="020F0502020204030204" pitchFamily="34" charset="0"/>
                          </a:rPr>
                          <m:t>δ</m:t>
                        </m:r>
                      </m:e>
                    </m:acc>
                  </m:oMath>
                </a14:m>
                <a:r>
                  <a: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/>
                    <a:ea typeface="Times New Roman" panose="02020603050405020304" pitchFamily="18" charset="0"/>
                    <a:cs typeface="Arial" panose="020B0604020202020204" pitchFamily="34" charset="0"/>
                  </a:rPr>
                  <a:t>(</a:t>
                </a:r>
                <a:r>
                  <a:rPr kumimoji="0" lang="en-US" sz="20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/>
                    <a:ea typeface="Times New Roman" panose="02020603050405020304" pitchFamily="18" charset="0"/>
                    <a:cs typeface="Arial" panose="020B0604020202020204" pitchFamily="34" charset="0"/>
                  </a:rPr>
                  <a:t>A,x</a:t>
                </a:r>
                <a:r>
                  <a: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/>
                    <a:ea typeface="Times New Roman" panose="02020603050405020304" pitchFamily="18" charset="0"/>
                    <a:cs typeface="Arial" panose="020B0604020202020204" pitchFamily="34" charset="0"/>
                  </a:rPr>
                  <a:t>)=B by I. H. </a:t>
                </a:r>
                <a:endParaRPr lang="en-US" altLang="en-US" sz="2000" dirty="0">
                  <a:solidFill>
                    <a:srgbClr val="000000"/>
                  </a:solidFill>
                </a:endParaRP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Calibri" panose="020F0502020204030204" pitchFamily="34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kumimoji="0" lang="en-US" sz="20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Yu Mincho" panose="02020400000000000000" pitchFamily="18" charset="-128"/>
                            <a:cs typeface="Calibri" panose="020F0502020204030204" pitchFamily="34" charset="0"/>
                          </a:rPr>
                          <m:t>δ</m:t>
                        </m:r>
                      </m:e>
                    </m:acc>
                  </m:oMath>
                </a14:m>
                <a:r>
                  <a:rPr kumimoji="0" lang="en-US" alt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/>
                    <a:ea typeface="+mn-ea"/>
                    <a:cs typeface="+mn-cs"/>
                  </a:rPr>
                  <a:t>(q</a:t>
                </a:r>
                <a:r>
                  <a:rPr kumimoji="0" lang="en-US" altLang="en-US" sz="2000" b="0" i="0" u="none" strike="noStrike" kern="1200" cap="none" spc="0" normalizeH="0" baseline="-2500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/>
                    <a:ea typeface="+mn-ea"/>
                    <a:cs typeface="+mn-cs"/>
                  </a:rPr>
                  <a:t>0</a:t>
                </a:r>
                <a:r>
                  <a:rPr kumimoji="0" lang="en-US" alt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/>
                    <a:ea typeface="+mn-ea"/>
                    <a:cs typeface="+mn-cs"/>
                  </a:rPr>
                  <a:t>,w)=</a:t>
                </a:r>
                <a:r>
                  <a: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/>
                    <a:ea typeface="+mn-ea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Calibri" panose="020F0502020204030204" pitchFamily="34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kumimoji="0" lang="en-US" sz="20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Yu Mincho" panose="02020400000000000000" pitchFamily="18" charset="-128"/>
                            <a:cs typeface="Calibri" panose="020F0502020204030204" pitchFamily="34" charset="0"/>
                          </a:rPr>
                          <m:t>δ</m:t>
                        </m:r>
                      </m:e>
                    </m:acc>
                  </m:oMath>
                </a14:m>
                <a:r>
                  <a:rPr kumimoji="0" lang="en-US" alt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/>
                    <a:ea typeface="+mn-ea"/>
                    <a:cs typeface="+mn-cs"/>
                  </a:rPr>
                  <a:t>(q</a:t>
                </a:r>
                <a:r>
                  <a:rPr kumimoji="0" lang="en-US" altLang="en-US" sz="2000" b="0" i="0" u="none" strike="noStrike" kern="1200" cap="none" spc="0" normalizeH="0" baseline="-2500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/>
                    <a:ea typeface="+mn-ea"/>
                    <a:cs typeface="+mn-cs"/>
                  </a:rPr>
                  <a:t>0</a:t>
                </a:r>
                <a:r>
                  <a:rPr kumimoji="0" lang="en-US" alt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/>
                    <a:ea typeface="+mn-ea"/>
                    <a:cs typeface="+mn-cs"/>
                  </a:rPr>
                  <a:t>,x1) =</a:t>
                </a:r>
                <a:r>
                  <a:rPr kumimoji="0" lang="en-US" alt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ymbol" panose="05050102010706020507" pitchFamily="18" charset="2"/>
                    <a:ea typeface="+mn-ea"/>
                    <a:cs typeface="+mn-cs"/>
                  </a:rPr>
                  <a:t> d(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Calibri" panose="020F0502020204030204" pitchFamily="34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kumimoji="0" lang="en-US" sz="20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Yu Mincho" panose="02020400000000000000" pitchFamily="18" charset="-128"/>
                            <a:cs typeface="Calibri" panose="020F0502020204030204" pitchFamily="34" charset="0"/>
                          </a:rPr>
                          <m:t>δ</m:t>
                        </m:r>
                      </m:e>
                    </m:acc>
                  </m:oMath>
                </a14:m>
                <a:r>
                  <a:rPr kumimoji="0" lang="en-US" alt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/>
                    <a:ea typeface="+mn-ea"/>
                    <a:cs typeface="+mn-cs"/>
                  </a:rPr>
                  <a:t>(q</a:t>
                </a:r>
                <a:r>
                  <a:rPr kumimoji="0" lang="en-US" altLang="en-US" sz="2000" b="0" i="0" u="none" strike="noStrike" kern="1200" cap="none" spc="0" normalizeH="0" baseline="-2500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/>
                    <a:ea typeface="+mn-ea"/>
                    <a:cs typeface="+mn-cs"/>
                  </a:rPr>
                  <a:t>0</a:t>
                </a:r>
                <a:r>
                  <a:rPr kumimoji="0" lang="en-US" alt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/>
                    <a:ea typeface="+mn-ea"/>
                    <a:cs typeface="+mn-cs"/>
                  </a:rPr>
                  <a:t>,x),1) = </a:t>
                </a:r>
                <a:r>
                  <a:rPr kumimoji="0" lang="en-US" alt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ymbol" panose="05050102010706020507" pitchFamily="18" charset="2"/>
                  </a:rPr>
                  <a:t>d</a:t>
                </a:r>
                <a:r>
                  <a:rPr kumimoji="0" lang="en-US" alt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/>
                    <a:ea typeface="+mn-ea"/>
                    <a:cs typeface="+mn-cs"/>
                  </a:rPr>
                  <a:t>(B,1) 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:endParaRPr kumimoji="0" lang="en-US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buNone/>
                </a:pPr>
                <a:r>
                  <a:rPr lang="en-US" altLang="en-US" sz="2000" dirty="0">
                    <a:solidFill>
                      <a:srgbClr val="000000"/>
                    </a:solidFill>
                    <a:latin typeface="Tahoma"/>
                  </a:rPr>
                  <a:t>Use the transition function to evaluate </a:t>
                </a:r>
                <a:r>
                  <a:rPr kumimoji="0" lang="en-US" alt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ymbol" panose="05050102010706020507" pitchFamily="18" charset="2"/>
                    <a:ea typeface="+mn-ea"/>
                    <a:cs typeface="+mn-cs"/>
                  </a:rPr>
                  <a:t>d</a:t>
                </a:r>
                <a:r>
                  <a:rPr kumimoji="0" lang="en-US" alt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/>
                    <a:ea typeface="+mn-ea"/>
                    <a:cs typeface="+mn-cs"/>
                  </a:rPr>
                  <a:t>(B,1) and determine if the hypothesis is true for this case of w and a.</a:t>
                </a:r>
                <a:endParaRPr lang="en-US" altLang="en-US" sz="20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54276" name="TextBox 4">
                <a:extLst>
                  <a:ext uri="{FF2B5EF4-FFF2-40B4-BE49-F238E27FC236}">
                    <a16:creationId xmlns:a16="http://schemas.microsoft.com/office/drawing/2014/main" id="{2DA67B3A-0E35-46B5-9B97-73559089FE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14400" y="606272"/>
                <a:ext cx="10668000" cy="5645456"/>
              </a:xfrm>
              <a:prstGeom prst="rect">
                <a:avLst/>
              </a:prstGeom>
              <a:blipFill>
                <a:blip r:embed="rId3"/>
                <a:stretch>
                  <a:fillRect l="-571" t="-324" b="-97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>
            <a:extLst>
              <a:ext uri="{FF2B5EF4-FFF2-40B4-BE49-F238E27FC236}">
                <a16:creationId xmlns:a16="http://schemas.microsoft.com/office/drawing/2014/main" id="{1479FE00-4FD3-46B8-BF04-7F0A2BD93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fld id="{CA510D0B-B296-4D14-AA01-C7EFD80DF502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Monotype Sorts" pitchFamily="2" charset="2"/>
                <a:buNone/>
                <a:tabLst/>
                <a:defRPr/>
              </a:pPr>
              <a:t>8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9D294943-73A9-4B42-B2F5-7F72CC82E5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05000" y="693737"/>
            <a:ext cx="8915400" cy="358140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altLang="en-US" sz="2800" dirty="0"/>
              <a:t>Elements in the formal definition of a DFAs</a:t>
            </a:r>
          </a:p>
          <a:p>
            <a:pPr marL="990600" lvl="1" indent="-533400">
              <a:buFont typeface="Monotype Sorts" pitchFamily="2" charset="2"/>
              <a:buAutoNum type="arabicPeriod"/>
              <a:defRPr/>
            </a:pPr>
            <a:r>
              <a:rPr lang="en-US" altLang="en-US" dirty="0"/>
              <a:t>Q = finite set of </a:t>
            </a:r>
            <a:r>
              <a:rPr lang="en-US" altLang="en-US" i="1" dirty="0">
                <a:solidFill>
                  <a:srgbClr val="FF0066"/>
                </a:solidFill>
              </a:rPr>
              <a:t>states</a:t>
            </a:r>
            <a:endParaRPr lang="en-US" altLang="en-US" dirty="0"/>
          </a:p>
          <a:p>
            <a:pPr marL="990600" lvl="1" indent="-533400">
              <a:buFont typeface="Monotype Sorts" pitchFamily="2" charset="2"/>
              <a:buAutoNum type="arabicPeriod"/>
              <a:defRPr/>
            </a:pPr>
            <a:r>
              <a:rPr lang="en-US" altLang="en-US" dirty="0">
                <a:latin typeface="Lucida Sans Unicode" panose="020B0602030504020204" pitchFamily="34" charset="0"/>
              </a:rPr>
              <a:t>Σ</a:t>
            </a:r>
            <a:r>
              <a:rPr lang="en-US" altLang="en-US" dirty="0"/>
              <a:t> = </a:t>
            </a:r>
            <a:r>
              <a:rPr lang="en-US" altLang="en-US" i="1" dirty="0">
                <a:solidFill>
                  <a:srgbClr val="FF0066"/>
                </a:solidFill>
              </a:rPr>
              <a:t>input alphabet</a:t>
            </a:r>
            <a:r>
              <a:rPr lang="en-US" altLang="en-US" dirty="0"/>
              <a:t>  </a:t>
            </a:r>
          </a:p>
          <a:p>
            <a:pPr marL="990600" lvl="1" indent="-533400">
              <a:buFont typeface="Monotype Sorts" pitchFamily="2" charset="2"/>
              <a:buAutoNum type="arabicPeriod"/>
              <a:defRPr/>
            </a:pPr>
            <a:r>
              <a:rPr lang="en-US" altLang="en-US" dirty="0">
                <a:latin typeface="Lucida Sans Unicode" panose="020B0602030504020204" pitchFamily="34" charset="0"/>
              </a:rPr>
              <a:t>δ</a:t>
            </a:r>
            <a:r>
              <a:rPr lang="en-US" altLang="en-US" dirty="0"/>
              <a:t> = </a:t>
            </a:r>
            <a:r>
              <a:rPr lang="en-US" altLang="en-US" i="1" dirty="0">
                <a:solidFill>
                  <a:srgbClr val="FF0066"/>
                </a:solidFill>
              </a:rPr>
              <a:t>transition function</a:t>
            </a:r>
            <a:r>
              <a:rPr lang="en-US" altLang="en-US" dirty="0"/>
              <a:t>  </a:t>
            </a:r>
          </a:p>
          <a:p>
            <a:pPr marL="990600" lvl="1" indent="-533400">
              <a:buFont typeface="Monotype Sorts" pitchFamily="2" charset="2"/>
              <a:buAutoNum type="arabicPeriod"/>
              <a:defRPr/>
            </a:pPr>
            <a:r>
              <a:rPr lang="en-US" altLang="en-US" dirty="0"/>
              <a:t>q</a:t>
            </a:r>
            <a:r>
              <a:rPr lang="en-US" altLang="en-US" baseline="-25000" dirty="0"/>
              <a:t>0</a:t>
            </a:r>
            <a:r>
              <a:rPr lang="en-US" altLang="en-US" dirty="0"/>
              <a:t> = </a:t>
            </a:r>
            <a:r>
              <a:rPr lang="en-US" altLang="en-US" i="1" dirty="0">
                <a:solidFill>
                  <a:srgbClr val="FF0066"/>
                </a:solidFill>
              </a:rPr>
              <a:t>start state in Q</a:t>
            </a:r>
            <a:r>
              <a:rPr lang="en-US" altLang="en-US" dirty="0"/>
              <a:t>  </a:t>
            </a:r>
          </a:p>
          <a:p>
            <a:pPr marL="990600" lvl="1" indent="-533400">
              <a:buFont typeface="Monotype Sorts" pitchFamily="2" charset="2"/>
              <a:buAutoNum type="arabicPeriod"/>
              <a:defRPr/>
            </a:pPr>
            <a:r>
              <a:rPr lang="en-US" altLang="en-US" dirty="0"/>
              <a:t>F = set of </a:t>
            </a:r>
            <a:r>
              <a:rPr lang="en-US" altLang="en-US" i="1" dirty="0">
                <a:solidFill>
                  <a:srgbClr val="FF0066"/>
                </a:solidFill>
              </a:rPr>
              <a:t>final states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  <a:latin typeface="Lucida Sans Unicode" panose="020B0602030504020204" pitchFamily="34" charset="0"/>
              </a:rPr>
              <a:t>⊆ </a:t>
            </a:r>
            <a:r>
              <a:rPr lang="en-US" altLang="en-US" dirty="0">
                <a:solidFill>
                  <a:srgbClr val="FF0000"/>
                </a:solidFill>
              </a:rPr>
              <a:t>Q </a:t>
            </a:r>
          </a:p>
          <a:p>
            <a:pPr marL="457200" lvl="1" indent="0">
              <a:buNone/>
              <a:defRPr/>
            </a:pPr>
            <a:r>
              <a:rPr lang="en-US" altLang="en-US" dirty="0"/>
              <a:t>“Final” and “accepting” are synonyms.</a:t>
            </a:r>
          </a:p>
          <a:p>
            <a:pPr marL="914400" lvl="2" indent="0">
              <a:buNone/>
              <a:defRPr/>
            </a:pPr>
            <a:endParaRPr lang="en-US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629" name="TextBox 2">
                <a:extLst>
                  <a:ext uri="{FF2B5EF4-FFF2-40B4-BE49-F238E27FC236}">
                    <a16:creationId xmlns:a16="http://schemas.microsoft.com/office/drawing/2014/main" id="{FA4B7330-324D-469D-A1CB-3A9819936CF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39788" y="4784716"/>
                <a:ext cx="8928213" cy="9777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Monotype Sorts" pitchFamily="2" charset="2"/>
                  <a:buNone/>
                  <a:tabLst/>
                  <a:defRPr/>
                </a:pPr>
                <a:r>
                  <a:rPr kumimoji="0" lang="en-US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The set of strings accepted by DFA=(Q,</a:t>
                </a:r>
                <a:r>
                  <a:rPr kumimoji="0" lang="en-US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ymbol" panose="05050102010706020507" pitchFamily="18" charset="2"/>
                    <a:ea typeface="+mn-ea"/>
                    <a:cs typeface="+mn-cs"/>
                  </a:rPr>
                  <a:t>S</a:t>
                </a:r>
                <a:r>
                  <a:rPr kumimoji="0" lang="en-US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,</a:t>
                </a:r>
                <a:r>
                  <a:rPr kumimoji="0" lang="en-US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ymbol" panose="05050102010706020507" pitchFamily="18" charset="2"/>
                    <a:ea typeface="+mn-ea"/>
                    <a:cs typeface="+mn-cs"/>
                  </a:rPr>
                  <a:t>d</a:t>
                </a:r>
                <a:r>
                  <a:rPr kumimoji="0" lang="en-US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,q</a:t>
                </a:r>
                <a:r>
                  <a:rPr kumimoji="0" lang="en-US" altLang="en-US" sz="2800" b="0" i="0" u="none" strike="noStrike" kern="1200" cap="none" spc="0" normalizeH="0" baseline="-2500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0</a:t>
                </a:r>
                <a:r>
                  <a:rPr kumimoji="0" lang="en-US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,F) is the 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Monotype Sorts" pitchFamily="2" charset="2"/>
                  <a:buNone/>
                  <a:tabLst/>
                  <a:defRPr/>
                </a:pPr>
                <a:r>
                  <a:rPr kumimoji="0" lang="en-US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language of the DFA</a:t>
                </a:r>
                <a:r>
                  <a:rPr kumimoji="0" lang="en-US" altLang="en-US" sz="2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/>
                    <a:ea typeface="+mn-ea"/>
                    <a:cs typeface="+mn-cs"/>
                  </a:rPr>
                  <a:t> defined by L={w|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kumimoji="0" lang="en-US" sz="2800" b="0" i="1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Calibri" panose="020F0502020204030204" pitchFamily="34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kumimoji="0" lang="en-US" sz="2800" b="0" i="0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Yu Mincho" panose="02020400000000000000" pitchFamily="18" charset="-128"/>
                            <a:cs typeface="Calibri" panose="020F0502020204030204" pitchFamily="34" charset="0"/>
                          </a:rPr>
                          <m:t>δ</m:t>
                        </m:r>
                      </m:e>
                    </m:acc>
                  </m:oMath>
                </a14:m>
                <a:r>
                  <a:rPr kumimoji="0" lang="en-US" altLang="en-US" sz="2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/>
                    <a:ea typeface="+mn-ea"/>
                    <a:cs typeface="+mn-cs"/>
                  </a:rPr>
                  <a:t>(q</a:t>
                </a:r>
                <a:r>
                  <a:rPr kumimoji="0" lang="en-US" altLang="en-US" sz="2800" b="0" i="0" u="none" strike="noStrike" kern="0" cap="none" spc="0" normalizeH="0" baseline="-2500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/>
                    <a:ea typeface="+mn-ea"/>
                    <a:cs typeface="+mn-cs"/>
                  </a:rPr>
                  <a:t>0</a:t>
                </a:r>
                <a:r>
                  <a:rPr kumimoji="0" lang="en-US" altLang="en-US" sz="2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/>
                    <a:ea typeface="+mn-ea"/>
                    <a:cs typeface="+mn-cs"/>
                  </a:rPr>
                  <a:t>,w)</a:t>
                </a:r>
                <a:r>
                  <a:rPr kumimoji="0" lang="en-US" altLang="en-US" sz="2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/>
                    <a:ea typeface="+mn-ea"/>
                    <a:cs typeface="+mn-cs"/>
                    <a:sym typeface="Symbol" panose="05050102010706020507" pitchFamily="18" charset="2"/>
                  </a:rPr>
                  <a:t>F}</a:t>
                </a:r>
                <a:endParaRPr kumimoji="0" lang="en-US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6629" name="TextBox 2">
                <a:extLst>
                  <a:ext uri="{FF2B5EF4-FFF2-40B4-BE49-F238E27FC236}">
                    <a16:creationId xmlns:a16="http://schemas.microsoft.com/office/drawing/2014/main" id="{FA4B7330-324D-469D-A1CB-3A9819936C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39788" y="4784716"/>
                <a:ext cx="8928213" cy="977768"/>
              </a:xfrm>
              <a:prstGeom prst="rect">
                <a:avLst/>
              </a:prstGeom>
              <a:blipFill>
                <a:blip r:embed="rId3"/>
                <a:stretch>
                  <a:fillRect l="-1365" t="-6875" r="-410" b="-1687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43211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4">
            <a:extLst>
              <a:ext uri="{FF2B5EF4-FFF2-40B4-BE49-F238E27FC236}">
                <a16:creationId xmlns:a16="http://schemas.microsoft.com/office/drawing/2014/main" id="{E8360D14-3900-4267-957F-D35811DFB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fld id="{5579425D-61B5-4341-9148-B83FB0724DB2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Monotype Sorts" pitchFamily="2" charset="2"/>
                <a:buNone/>
                <a:tabLst/>
                <a:defRPr/>
              </a:pPr>
              <a:t>9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47108" name="Group 1046">
            <a:extLst>
              <a:ext uri="{FF2B5EF4-FFF2-40B4-BE49-F238E27FC236}">
                <a16:creationId xmlns:a16="http://schemas.microsoft.com/office/drawing/2014/main" id="{8890BE57-26F8-499E-B45C-3410FE42C3AF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3124200"/>
            <a:ext cx="2362200" cy="1676400"/>
            <a:chOff x="1680" y="1632"/>
            <a:chExt cx="1488" cy="1056"/>
          </a:xfrm>
        </p:grpSpPr>
        <p:sp>
          <p:nvSpPr>
            <p:cNvPr id="47112" name="Rectangle 1027">
              <a:extLst>
                <a:ext uri="{FF2B5EF4-FFF2-40B4-BE49-F238E27FC236}">
                  <a16:creationId xmlns:a16="http://schemas.microsoft.com/office/drawing/2014/main" id="{9386548C-3234-477C-B2F4-941EFDCB67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1632"/>
              <a:ext cx="1056" cy="10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Monotype Sorts" pitchFamily="2" charset="2"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7113" name="Line 1028">
              <a:extLst>
                <a:ext uri="{FF2B5EF4-FFF2-40B4-BE49-F238E27FC236}">
                  <a16:creationId xmlns:a16="http://schemas.microsoft.com/office/drawing/2014/main" id="{1B0CE2D6-8CEA-4858-90DB-45DCBED5FD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920"/>
              <a:ext cx="10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7114" name="Line 1029">
              <a:extLst>
                <a:ext uri="{FF2B5EF4-FFF2-40B4-BE49-F238E27FC236}">
                  <a16:creationId xmlns:a16="http://schemas.microsoft.com/office/drawing/2014/main" id="{70C474DD-BD40-4EAA-A31E-7410801842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0" y="1632"/>
              <a:ext cx="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47115" name="Text Box 1030">
              <a:extLst>
                <a:ext uri="{FF2B5EF4-FFF2-40B4-BE49-F238E27FC236}">
                  <a16:creationId xmlns:a16="http://schemas.microsoft.com/office/drawing/2014/main" id="{37CF48EC-0F5F-4999-A72C-52459C41CD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6" y="1632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Monotype Sorts" pitchFamily="2" charset="2"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0</a:t>
              </a:r>
            </a:p>
          </p:txBody>
        </p:sp>
        <p:sp>
          <p:nvSpPr>
            <p:cNvPr id="47116" name="Text Box 1031">
              <a:extLst>
                <a:ext uri="{FF2B5EF4-FFF2-40B4-BE49-F238E27FC236}">
                  <a16:creationId xmlns:a16="http://schemas.microsoft.com/office/drawing/2014/main" id="{2E649874-6DC9-444A-9A15-0FF6784158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" y="1632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Monotype Sorts" pitchFamily="2" charset="2"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47117" name="Text Box 1032">
              <a:extLst>
                <a:ext uri="{FF2B5EF4-FFF2-40B4-BE49-F238E27FC236}">
                  <a16:creationId xmlns:a16="http://schemas.microsoft.com/office/drawing/2014/main" id="{443DCBE3-80B0-48D3-936F-2AAB0197B4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0" y="1920"/>
              <a:ext cx="1396" cy="7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Monotype Sorts" pitchFamily="2" charset="2"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A*	A	B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Monotype Sorts" pitchFamily="2" charset="2"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B*	A	C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Monotype Sorts" pitchFamily="2" charset="2"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C	C	C</a:t>
              </a:r>
            </a:p>
          </p:txBody>
        </p:sp>
      </p:grpSp>
      <p:sp>
        <p:nvSpPr>
          <p:cNvPr id="47109" name="TextBox 1">
            <a:extLst>
              <a:ext uri="{FF2B5EF4-FFF2-40B4-BE49-F238E27FC236}">
                <a16:creationId xmlns:a16="http://schemas.microsoft.com/office/drawing/2014/main" id="{15995412-2313-44D8-A27E-F3653AF4DA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4524" y="2072482"/>
            <a:ext cx="8440738" cy="138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Example: use the definition of delta-hat to test the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acceptance of string 101 by the DFA defined by the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transition function table</a:t>
            </a:r>
          </a:p>
        </p:txBody>
      </p:sp>
      <p:cxnSp>
        <p:nvCxnSpPr>
          <p:cNvPr id="47110" name="Straight Arrow Connector 2">
            <a:extLst>
              <a:ext uri="{FF2B5EF4-FFF2-40B4-BE49-F238E27FC236}">
                <a16:creationId xmlns:a16="http://schemas.microsoft.com/office/drawing/2014/main" id="{061A8CA0-E3CB-4948-A81F-A731080CE97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553200" y="3810000"/>
            <a:ext cx="228600" cy="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7111" name="TextBox 10">
                <a:extLst>
                  <a:ext uri="{FF2B5EF4-FFF2-40B4-BE49-F238E27FC236}">
                    <a16:creationId xmlns:a16="http://schemas.microsoft.com/office/drawing/2014/main" id="{B8BA8703-BDE1-4A64-9D08-C576B897303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39889" y="5027614"/>
                <a:ext cx="9170011" cy="8512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Monotype Sorts" pitchFamily="2" charset="2"/>
                  <a:buNone/>
                  <a:tabLst/>
                  <a:defRPr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Calibri" panose="020F0502020204030204" pitchFamily="34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kumimoji="0" lang="en-US" sz="24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Yu Mincho" panose="02020400000000000000" pitchFamily="18" charset="-128"/>
                            <a:cs typeface="Calibri" panose="020F0502020204030204" pitchFamily="34" charset="0"/>
                          </a:rPr>
                          <m:t>δ</m:t>
                        </m:r>
                      </m:e>
                    </m:acc>
                  </m:oMath>
                </a14:m>
                <a:r>
                  <a:rPr kumimoji="0" lang="en-US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(A,101) = </a:t>
                </a:r>
                <a:r>
                  <a:rPr kumimoji="0" lang="en-US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ymbol" panose="05050102010706020507" pitchFamily="18" charset="2"/>
                    <a:ea typeface="+mn-ea"/>
                    <a:cs typeface="+mn-cs"/>
                  </a:rPr>
                  <a:t>d</a:t>
                </a:r>
                <a:r>
                  <a:rPr kumimoji="0" lang="en-US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(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Calibri" panose="020F0502020204030204" pitchFamily="34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kumimoji="0" lang="en-US" sz="24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Yu Mincho" panose="02020400000000000000" pitchFamily="18" charset="-128"/>
                            <a:cs typeface="Calibri" panose="020F0502020204030204" pitchFamily="34" charset="0"/>
                          </a:rPr>
                          <m:t>δ</m:t>
                        </m:r>
                      </m:e>
                    </m:acc>
                  </m:oMath>
                </a14:m>
                <a:r>
                  <a:rPr kumimoji="0" lang="en-US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(A,10),1)= </a:t>
                </a:r>
                <a:r>
                  <a:rPr kumimoji="0" lang="en-US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ymbol" panose="05050102010706020507" pitchFamily="18" charset="2"/>
                    <a:ea typeface="+mn-ea"/>
                    <a:cs typeface="+mn-cs"/>
                  </a:rPr>
                  <a:t>d</a:t>
                </a:r>
                <a:r>
                  <a:rPr kumimoji="0" lang="en-US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(</a:t>
                </a:r>
                <a:r>
                  <a:rPr kumimoji="0" lang="en-US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ymbol" panose="05050102010706020507" pitchFamily="18" charset="2"/>
                    <a:ea typeface="+mn-ea"/>
                    <a:cs typeface="+mn-cs"/>
                  </a:rPr>
                  <a:t>d</a:t>
                </a:r>
                <a:r>
                  <a:rPr kumimoji="0" lang="en-US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(</a:t>
                </a:r>
                <a:r>
                  <a:rPr kumimoji="0" lang="en-US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ymbol" panose="05050102010706020507" pitchFamily="18" charset="2"/>
                    <a:ea typeface="+mn-ea"/>
                    <a:cs typeface="+mn-cs"/>
                  </a:rPr>
                  <a:t>d</a:t>
                </a:r>
                <a:r>
                  <a:rPr kumimoji="0" lang="en-US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(A,1),0),1)=</a:t>
                </a:r>
                <a:r>
                  <a:rPr kumimoji="0" lang="en-US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ymbol" panose="05050102010706020507" pitchFamily="18" charset="2"/>
                    <a:ea typeface="+mn-ea"/>
                    <a:cs typeface="+mn-cs"/>
                  </a:rPr>
                  <a:t>d</a:t>
                </a:r>
                <a:r>
                  <a:rPr kumimoji="0" lang="en-US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(</a:t>
                </a:r>
                <a:r>
                  <a:rPr kumimoji="0" lang="en-US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ymbol" panose="05050102010706020507" pitchFamily="18" charset="2"/>
                    <a:ea typeface="+mn-ea"/>
                    <a:cs typeface="+mn-cs"/>
                  </a:rPr>
                  <a:t>d</a:t>
                </a:r>
                <a:r>
                  <a:rPr kumimoji="0" lang="en-US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(B,0),1)=</a:t>
                </a:r>
                <a:r>
                  <a:rPr kumimoji="0" lang="en-US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ymbol" panose="05050102010706020507" pitchFamily="18" charset="2"/>
                    <a:ea typeface="+mn-ea"/>
                    <a:cs typeface="+mn-cs"/>
                  </a:rPr>
                  <a:t>d</a:t>
                </a:r>
                <a:r>
                  <a:rPr kumimoji="0" lang="en-US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(A,1)=B 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Monotype Sorts" pitchFamily="2" charset="2"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accepted</a:t>
                </a:r>
              </a:p>
            </p:txBody>
          </p:sp>
        </mc:Choice>
        <mc:Fallback xmlns="">
          <p:sp>
            <p:nvSpPr>
              <p:cNvPr id="47111" name="TextBox 10">
                <a:extLst>
                  <a:ext uri="{FF2B5EF4-FFF2-40B4-BE49-F238E27FC236}">
                    <a16:creationId xmlns:a16="http://schemas.microsoft.com/office/drawing/2014/main" id="{B8BA8703-BDE1-4A64-9D08-C576B89730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39889" y="5027614"/>
                <a:ext cx="9170011" cy="851259"/>
              </a:xfrm>
              <a:prstGeom prst="rect">
                <a:avLst/>
              </a:prstGeom>
              <a:blipFill>
                <a:blip r:embed="rId3"/>
                <a:stretch>
                  <a:fillRect l="-997" t="-4317" r="-66" b="-1582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026">
            <a:extLst>
              <a:ext uri="{FF2B5EF4-FFF2-40B4-BE49-F238E27FC236}">
                <a16:creationId xmlns:a16="http://schemas.microsoft.com/office/drawing/2014/main" id="{ED18AF8C-ABE8-405C-BD63-54A7EBA3471D}"/>
              </a:ext>
            </a:extLst>
          </p:cNvPr>
          <p:cNvSpPr txBox="1">
            <a:spLocks noChangeArrowheads="1"/>
          </p:cNvSpPr>
          <p:nvPr/>
        </p:nvSpPr>
        <p:spPr>
          <a:xfrm>
            <a:off x="1995665" y="300832"/>
            <a:ext cx="836814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 will always ask you to use the definition of delta-hat when testing acceptance of a string by a DFA.</a:t>
            </a:r>
          </a:p>
        </p:txBody>
      </p:sp>
    </p:spTree>
    <p:extLst>
      <p:ext uri="{BB962C8B-B14F-4D97-AF65-F5344CB8AC3E}">
        <p14:creationId xmlns:p14="http://schemas.microsoft.com/office/powerpoint/2010/main" val="154025231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3327</Words>
  <Application>Microsoft Office PowerPoint</Application>
  <PresentationFormat>Widescreen</PresentationFormat>
  <Paragraphs>518</Paragraphs>
  <Slides>24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24</vt:i4>
      </vt:variant>
    </vt:vector>
  </HeadingPairs>
  <TitlesOfParts>
    <vt:vector size="37" baseType="lpstr">
      <vt:lpstr>Arial</vt:lpstr>
      <vt:lpstr>Calibri</vt:lpstr>
      <vt:lpstr>Cambria Math</vt:lpstr>
      <vt:lpstr>Lucida Sans Unicode</vt:lpstr>
      <vt:lpstr>Monotype Sorts</vt:lpstr>
      <vt:lpstr>Shruti</vt:lpstr>
      <vt:lpstr>Symbol</vt:lpstr>
      <vt:lpstr>Tahoma</vt:lpstr>
      <vt:lpstr>Times New Roman</vt:lpstr>
      <vt:lpstr>Default Design</vt:lpstr>
      <vt:lpstr>1_Default Design</vt:lpstr>
      <vt:lpstr>2_Default Design</vt:lpstr>
      <vt:lpstr>3_Default Design</vt:lpstr>
      <vt:lpstr>PowerPoint Presentation</vt:lpstr>
      <vt:lpstr>Proof by induction on integers has the follow elements present and identified.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Given NFA find DFAeq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Given e-NFA find equivalent DFA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Miller, John H</dc:creator>
  <cp:lastModifiedBy>Miller, John H</cp:lastModifiedBy>
  <cp:revision>17</cp:revision>
  <dcterms:created xsi:type="dcterms:W3CDTF">2022-08-31T19:43:40Z</dcterms:created>
  <dcterms:modified xsi:type="dcterms:W3CDTF">2025-09-08T04:49:57Z</dcterms:modified>
</cp:coreProperties>
</file>