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98" r:id="rId3"/>
    <p:sldId id="295" r:id="rId4"/>
    <p:sldId id="280" r:id="rId5"/>
    <p:sldId id="334" r:id="rId6"/>
    <p:sldId id="354" r:id="rId7"/>
    <p:sldId id="360" r:id="rId8"/>
    <p:sldId id="282" r:id="rId9"/>
    <p:sldId id="297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90B8E-2734-4344-B06A-5B48E7C0F11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44C6A-6660-4482-9170-EB0918C2E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8C3BBF6-731C-4664-B568-14FB2D80F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624830-C7BC-4657-A68A-A6B2A6AED7E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2EC20FB-DC05-4BB8-A988-50AE7996A7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A6864EA-D016-4073-B39D-EEA17A067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5048E19-B8CC-4D92-BC5F-8C48825DA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77DD88-E41C-4ABD-9680-94DF1CC5BFA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C73C0FB3-2CEE-430A-B4B5-636C371447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8D5726C-6F9D-4446-AA45-2EB886D3A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543CE9-7CA0-4203-B5B9-E42A13EFB15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631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B7C13594-6448-49E4-A930-6504E5B7B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30E038BD-63A8-42BC-8DF1-C90551336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1F92A6AA-0F82-472B-9AA4-0FD08AC810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9300" indent="-28733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2525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4488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76450" indent="-230188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764012-DBB0-4DC6-B9DB-C5CA5E7DA6F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EB2014-3418-4B79-AC76-7D203A8E46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E090A-EA46-433E-96F7-940A4A9C1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D71E72-97CB-4F28-A68B-E79EF7930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0F448-540F-4D8E-A0B4-DB0C4C9CA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21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25651F-87CB-4C0C-8953-D8AB432DC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02CF61-50B0-4ED3-A74A-8AA38C861B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7B05E6-B6E9-47E6-8BAB-0044216DC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A055-3488-483F-A8D2-70C45E50C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2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DDFCEB-CF77-40C4-BB07-0B7BC7544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B1F4C-52B7-40BD-8562-26557BCE1F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4D4F53-0186-4D62-9CCB-873594CDC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D4A38-BD03-4A31-A85C-DC49A72241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437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B8E00A-4076-587E-B845-DF10FAA66F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29DB91-3BB0-56DA-DFB2-044653ACEE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4EB643-CFC1-4591-A2E6-F905EA62A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6CFD2-C5F2-464F-AE2B-FB7A1A9FB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944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AB8218-EE0C-23D9-E619-96B667C50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AA2EC1-A7F6-DDB6-1CEE-9F7ACB75B4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609519-4206-9444-6FA2-6E821F58A7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C3572-8BC5-4D76-8F51-4080BBBA2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5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DCE32D-8A8C-DDEA-CBAC-CCF38BC79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DA760D-98CB-3297-B702-98BADBF1E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C717B7-B718-8218-64C2-CE7395145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D2A7-5232-409D-A1A0-FDC6D002DB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92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CF5109-2C09-7516-2272-54EB692CC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14FB93-C743-72B3-759A-98DDAEAF8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F0A4A6-D37E-FBD2-8C2F-C19E082425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379E-247E-4A0B-B44C-5AFE1EC1C8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610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F24DF4-2986-D10F-CEE5-94024B2B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3CB5D9-D2EE-A008-BD8A-9146DAB342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E8704C-CBD9-3303-719C-CD55DEFC5E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9F7F-4B05-47D7-B77F-4E8EC360D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03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E6D42A-5367-5E62-A2AA-ECD09D372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9CEDDD-AA79-63E6-401B-0ACA7E9838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9EE9366-70D8-FBDB-64BF-6CD7335A0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6A516-DC27-4AF3-A06B-073006988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81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D65BCAF-BBA2-F4B4-9724-AB3316A89D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2B3D98-DAE2-6B4E-3B20-2215BA172B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337AF6-969F-B51E-3C9F-17BAEA6AA3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53C8-07DB-44DB-BE64-BC887E2EAE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5277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AA8D77-34A5-337B-C00D-2F4E70ACD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D31802-E01A-4D16-A178-1570F88A3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7C3AE-469C-6A4B-289C-EC667E7B46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019A7-9D9A-4B81-B04D-953DBDAD61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63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62CF4F-55A1-4E7D-BC20-696DD8C75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F6BE53-687A-48A6-8189-45EEB1173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EE61AB-30C8-4808-BD6A-2977B2746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5C9A-1E1E-4C5E-A76C-2C25C7EDCD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94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3B3286-6E13-30BC-BB19-3F5E004C6E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A81619-60D1-3ED8-5A18-73A7450F6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E71B9-48CE-3289-9297-FB5E28B30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A3132-1312-4810-A55A-B07DE105B3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449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2DE3AA-1C97-2090-56ED-5E769D4F6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4F8463-198F-7D47-1D16-0DDB6A5DD6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D0D95F-2639-FE3A-92AA-6AC26092D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89B47-C4CA-4882-8BCE-0857323D1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737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CCDC8C-6172-1151-773E-15A36F9EC7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1982D6-535E-E883-766D-DB7781650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4B0398-CAA6-21F9-996E-66CF993492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1D1CC-19FD-40F1-9FCD-728C2DD34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72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732DFE-6ADC-4E98-A0AB-C740FA553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ACDCD-FEAC-4AB6-AD1A-637E3594DE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A5442-8CE7-4B44-B400-E8EFB1A065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53EC7-7EE2-467B-AF68-66A724C48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59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9A531F-F3AF-44E9-B9E8-CB10C2A36D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0E11-B787-4A45-B090-537A50A0E1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F8696F-1C3C-4AE5-9562-BB65CC8097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DBDC2-A828-4DD3-AFED-AD2D61546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6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9FC05BE-CC3F-41DF-B0ED-3928BBFBDE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4B32306-603D-4C95-BA4F-69ED97B66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C52B7C-0388-4ABC-91A8-7606ADB52C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C6AEE-566F-4395-A0B6-BD83555CC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93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9AB64A-346A-4238-9C2D-16154F870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692810-7DB0-42D0-B4CA-D8E708DC0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FE24F7-EE3B-4DC9-9C66-1D98A2491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51EAA-A1F4-4C03-B46F-7AB8EEBB2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85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D2FB90-E1DB-4DA9-A517-D3A076ECEA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4F4963-EEAF-455E-ABEA-3C6433535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ED88CF-9912-4802-9A5F-FAA3F8C84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B1A2-B7D8-4B17-9394-6929A8C3F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72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73BA0F-B7FC-41AE-8428-1A9B2AFC3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05BE4E-C536-47BE-8AA1-76AAEDF468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FD1B6-8AAE-4290-B5C7-CE9999783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3342A-6509-482B-BD41-AAC1F5EE42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0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288B5A-2A48-47B9-9931-B75D786A3E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E1E72A-918F-4A7B-91E3-87C223584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6646E6-5021-42CF-80F2-F85897C95F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413DE-4F53-4B1D-9901-5E125EB2B5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58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1D19672-DE8C-4AB4-A4A0-0E219132C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D0A372D-79CC-41A4-8D65-37ECC988CC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838D2A-3230-44E1-AEE5-DBB4923089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43227F-97DE-4490-AB85-7C7A439552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34D4A0-F595-47A9-8C75-1CBB28D02C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BB4D6FF-6930-49A7-974B-8752C07637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73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99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551AB3-97D4-BB65-95FF-3A5DD8311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E76872-D412-B5DE-C586-6EDE5D2FA0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5F8377-48D9-E2A7-DDA1-1252F32450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7EDB8DC-3024-39F4-78B4-2B6122FE88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D1598A-A924-15D4-8D5D-C7BB31D2A3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A11228B-F387-4338-991E-17B95A6265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88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Font typeface="Monotype Sort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CC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142EC3-BB9B-2EB9-71AB-25E2767C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C551EAA-A1F4-4C03-B46F-7AB8EEBB2614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65C2F9-B4A2-2EEB-9ECD-3CB39AEF0CE2}"/>
              </a:ext>
            </a:extLst>
          </p:cNvPr>
          <p:cNvSpPr txBox="1"/>
          <p:nvPr/>
        </p:nvSpPr>
        <p:spPr>
          <a:xfrm>
            <a:off x="2286000" y="16002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Quiz 1, Friday 8/30/24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Lectures L1 and L2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Assignments 1 and 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Topics: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	Definition and representation of DFAs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	String testing for DFAs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	Induction on integers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	Induction on the length of a string</a:t>
            </a:r>
          </a:p>
        </p:txBody>
      </p:sp>
    </p:spTree>
    <p:extLst>
      <p:ext uri="{BB962C8B-B14F-4D97-AF65-F5344CB8AC3E}">
        <p14:creationId xmlns:p14="http://schemas.microsoft.com/office/powerpoint/2010/main" val="187310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479FE00-4FD3-46B8-BF04-7F0A2BD93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CA510D0B-B296-4D14-AA01-C7EFD80DF502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D294943-73A9-4B42-B2F5-7F72CC82E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693737"/>
            <a:ext cx="8915400" cy="3581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800" dirty="0"/>
              <a:t>Elements in the formal definition of a DFAs</a:t>
            </a:r>
          </a:p>
          <a:p>
            <a:pPr marL="990600" lvl="1" indent="-533400">
              <a:buFont typeface="Monotype Sorts" pitchFamily="2" charset="2"/>
              <a:buAutoNum type="arabicPeriod"/>
              <a:defRPr/>
            </a:pPr>
            <a:r>
              <a:rPr lang="en-US" altLang="en-US" dirty="0"/>
              <a:t>Q = finite set of </a:t>
            </a:r>
            <a:r>
              <a:rPr lang="en-US" altLang="en-US" i="1" dirty="0">
                <a:solidFill>
                  <a:srgbClr val="FF0066"/>
                </a:solidFill>
              </a:rPr>
              <a:t>states</a:t>
            </a:r>
            <a:endParaRPr lang="en-US" altLang="en-US" dirty="0"/>
          </a:p>
          <a:p>
            <a:pPr marL="990600" lvl="1" indent="-533400">
              <a:buFont typeface="Monotype Sorts" pitchFamily="2" charset="2"/>
              <a:buAutoNum type="arabicPeriod"/>
              <a:defRPr/>
            </a:pPr>
            <a:r>
              <a:rPr lang="en-US" altLang="en-US" dirty="0">
                <a:latin typeface="Lucida Sans Unicode" panose="020B0602030504020204" pitchFamily="34" charset="0"/>
              </a:rPr>
              <a:t>Σ</a:t>
            </a:r>
            <a:r>
              <a:rPr lang="en-US" altLang="en-US" dirty="0"/>
              <a:t> = </a:t>
            </a:r>
            <a:r>
              <a:rPr lang="en-US" altLang="en-US" i="1" dirty="0">
                <a:solidFill>
                  <a:srgbClr val="FF0066"/>
                </a:solidFill>
              </a:rPr>
              <a:t>input alphabet</a:t>
            </a:r>
            <a:r>
              <a:rPr lang="en-US" altLang="en-US" dirty="0"/>
              <a:t>  </a:t>
            </a:r>
          </a:p>
          <a:p>
            <a:pPr marL="990600" lvl="1" indent="-533400">
              <a:buFont typeface="Monotype Sorts" pitchFamily="2" charset="2"/>
              <a:buAutoNum type="arabicPeriod"/>
              <a:defRPr/>
            </a:pPr>
            <a:r>
              <a:rPr lang="en-US" altLang="en-US" dirty="0">
                <a:latin typeface="Lucida Sans Unicode" panose="020B0602030504020204" pitchFamily="34" charset="0"/>
              </a:rPr>
              <a:t>δ</a:t>
            </a:r>
            <a:r>
              <a:rPr lang="en-US" altLang="en-US" dirty="0"/>
              <a:t> = </a:t>
            </a:r>
            <a:r>
              <a:rPr lang="en-US" altLang="en-US" i="1" dirty="0">
                <a:solidFill>
                  <a:srgbClr val="FF0066"/>
                </a:solidFill>
              </a:rPr>
              <a:t>transition function</a:t>
            </a:r>
            <a:r>
              <a:rPr lang="en-US" altLang="en-US" dirty="0"/>
              <a:t>  </a:t>
            </a:r>
          </a:p>
          <a:p>
            <a:pPr marL="990600" lvl="1" indent="-533400">
              <a:buFont typeface="Monotype Sorts" pitchFamily="2" charset="2"/>
              <a:buAutoNum type="arabicPeriod"/>
              <a:defRPr/>
            </a:pPr>
            <a:r>
              <a:rPr lang="en-US" altLang="en-US" dirty="0"/>
              <a:t>q</a:t>
            </a:r>
            <a:r>
              <a:rPr lang="en-US" altLang="en-US" baseline="-25000" dirty="0"/>
              <a:t>0</a:t>
            </a:r>
            <a:r>
              <a:rPr lang="en-US" altLang="en-US" dirty="0"/>
              <a:t> = </a:t>
            </a:r>
            <a:r>
              <a:rPr lang="en-US" altLang="en-US" i="1" dirty="0">
                <a:solidFill>
                  <a:srgbClr val="FF0066"/>
                </a:solidFill>
              </a:rPr>
              <a:t>start state in Q</a:t>
            </a:r>
            <a:r>
              <a:rPr lang="en-US" altLang="en-US" dirty="0"/>
              <a:t>  </a:t>
            </a:r>
          </a:p>
          <a:p>
            <a:pPr marL="990600" lvl="1" indent="-533400">
              <a:buFont typeface="Monotype Sorts" pitchFamily="2" charset="2"/>
              <a:buAutoNum type="arabicPeriod"/>
              <a:defRPr/>
            </a:pPr>
            <a:r>
              <a:rPr lang="en-US" altLang="en-US" dirty="0"/>
              <a:t>F = set of </a:t>
            </a:r>
            <a:r>
              <a:rPr lang="en-US" altLang="en-US" i="1" dirty="0">
                <a:solidFill>
                  <a:srgbClr val="FF0066"/>
                </a:solidFill>
              </a:rPr>
              <a:t>final states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  <a:latin typeface="Lucida Sans Unicode" panose="020B0602030504020204" pitchFamily="34" charset="0"/>
              </a:rPr>
              <a:t>⊆ </a:t>
            </a:r>
            <a:r>
              <a:rPr lang="en-US" altLang="en-US" dirty="0">
                <a:solidFill>
                  <a:srgbClr val="FF0000"/>
                </a:solidFill>
              </a:rPr>
              <a:t>Q 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“Final” and “accepting” are synonyms.</a:t>
            </a:r>
          </a:p>
          <a:p>
            <a:pPr marL="914400" lvl="2" indent="0">
              <a:buNone/>
              <a:defRPr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29" name="TextBox 2">
                <a:extLst>
                  <a:ext uri="{FF2B5EF4-FFF2-40B4-BE49-F238E27FC236}">
                    <a16:creationId xmlns:a16="http://schemas.microsoft.com/office/drawing/2014/main" id="{FA4B7330-324D-469D-A1CB-3A9819936C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9788" y="4784716"/>
                <a:ext cx="8928213" cy="977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800" dirty="0">
                    <a:solidFill>
                      <a:srgbClr val="000000"/>
                    </a:solidFill>
                  </a:rPr>
                  <a:t>The set of strings accepted by DFA=(Q,</a:t>
                </a:r>
                <a:r>
                  <a:rPr lang="en-US" altLang="en-US" sz="28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S</a:t>
                </a:r>
                <a:r>
                  <a:rPr lang="en-US" altLang="en-US" sz="2800" dirty="0">
                    <a:solidFill>
                      <a:srgbClr val="000000"/>
                    </a:solidFill>
                  </a:rPr>
                  <a:t>,</a:t>
                </a:r>
                <a:r>
                  <a:rPr lang="en-US" altLang="en-US" sz="28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800" dirty="0">
                    <a:solidFill>
                      <a:srgbClr val="000000"/>
                    </a:solidFill>
                  </a:rPr>
                  <a:t>,q</a:t>
                </a:r>
                <a:r>
                  <a:rPr lang="en-US" altLang="en-US" sz="2800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en-US" altLang="en-US" sz="2800" dirty="0">
                    <a:solidFill>
                      <a:srgbClr val="000000"/>
                    </a:solidFill>
                  </a:rPr>
                  <a:t>,F) is the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800" dirty="0">
                    <a:solidFill>
                      <a:srgbClr val="000000"/>
                    </a:solidFill>
                  </a:rPr>
                  <a:t>language of the DFA</a:t>
                </a: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 defined by L={w|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8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800" b="0" i="0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(q</a:t>
                </a:r>
                <a:r>
                  <a:rPr kumimoji="0" lang="en-US" altLang="en-US" sz="28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0</a:t>
                </a: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,w)</a:t>
                </a:r>
                <a:r>
                  <a:rPr kumimoji="0" lang="en-US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  <a:sym typeface="Symbol" panose="05050102010706020507" pitchFamily="18" charset="2"/>
                  </a:rPr>
                  <a:t>F}</a:t>
                </a:r>
                <a:endParaRPr lang="en-US" alt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6629" name="TextBox 2">
                <a:extLst>
                  <a:ext uri="{FF2B5EF4-FFF2-40B4-BE49-F238E27FC236}">
                    <a16:creationId xmlns:a16="http://schemas.microsoft.com/office/drawing/2014/main" id="{FA4B7330-324D-469D-A1CB-3A9819936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9788" y="4784716"/>
                <a:ext cx="8928213" cy="977768"/>
              </a:xfrm>
              <a:prstGeom prst="rect">
                <a:avLst/>
              </a:prstGeom>
              <a:blipFill>
                <a:blip r:embed="rId3"/>
                <a:stretch>
                  <a:fillRect l="-1365" t="-6875" r="-410" b="-1687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>
            <a:extLst>
              <a:ext uri="{FF2B5EF4-FFF2-40B4-BE49-F238E27FC236}">
                <a16:creationId xmlns:a16="http://schemas.microsoft.com/office/drawing/2014/main" id="{E8360D14-3900-4267-957F-D35811DF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5579425D-61B5-4341-9148-B83FB0724DB2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7108" name="Group 1046">
            <a:extLst>
              <a:ext uri="{FF2B5EF4-FFF2-40B4-BE49-F238E27FC236}">
                <a16:creationId xmlns:a16="http://schemas.microsoft.com/office/drawing/2014/main" id="{8890BE57-26F8-499E-B45C-3410FE42C3AF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3124200"/>
            <a:ext cx="2362200" cy="1676400"/>
            <a:chOff x="1680" y="1632"/>
            <a:chExt cx="1488" cy="1056"/>
          </a:xfrm>
        </p:grpSpPr>
        <p:sp>
          <p:nvSpPr>
            <p:cNvPr id="47112" name="Rectangle 1027">
              <a:extLst>
                <a:ext uri="{FF2B5EF4-FFF2-40B4-BE49-F238E27FC236}">
                  <a16:creationId xmlns:a16="http://schemas.microsoft.com/office/drawing/2014/main" id="{9386548C-3234-477C-B2F4-941EFDCB6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632"/>
              <a:ext cx="105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47113" name="Line 1028">
              <a:extLst>
                <a:ext uri="{FF2B5EF4-FFF2-40B4-BE49-F238E27FC236}">
                  <a16:creationId xmlns:a16="http://schemas.microsoft.com/office/drawing/2014/main" id="{1B0CE2D6-8CEA-4858-90DB-45DCBED5FD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92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47114" name="Line 1029">
              <a:extLst>
                <a:ext uri="{FF2B5EF4-FFF2-40B4-BE49-F238E27FC236}">
                  <a16:creationId xmlns:a16="http://schemas.microsoft.com/office/drawing/2014/main" id="{70C474DD-BD40-4EAA-A31E-741080184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63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47115" name="Text Box 1030">
              <a:extLst>
                <a:ext uri="{FF2B5EF4-FFF2-40B4-BE49-F238E27FC236}">
                  <a16:creationId xmlns:a16="http://schemas.microsoft.com/office/drawing/2014/main" id="{37CF48EC-0F5F-4999-A72C-52459C41C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63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7116" name="Text Box 1031">
              <a:extLst>
                <a:ext uri="{FF2B5EF4-FFF2-40B4-BE49-F238E27FC236}">
                  <a16:creationId xmlns:a16="http://schemas.microsoft.com/office/drawing/2014/main" id="{2E649874-6DC9-444A-9A15-0FF6784158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63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7117" name="Text Box 1032">
              <a:extLst>
                <a:ext uri="{FF2B5EF4-FFF2-40B4-BE49-F238E27FC236}">
                  <a16:creationId xmlns:a16="http://schemas.microsoft.com/office/drawing/2014/main" id="{443DCBE3-80B0-48D3-936F-2AAB0197B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920"/>
              <a:ext cx="139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u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Char char="w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CC00CC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A*	A	B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B*	A	C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C	C	C</a:t>
              </a:r>
            </a:p>
          </p:txBody>
        </p:sp>
      </p:grpSp>
      <p:sp>
        <p:nvSpPr>
          <p:cNvPr id="47109" name="TextBox 1">
            <a:extLst>
              <a:ext uri="{FF2B5EF4-FFF2-40B4-BE49-F238E27FC236}">
                <a16:creationId xmlns:a16="http://schemas.microsoft.com/office/drawing/2014/main" id="{15995412-2313-44D8-A27E-F3653AF4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4524" y="2072482"/>
            <a:ext cx="8440738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Example: use the definition of delta-hat to test the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acceptance of string 101 by the DFA defined by the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transition function table</a:t>
            </a:r>
          </a:p>
        </p:txBody>
      </p:sp>
      <p:cxnSp>
        <p:nvCxnSpPr>
          <p:cNvPr id="47110" name="Straight Arrow Connector 2">
            <a:extLst>
              <a:ext uri="{FF2B5EF4-FFF2-40B4-BE49-F238E27FC236}">
                <a16:creationId xmlns:a16="http://schemas.microsoft.com/office/drawing/2014/main" id="{061A8CA0-E3CB-4948-A81F-A731080CE9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53200" y="3810000"/>
            <a:ext cx="228600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111" name="TextBox 10">
                <a:extLst>
                  <a:ext uri="{FF2B5EF4-FFF2-40B4-BE49-F238E27FC236}">
                    <a16:creationId xmlns:a16="http://schemas.microsoft.com/office/drawing/2014/main" id="{B8BA8703-BDE1-4A64-9D08-C576B89730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9889" y="5027614"/>
                <a:ext cx="9170011" cy="851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400" dirty="0">
                    <a:solidFill>
                      <a:srgbClr val="000000"/>
                    </a:solidFill>
                  </a:rPr>
                  <a:t>(A,101) = 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400" dirty="0">
                    <a:solidFill>
                      <a:srgbClr val="000000"/>
                    </a:solidFill>
                  </a:rPr>
                  <a:t>(A,10),1)= 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(A,1),0),1)=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(B,0),1)=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(A,1)=B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400" dirty="0">
                    <a:solidFill>
                      <a:srgbClr val="000000"/>
                    </a:solidFill>
                  </a:rPr>
                  <a:t>accepted</a:t>
                </a:r>
              </a:p>
            </p:txBody>
          </p:sp>
        </mc:Choice>
        <mc:Fallback xmlns="">
          <p:sp>
            <p:nvSpPr>
              <p:cNvPr id="47111" name="TextBox 10">
                <a:extLst>
                  <a:ext uri="{FF2B5EF4-FFF2-40B4-BE49-F238E27FC236}">
                    <a16:creationId xmlns:a16="http://schemas.microsoft.com/office/drawing/2014/main" id="{B8BA8703-BDE1-4A64-9D08-C576B8973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39889" y="5027614"/>
                <a:ext cx="9170011" cy="851259"/>
              </a:xfrm>
              <a:prstGeom prst="rect">
                <a:avLst/>
              </a:prstGeom>
              <a:blipFill>
                <a:blip r:embed="rId3"/>
                <a:stretch>
                  <a:fillRect l="-997" t="-4317" r="-66" b="-158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026">
            <a:extLst>
              <a:ext uri="{FF2B5EF4-FFF2-40B4-BE49-F238E27FC236}">
                <a16:creationId xmlns:a16="http://schemas.microsoft.com/office/drawing/2014/main" id="{ED18AF8C-ABE8-405C-BD63-54A7EBA3471D}"/>
              </a:ext>
            </a:extLst>
          </p:cNvPr>
          <p:cNvSpPr txBox="1">
            <a:spLocks noChangeArrowheads="1"/>
          </p:cNvSpPr>
          <p:nvPr/>
        </p:nvSpPr>
        <p:spPr>
          <a:xfrm>
            <a:off x="1995665" y="300832"/>
            <a:ext cx="836814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always ask you to use the definition of delta-hat when testing acceptance of a string by a DFA.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9EF948D-4CE4-E154-FF55-5758FF33B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7772400" cy="1371600"/>
          </a:xfrm>
        </p:spPr>
        <p:txBody>
          <a:bodyPr/>
          <a:lstStyle/>
          <a:p>
            <a:pPr algn="l"/>
            <a:r>
              <a:rPr lang="en-US" altLang="en-US" sz="3200" dirty="0"/>
              <a:t>Proof by induction on integers has the</a:t>
            </a:r>
            <a:br>
              <a:rPr lang="en-US" altLang="en-US" sz="3200" dirty="0"/>
            </a:br>
            <a:r>
              <a:rPr lang="en-US" altLang="en-US" sz="3200" dirty="0"/>
              <a:t>follow elements present and identified.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AAE3BEF-8A97-E685-85D2-D4699B0722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898650"/>
            <a:ext cx="7772400" cy="4349750"/>
          </a:xfrm>
        </p:spPr>
        <p:txBody>
          <a:bodyPr/>
          <a:lstStyle/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dirty="0"/>
              <a:t> Proof of </a:t>
            </a:r>
            <a:r>
              <a:rPr lang="en-US" altLang="en-US" u="sng" dirty="0"/>
              <a:t>base case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dirty="0"/>
              <a:t> </a:t>
            </a:r>
            <a:r>
              <a:rPr lang="en-US" altLang="en-US" u="sng" dirty="0"/>
              <a:t>Setup</a:t>
            </a:r>
            <a:r>
              <a:rPr lang="en-US" altLang="en-US" dirty="0"/>
              <a:t> equation designed to use the inductive hypothesis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dirty="0"/>
              <a:t> Statement of </a:t>
            </a:r>
            <a:r>
              <a:rPr lang="en-US" altLang="en-US" u="sng" dirty="0"/>
              <a:t>inductive hypothesis</a:t>
            </a:r>
          </a:p>
          <a:p>
            <a:pPr marL="514350" indent="-514350">
              <a:buFont typeface="Tahoma" panose="020B0604030504040204" pitchFamily="34" charset="0"/>
              <a:buAutoNum type="arabicPeriod"/>
            </a:pPr>
            <a:r>
              <a:rPr lang="en-US" altLang="en-US" dirty="0"/>
              <a:t> </a:t>
            </a:r>
            <a:r>
              <a:rPr lang="en-US" altLang="en-US" u="sng" dirty="0"/>
              <a:t>Application</a:t>
            </a:r>
            <a:r>
              <a:rPr lang="en-US" altLang="en-US" dirty="0"/>
              <a:t> of inductive hypothesis</a:t>
            </a:r>
          </a:p>
          <a:p>
            <a:pPr marL="457200" lvl="1" indent="0">
              <a:buNone/>
            </a:pPr>
            <a:r>
              <a:rPr lang="en-US" altLang="en-US" dirty="0"/>
              <a:t>Algebra that completes the proof</a:t>
            </a:r>
          </a:p>
          <a:p>
            <a:pPr marL="457200" lvl="1" indent="0">
              <a:buNone/>
            </a:pPr>
            <a:r>
              <a:rPr lang="en-US" altLang="en-US" dirty="0"/>
              <a:t>All algebraic operations must be on the right-hand-side of the equals sign. 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FD3E19EE-0101-44B8-5906-AD09D721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26B20E28-D1A9-4B32-83D4-CDE2FB5BA3B1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77E91874-7E59-356B-5670-B14E1C7B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A5508812-F4E9-4C7D-9208-F7214B11F501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4EB36AAC-BE2F-0C1F-F0D8-651DAC41E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362201"/>
            <a:ext cx="5613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Example: structured proof of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</a:t>
            </a:r>
            <a:r>
              <a:rPr lang="en-US" altLang="en-US" b="1" baseline="-25000">
                <a:solidFill>
                  <a:srgbClr val="000000"/>
                </a:solidFill>
              </a:rPr>
              <a:t>k=1 to n</a:t>
            </a:r>
            <a:r>
              <a:rPr lang="en-US" altLang="en-US">
                <a:solidFill>
                  <a:srgbClr val="000000"/>
                </a:solidFill>
              </a:rPr>
              <a:t> k</a:t>
            </a:r>
            <a:r>
              <a:rPr lang="en-US" altLang="en-US" baseline="30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 = n(n+1)(2n+1)/6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>
                <a:solidFill>
                  <a:srgbClr val="000000"/>
                </a:solidFill>
              </a:rPr>
              <a:t>using “if S(n-1) then S(n)”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>
                <a:solidFill>
                  <a:srgbClr val="000000"/>
                </a:solidFill>
              </a:rPr>
              <a:t>worked in class.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FEB34B0E-420E-6563-C030-884BE122B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4366E29E-0E50-42E3-9B1E-A22B4E5E40C9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8675" name="Picture 5" descr="Text, letter&#10;&#10;Description automatically generated">
            <a:extLst>
              <a:ext uri="{FF2B5EF4-FFF2-40B4-BE49-F238E27FC236}">
                <a16:creationId xmlns:a16="http://schemas.microsoft.com/office/drawing/2014/main" id="{F1971B29-0A97-8DE9-78CF-E6769F747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7950"/>
            <a:ext cx="4800600" cy="675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1193214A-30A4-40CE-BAB0-684581B3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900" y="1970876"/>
            <a:ext cx="8305800" cy="320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Induction on the length of string: </a:t>
            </a: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proof must include the following elements:</a:t>
            </a: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1050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(1) base case:</a:t>
            </a:r>
            <a:endParaRPr lang="en-US" altLang="en-US" sz="1050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(2) setup</a:t>
            </a:r>
            <a:endParaRPr lang="en-US" altLang="en-US" sz="1050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(3) inductive hypothesis</a:t>
            </a:r>
            <a:endParaRPr lang="en-US" altLang="en-US" sz="1050" dirty="0">
              <a:solidFill>
                <a:srgbClr val="000000"/>
              </a:solidFill>
              <a:latin typeface="+mn-lt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(4) application of inductive hypothesis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C5C9B1-FA40-4FC6-AD34-5E68423CE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B32B1A2-B7D8-4B17-9394-6929A8C3F979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2D6CE5-9180-C42B-95B0-A53A664D4560}"/>
                  </a:ext>
                </a:extLst>
              </p:cNvPr>
              <p:cNvSpPr txBox="1"/>
              <p:nvPr/>
            </p:nvSpPr>
            <p:spPr>
              <a:xfrm>
                <a:off x="2133600" y="1295400"/>
                <a:ext cx="8229600" cy="4527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u="sng" dirty="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Base cases</a:t>
                </a:r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: usually empty string + single character strings</a:t>
                </a:r>
              </a:p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Prove the hypothesis is true for these strings</a:t>
                </a:r>
              </a:p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Times New Roman" panose="02020603050405020304" pitchFamily="18" charset="0"/>
                  </a:rPr>
                  <a:t>For empty string, </a:t>
                </a:r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use definition of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Times New Roman" panose="02020603050405020304" pitchFamily="18" charset="0"/>
                  </a:rPr>
                  <a:t>extended delta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w=e;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(q</a:t>
                </a:r>
                <a:r>
                  <a:rPr kumimoji="0" lang="en-US" alt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0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,e)=q</a:t>
                </a:r>
                <a:r>
                  <a:rPr kumimoji="0" lang="en-US" alt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0</a:t>
                </a:r>
                <a:endParaRPr kumimoji="0" lang="en-US" altLang="en-US" sz="2400" b="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endParaRPr>
              </a:p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For single character strings, extended delta is just delta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w=a;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(q</a:t>
                </a:r>
                <a:r>
                  <a:rPr lang="en-US" altLang="en-US" sz="2400" baseline="-250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0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,a)=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(q</a:t>
                </a:r>
                <a:r>
                  <a:rPr lang="en-US" altLang="en-US" sz="2400" baseline="-250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0</a:t>
                </a: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,a)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2400" dirty="0">
                    <a:solidFill>
                      <a:srgbClr val="000000"/>
                    </a:solidFill>
                    <a:latin typeface="Tahoma" panose="020B0604030504040204" pitchFamily="34" charset="0"/>
                  </a:rPr>
                  <a:t>Refer to the transition function table evaluate 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(q</a:t>
                </a:r>
                <a:r>
                  <a:rPr kumimoji="0" lang="en-US" altLang="en-US" sz="24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0</a:t>
                </a:r>
                <a:r>
                  <a:rPr kumimoji="0" lang="en-US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 panose="020B0604030504040204" pitchFamily="34" charset="0"/>
                    <a:ea typeface="+mn-ea"/>
                    <a:cs typeface="+mn-cs"/>
                  </a:rPr>
                  <a:t>,a) and determine if the hypothesis is true.</a:t>
                </a:r>
                <a:endParaRPr lang="en-US" altLang="en-US" sz="2400" u="sng" dirty="0">
                  <a:solidFill>
                    <a:srgbClr val="000000"/>
                  </a:solidFill>
                  <a:latin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E2D6CE5-9180-C42B-95B0-A53A664D4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295400"/>
                <a:ext cx="8229600" cy="4527906"/>
              </a:xfrm>
              <a:prstGeom prst="rect">
                <a:avLst/>
              </a:prstGeom>
              <a:blipFill>
                <a:blip r:embed="rId2"/>
                <a:stretch>
                  <a:fillRect l="-1111" t="-809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427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1">
            <a:extLst>
              <a:ext uri="{FF2B5EF4-FFF2-40B4-BE49-F238E27FC236}">
                <a16:creationId xmlns:a16="http://schemas.microsoft.com/office/drawing/2014/main" id="{5C78C6E5-FA26-4CD3-A0C1-10FD84D4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0002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4574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371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fld id="{F9711593-3857-40CC-8F35-D1D6FD783418}" type="slidenum">
              <a:rPr lang="en-US" altLang="en-US" sz="10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None/>
              </a:pPr>
              <a:t>9</a:t>
            </a:fld>
            <a:endParaRPr lang="en-US" altLang="en-US" sz="1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6" name="TextBox 4">
                <a:extLst>
                  <a:ext uri="{FF2B5EF4-FFF2-40B4-BE49-F238E27FC236}">
                    <a16:creationId xmlns:a16="http://schemas.microsoft.com/office/drawing/2014/main" id="{2DA67B3A-0E35-46B5-9B97-73559089FE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4400" y="606272"/>
                <a:ext cx="10668000" cy="56454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u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00CC"/>
                  </a:buClr>
                  <a:buFont typeface="Monotype Sorts" pitchFamily="2" charset="2"/>
                  <a:buChar char="w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00CC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None/>
                  <a:defRPr/>
                </a:pPr>
                <a:r>
                  <a:rPr lang="en-US" altLang="en-US" sz="2000" dirty="0">
                    <a:solidFill>
                      <a:srgbClr val="00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For induction on the length of the string, setup equation and inductive hypothesis are always</a:t>
                </a:r>
              </a:p>
              <a:p>
                <a:pPr eaLnBrk="0" fontAlgn="base" hangingPunct="0">
                  <a:lnSpc>
                    <a:spcPct val="11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None/>
                  <a:defRPr/>
                </a:pP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000" u="sng" dirty="0">
                    <a:solidFill>
                      <a:srgbClr val="000000"/>
                    </a:solidFill>
                  </a:rPr>
                  <a:t>Setup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: let w=</a:t>
                </a:r>
                <a:r>
                  <a:rPr lang="en-US" altLang="en-US" sz="2000" dirty="0" err="1">
                    <a:solidFill>
                      <a:srgbClr val="000000"/>
                    </a:solidFill>
                  </a:rPr>
                  <a:t>xa</a:t>
                </a: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000" u="sng" dirty="0">
                    <a:solidFill>
                      <a:srgbClr val="000000"/>
                    </a:solidFill>
                  </a:rPr>
                  <a:t>I.H.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 assume about x what you want to probe about w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For example, in HW2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(1) 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if </a:t>
                </a:r>
                <a:r>
                  <a:rPr lang="en-US" sz="2000" dirty="0">
                    <a:solidFill>
                      <a:srgbClr val="000000"/>
                    </a:solidFill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x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 has even number of 1s then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A,x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)=A 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if x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has odd number of 1s then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A,x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)=B 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000" u="sng" dirty="0">
                    <a:solidFill>
                      <a:srgbClr val="000000"/>
                    </a:solidFill>
                  </a:rPr>
                  <a:t>Application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 always starts with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000" dirty="0">
                    <a:solidFill>
                      <a:srgbClr val="000000"/>
                    </a:solidFill>
                  </a:rPr>
                  <a:t>(q</a:t>
                </a:r>
                <a:r>
                  <a:rPr lang="en-US" altLang="en-US" sz="2000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,w)=</a:t>
                </a:r>
                <a:r>
                  <a:rPr lang="en-US" sz="2000" dirty="0">
                    <a:solidFill>
                      <a:srgbClr val="00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000" dirty="0">
                    <a:solidFill>
                      <a:srgbClr val="000000"/>
                    </a:solidFill>
                  </a:rPr>
                  <a:t>(q</a:t>
                </a:r>
                <a:r>
                  <a:rPr lang="en-US" altLang="en-US" sz="2000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,xa) =</a:t>
                </a:r>
                <a:r>
                  <a:rPr lang="en-US" altLang="en-US" sz="2000" dirty="0">
                    <a:solidFill>
                      <a:srgbClr val="000000"/>
                    </a:solidFill>
                    <a:latin typeface="Symbol" panose="05050102010706020507" pitchFamily="18" charset="2"/>
                  </a:rPr>
                  <a:t> d(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000" dirty="0">
                    <a:solidFill>
                      <a:srgbClr val="000000"/>
                    </a:solidFill>
                  </a:rPr>
                  <a:t>(q</a:t>
                </a:r>
                <a:r>
                  <a:rPr lang="en-US" altLang="en-US" sz="2000" baseline="-25000" dirty="0">
                    <a:solidFill>
                      <a:srgbClr val="000000"/>
                    </a:solidFill>
                  </a:rPr>
                  <a:t>0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,x),a) to get involved with the I.H.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For example, in HW2 when w is even and a=1, then x is odd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A,x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Times New Roman" panose="02020603050405020304" pitchFamily="18" charset="0"/>
                    <a:cs typeface="Arial" panose="020B0604020202020204" pitchFamily="34" charset="0"/>
                  </a:rPr>
                  <a:t>)=B by I. H. </a:t>
                </a:r>
                <a:endParaRPr lang="en-US" altLang="en-US" sz="2000" dirty="0">
                  <a:solidFill>
                    <a:srgbClr val="000000"/>
                  </a:solidFill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(q</a:t>
                </a:r>
                <a:r>
                  <a:rPr kumimoji="0" lang="en-US" alt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0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,w)=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(q</a:t>
                </a:r>
                <a:r>
                  <a:rPr kumimoji="0" lang="en-US" alt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0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,x1) =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 d(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Yu Mincho" panose="02020400000000000000" pitchFamily="18" charset="-128"/>
                            <a:cs typeface="Calibri" panose="020F050202020403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(q</a:t>
                </a:r>
                <a:r>
                  <a:rPr kumimoji="0" lang="en-US" alt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0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,x),1) = 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</a:rPr>
                  <a:t>d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(B,1)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  <a:latin typeface="Tahoma"/>
                  </a:rPr>
                  <a:t>Use the transition function to evaluate 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d</a:t>
                </a: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ahoma"/>
                    <a:ea typeface="+mn-ea"/>
                    <a:cs typeface="+mn-cs"/>
                  </a:rPr>
                  <a:t>(B,1) and determine if the hypothesis is true for this case of w and a.</a:t>
                </a:r>
                <a:endParaRPr lang="en-US" altLang="en-US" sz="2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4276" name="TextBox 4">
                <a:extLst>
                  <a:ext uri="{FF2B5EF4-FFF2-40B4-BE49-F238E27FC236}">
                    <a16:creationId xmlns:a16="http://schemas.microsoft.com/office/drawing/2014/main" id="{2DA67B3A-0E35-46B5-9B97-73559089F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606272"/>
                <a:ext cx="10668000" cy="5645456"/>
              </a:xfrm>
              <a:prstGeom prst="rect">
                <a:avLst/>
              </a:prstGeom>
              <a:blipFill>
                <a:blip r:embed="rId3"/>
                <a:stretch>
                  <a:fillRect l="-571" t="-324" b="-9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662</Words>
  <Application>Microsoft Office PowerPoint</Application>
  <PresentationFormat>Widescreen</PresentationFormat>
  <Paragraphs>86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Monotype Sorts</vt:lpstr>
      <vt:lpstr>Arial</vt:lpstr>
      <vt:lpstr>Calibri</vt:lpstr>
      <vt:lpstr>Cambria Math</vt:lpstr>
      <vt:lpstr>Lucida Sans Unicode</vt:lpstr>
      <vt:lpstr>Symbol</vt:lpstr>
      <vt:lpstr>Tahoma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Proof by induction on integers has the follow elements present and identified.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John H</dc:creator>
  <cp:lastModifiedBy>Miller, John H</cp:lastModifiedBy>
  <cp:revision>13</cp:revision>
  <dcterms:created xsi:type="dcterms:W3CDTF">2022-08-31T19:43:40Z</dcterms:created>
  <dcterms:modified xsi:type="dcterms:W3CDTF">2024-08-28T19:37:56Z</dcterms:modified>
</cp:coreProperties>
</file>