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399" r:id="rId2"/>
    <p:sldId id="256" r:id="rId3"/>
    <p:sldId id="257" r:id="rId4"/>
    <p:sldId id="282" r:id="rId5"/>
    <p:sldId id="335" r:id="rId6"/>
    <p:sldId id="284" r:id="rId7"/>
    <p:sldId id="258" r:id="rId8"/>
    <p:sldId id="259" r:id="rId9"/>
    <p:sldId id="262" r:id="rId10"/>
    <p:sldId id="289" r:id="rId11"/>
    <p:sldId id="358" r:id="rId12"/>
    <p:sldId id="359" r:id="rId13"/>
    <p:sldId id="398" r:id="rId14"/>
    <p:sldId id="261" r:id="rId15"/>
    <p:sldId id="356" r:id="rId16"/>
    <p:sldId id="320" r:id="rId17"/>
    <p:sldId id="401" r:id="rId18"/>
    <p:sldId id="402" r:id="rId19"/>
    <p:sldId id="400" r:id="rId20"/>
    <p:sldId id="288" r:id="rId21"/>
  </p:sldIdLst>
  <p:sldSz cx="9144000" cy="6858000" type="screen4x3"/>
  <p:notesSz cx="7086600" cy="93726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1" d="100"/>
          <a:sy n="91" d="100"/>
        </p:scale>
        <p:origin x="564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0860" cy="470258"/>
          </a:xfrm>
          <a:prstGeom prst="rect">
            <a:avLst/>
          </a:prstGeom>
        </p:spPr>
        <p:txBody>
          <a:bodyPr vert="horz" lIns="94046" tIns="47023" rIns="94046" bIns="47023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14100" y="0"/>
            <a:ext cx="3070860" cy="470258"/>
          </a:xfrm>
          <a:prstGeom prst="rect">
            <a:avLst/>
          </a:prstGeom>
        </p:spPr>
        <p:txBody>
          <a:bodyPr vert="horz" lIns="94046" tIns="47023" rIns="94046" bIns="47023" rtlCol="0"/>
          <a:lstStyle>
            <a:lvl1pPr algn="r">
              <a:defRPr sz="1200"/>
            </a:lvl1pPr>
          </a:lstStyle>
          <a:p>
            <a:fld id="{DC3D9181-9DD2-492A-9356-553CB3262E9B}" type="datetimeFigureOut">
              <a:rPr lang="en-US" smtClean="0"/>
              <a:t>9/18/2024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33513" y="1171575"/>
            <a:ext cx="4219575" cy="31638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046" tIns="47023" rIns="94046" bIns="47023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8660" y="4510564"/>
            <a:ext cx="5669280" cy="3690461"/>
          </a:xfrm>
          <a:prstGeom prst="rect">
            <a:avLst/>
          </a:prstGeom>
        </p:spPr>
        <p:txBody>
          <a:bodyPr vert="horz" lIns="94046" tIns="47023" rIns="94046" bIns="47023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902344"/>
            <a:ext cx="3070860" cy="470257"/>
          </a:xfrm>
          <a:prstGeom prst="rect">
            <a:avLst/>
          </a:prstGeom>
        </p:spPr>
        <p:txBody>
          <a:bodyPr vert="horz" lIns="94046" tIns="47023" rIns="94046" bIns="47023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14100" y="8902344"/>
            <a:ext cx="3070860" cy="470257"/>
          </a:xfrm>
          <a:prstGeom prst="rect">
            <a:avLst/>
          </a:prstGeom>
        </p:spPr>
        <p:txBody>
          <a:bodyPr vert="horz" lIns="94046" tIns="47023" rIns="94046" bIns="47023" rtlCol="0" anchor="b"/>
          <a:lstStyle>
            <a:lvl1pPr algn="r">
              <a:defRPr sz="1200"/>
            </a:lvl1pPr>
          </a:lstStyle>
          <a:p>
            <a:fld id="{096D79A8-EA43-4745-B5BA-D1BD82A9BE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80000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96D79A8-EA43-4745-B5BA-D1BD82A9BEA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68858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>
            <a:extLst>
              <a:ext uri="{FF2B5EF4-FFF2-40B4-BE49-F238E27FC236}">
                <a16:creationId xmlns:a16="http://schemas.microsoft.com/office/drawing/2014/main" id="{C277D473-55B9-45B2-9899-5EB2EFCFB32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5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83717" indent="-300425">
              <a:defRPr sz="25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206598" indent="-240014">
              <a:defRPr sz="25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91523" indent="-240014">
              <a:defRPr sz="25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174815" indent="-240014">
              <a:defRPr sz="25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645045" indent="-240014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3115275" indent="-240014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585505" indent="-240014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4055735" indent="-240014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5BC7DF57-2C4E-4129-A993-FCB9D526932B}" type="slidenum">
              <a:rPr lang="en-US" altLang="en-US" sz="1200">
                <a:latin typeface="Times New Roman" panose="02020603050405020304" pitchFamily="18" charset="0"/>
              </a:rPr>
              <a:pPr/>
              <a:t>2</a:t>
            </a:fld>
            <a:endParaRPr lang="en-US" altLang="en-US" sz="1200">
              <a:latin typeface="Times New Roman" panose="02020603050405020304" pitchFamily="18" charset="0"/>
            </a:endParaRPr>
          </a:p>
        </p:txBody>
      </p:sp>
      <p:sp>
        <p:nvSpPr>
          <p:cNvPr id="4099" name="Rectangle 2">
            <a:extLst>
              <a:ext uri="{FF2B5EF4-FFF2-40B4-BE49-F238E27FC236}">
                <a16:creationId xmlns:a16="http://schemas.microsoft.com/office/drawing/2014/main" id="{B9904875-BA13-46E1-9563-4269016F4F8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>
            <a:extLst>
              <a:ext uri="{FF2B5EF4-FFF2-40B4-BE49-F238E27FC236}">
                <a16:creationId xmlns:a16="http://schemas.microsoft.com/office/drawing/2014/main" id="{FECB8867-1440-4397-A735-39D2C0DA777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>
            <a:extLst>
              <a:ext uri="{FF2B5EF4-FFF2-40B4-BE49-F238E27FC236}">
                <a16:creationId xmlns:a16="http://schemas.microsoft.com/office/drawing/2014/main" id="{AE94A11C-3C69-4FF5-86A2-3F9D4E0B048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5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83717" indent="-300425">
              <a:defRPr sz="25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206598" indent="-240014">
              <a:defRPr sz="25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91523" indent="-240014">
              <a:defRPr sz="25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174815" indent="-240014">
              <a:defRPr sz="25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645045" indent="-240014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3115275" indent="-240014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585505" indent="-240014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4055735" indent="-240014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6711B96A-96A0-4203-855F-7AA1010BD8F6}" type="slidenum">
              <a:rPr lang="en-US" altLang="en-US" sz="1200">
                <a:latin typeface="Times New Roman" panose="02020603050405020304" pitchFamily="18" charset="0"/>
              </a:rPr>
              <a:pPr/>
              <a:t>3</a:t>
            </a:fld>
            <a:endParaRPr lang="en-US" altLang="en-US" sz="1200">
              <a:latin typeface="Times New Roman" panose="02020603050405020304" pitchFamily="18" charset="0"/>
            </a:endParaRPr>
          </a:p>
        </p:txBody>
      </p:sp>
      <p:sp>
        <p:nvSpPr>
          <p:cNvPr id="6147" name="Rectangle 2">
            <a:extLst>
              <a:ext uri="{FF2B5EF4-FFF2-40B4-BE49-F238E27FC236}">
                <a16:creationId xmlns:a16="http://schemas.microsoft.com/office/drawing/2014/main" id="{CC762CC9-8107-451C-9296-ABB3C79594D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>
            <a:extLst>
              <a:ext uri="{FF2B5EF4-FFF2-40B4-BE49-F238E27FC236}">
                <a16:creationId xmlns:a16="http://schemas.microsoft.com/office/drawing/2014/main" id="{3CB92BBB-9C78-4995-AF76-82036D52AED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>
            <a:extLst>
              <a:ext uri="{FF2B5EF4-FFF2-40B4-BE49-F238E27FC236}">
                <a16:creationId xmlns:a16="http://schemas.microsoft.com/office/drawing/2014/main" id="{0B2789D2-8C5A-47CB-9C38-30C2012173D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5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83717" indent="-300425">
              <a:defRPr sz="25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206598" indent="-240014">
              <a:defRPr sz="25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91523" indent="-240014">
              <a:defRPr sz="25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174815" indent="-240014">
              <a:defRPr sz="25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645045" indent="-240014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3115275" indent="-240014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585505" indent="-240014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4055735" indent="-240014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B12117A1-DCAC-4B41-BADB-739D4164DA69}" type="slidenum">
              <a:rPr lang="en-US" altLang="en-US" sz="1200">
                <a:latin typeface="Times New Roman" panose="02020603050405020304" pitchFamily="18" charset="0"/>
              </a:rPr>
              <a:pPr/>
              <a:t>7</a:t>
            </a:fld>
            <a:endParaRPr lang="en-US" altLang="en-US" sz="1200">
              <a:latin typeface="Times New Roman" panose="02020603050405020304" pitchFamily="18" charset="0"/>
            </a:endParaRPr>
          </a:p>
        </p:txBody>
      </p:sp>
      <p:sp>
        <p:nvSpPr>
          <p:cNvPr id="11267" name="Rectangle 2">
            <a:extLst>
              <a:ext uri="{FF2B5EF4-FFF2-40B4-BE49-F238E27FC236}">
                <a16:creationId xmlns:a16="http://schemas.microsoft.com/office/drawing/2014/main" id="{F20B1CC9-6F50-41AA-8BB3-34FE9883B8B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>
            <a:extLst>
              <a:ext uri="{FF2B5EF4-FFF2-40B4-BE49-F238E27FC236}">
                <a16:creationId xmlns:a16="http://schemas.microsoft.com/office/drawing/2014/main" id="{974B4215-1657-4E49-BF0F-383A74A93DD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>
            <a:extLst>
              <a:ext uri="{FF2B5EF4-FFF2-40B4-BE49-F238E27FC236}">
                <a16:creationId xmlns:a16="http://schemas.microsoft.com/office/drawing/2014/main" id="{0ADC13E0-6CA0-4CEC-BC8B-AFB2273EF9E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5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83717" indent="-300425">
              <a:defRPr sz="25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206598" indent="-240014">
              <a:defRPr sz="25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91523" indent="-240014">
              <a:defRPr sz="25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174815" indent="-240014">
              <a:defRPr sz="25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645045" indent="-240014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3115275" indent="-240014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585505" indent="-240014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4055735" indent="-240014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7216BB3E-0225-4E3C-BBFF-8FBB391A9EC5}" type="slidenum">
              <a:rPr lang="en-US" altLang="en-US" sz="1200">
                <a:latin typeface="Times New Roman" panose="02020603050405020304" pitchFamily="18" charset="0"/>
              </a:rPr>
              <a:pPr/>
              <a:t>8</a:t>
            </a:fld>
            <a:endParaRPr lang="en-US" altLang="en-US" sz="1200">
              <a:latin typeface="Times New Roman" panose="02020603050405020304" pitchFamily="18" charset="0"/>
            </a:endParaRPr>
          </a:p>
        </p:txBody>
      </p:sp>
      <p:sp>
        <p:nvSpPr>
          <p:cNvPr id="13315" name="Rectangle 2">
            <a:extLst>
              <a:ext uri="{FF2B5EF4-FFF2-40B4-BE49-F238E27FC236}">
                <a16:creationId xmlns:a16="http://schemas.microsoft.com/office/drawing/2014/main" id="{34F2375D-5BC9-4595-90BC-B35B9895B2E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>
            <a:extLst>
              <a:ext uri="{FF2B5EF4-FFF2-40B4-BE49-F238E27FC236}">
                <a16:creationId xmlns:a16="http://schemas.microsoft.com/office/drawing/2014/main" id="{8580CD35-B131-472D-AFCE-5B443B2F354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>
            <a:extLst>
              <a:ext uri="{FF2B5EF4-FFF2-40B4-BE49-F238E27FC236}">
                <a16:creationId xmlns:a16="http://schemas.microsoft.com/office/drawing/2014/main" id="{04B0B559-2F27-4402-B7C3-3A92EF0FA90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5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83717" indent="-300425">
              <a:defRPr sz="25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206598" indent="-240014">
              <a:defRPr sz="25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91523" indent="-240014">
              <a:defRPr sz="25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174815" indent="-240014">
              <a:defRPr sz="25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645045" indent="-240014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3115275" indent="-240014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585505" indent="-240014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4055735" indent="-240014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F045801B-E72F-4D70-9B92-D458C8F323C7}" type="slidenum">
              <a:rPr lang="en-US" altLang="en-US" sz="1200">
                <a:latin typeface="Times New Roman" panose="02020603050405020304" pitchFamily="18" charset="0"/>
              </a:rPr>
              <a:pPr/>
              <a:t>9</a:t>
            </a:fld>
            <a:endParaRPr lang="en-US" altLang="en-US" sz="1200">
              <a:latin typeface="Times New Roman" panose="02020603050405020304" pitchFamily="18" charset="0"/>
            </a:endParaRPr>
          </a:p>
        </p:txBody>
      </p:sp>
      <p:sp>
        <p:nvSpPr>
          <p:cNvPr id="15363" name="Rectangle 2">
            <a:extLst>
              <a:ext uri="{FF2B5EF4-FFF2-40B4-BE49-F238E27FC236}">
                <a16:creationId xmlns:a16="http://schemas.microsoft.com/office/drawing/2014/main" id="{EB5C5E14-E231-49ED-97DC-4771C196D82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>
            <a:extLst>
              <a:ext uri="{FF2B5EF4-FFF2-40B4-BE49-F238E27FC236}">
                <a16:creationId xmlns:a16="http://schemas.microsoft.com/office/drawing/2014/main" id="{298E5325-AB32-425C-B27A-521FCBE4D4D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>
            <a:extLst>
              <a:ext uri="{FF2B5EF4-FFF2-40B4-BE49-F238E27FC236}">
                <a16:creationId xmlns:a16="http://schemas.microsoft.com/office/drawing/2014/main" id="{003BCBF4-3AA0-4CD7-8D32-77987368B97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5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83717" indent="-300425">
              <a:defRPr sz="25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206598" indent="-240014">
              <a:defRPr sz="25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91523" indent="-240014">
              <a:defRPr sz="25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174815" indent="-240014">
              <a:defRPr sz="25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645045" indent="-240014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3115275" indent="-240014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585505" indent="-240014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4055735" indent="-240014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AE9CC44E-6023-46D4-BA26-23FAC7BDEF0F}" type="slidenum">
              <a:rPr lang="en-US" altLang="en-US" sz="1200">
                <a:latin typeface="Times New Roman" panose="02020603050405020304" pitchFamily="18" charset="0"/>
              </a:rPr>
              <a:pPr/>
              <a:t>13</a:t>
            </a:fld>
            <a:endParaRPr lang="en-US" altLang="en-US" sz="1200">
              <a:latin typeface="Times New Roman" panose="02020603050405020304" pitchFamily="18" charset="0"/>
            </a:endParaRPr>
          </a:p>
        </p:txBody>
      </p:sp>
      <p:sp>
        <p:nvSpPr>
          <p:cNvPr id="20483" name="Rectangle 2">
            <a:extLst>
              <a:ext uri="{FF2B5EF4-FFF2-40B4-BE49-F238E27FC236}">
                <a16:creationId xmlns:a16="http://schemas.microsoft.com/office/drawing/2014/main" id="{7890772C-28CF-4658-95BB-1A67E469914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>
            <a:extLst>
              <a:ext uri="{FF2B5EF4-FFF2-40B4-BE49-F238E27FC236}">
                <a16:creationId xmlns:a16="http://schemas.microsoft.com/office/drawing/2014/main" id="{725BC0BE-BFC1-4DBC-B665-DB6E32777D3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>
            <a:extLst>
              <a:ext uri="{FF2B5EF4-FFF2-40B4-BE49-F238E27FC236}">
                <a16:creationId xmlns:a16="http://schemas.microsoft.com/office/drawing/2014/main" id="{3DF50371-2F56-4BA3-BFB5-33BF881912F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5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83717" indent="-300425">
              <a:defRPr sz="25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206598" indent="-240014">
              <a:defRPr sz="25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91523" indent="-240014">
              <a:defRPr sz="25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174815" indent="-240014">
              <a:defRPr sz="25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645045" indent="-240014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3115275" indent="-240014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585505" indent="-240014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4055735" indent="-240014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F29085EA-B247-4D53-B80F-E016BA58AABD}" type="slidenum">
              <a:rPr lang="en-US" altLang="en-US" sz="1200">
                <a:latin typeface="Times New Roman" panose="02020603050405020304" pitchFamily="18" charset="0"/>
              </a:rPr>
              <a:pPr/>
              <a:t>14</a:t>
            </a:fld>
            <a:endParaRPr lang="en-US" altLang="en-US" sz="1200">
              <a:latin typeface="Times New Roman" panose="02020603050405020304" pitchFamily="18" charset="0"/>
            </a:endParaRPr>
          </a:p>
        </p:txBody>
      </p:sp>
      <p:sp>
        <p:nvSpPr>
          <p:cNvPr id="22531" name="Rectangle 2">
            <a:extLst>
              <a:ext uri="{FF2B5EF4-FFF2-40B4-BE49-F238E27FC236}">
                <a16:creationId xmlns:a16="http://schemas.microsoft.com/office/drawing/2014/main" id="{FCBD1F26-A4EC-43C3-9401-203F71139A7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>
            <a:extLst>
              <a:ext uri="{FF2B5EF4-FFF2-40B4-BE49-F238E27FC236}">
                <a16:creationId xmlns:a16="http://schemas.microsoft.com/office/drawing/2014/main" id="{2872B548-48D5-406A-8050-3CE3BCAB750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5AFB4-D42A-4838-9CF5-BEB1A5CBA502}" type="datetimeFigureOut">
              <a:rPr lang="en-US" smtClean="0"/>
              <a:t>9/18/2024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8137A-AB4B-4288-BDCF-97DE575A0E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99972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5AFB4-D42A-4838-9CF5-BEB1A5CBA502}" type="datetimeFigureOut">
              <a:rPr lang="en-US" smtClean="0"/>
              <a:t>9/18/2024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8137A-AB4B-4288-BDCF-97DE575A0E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75139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5AFB4-D42A-4838-9CF5-BEB1A5CBA502}" type="datetimeFigureOut">
              <a:rPr lang="en-US" smtClean="0"/>
              <a:t>9/18/2024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8137A-AB4B-4288-BDCF-97DE575A0E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94199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5AFB4-D42A-4838-9CF5-BEB1A5CBA502}" type="datetimeFigureOut">
              <a:rPr lang="en-US" smtClean="0"/>
              <a:t>9/18/2024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8137A-AB4B-4288-BDCF-97DE575A0E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13138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5AFB4-D42A-4838-9CF5-BEB1A5CBA502}" type="datetimeFigureOut">
              <a:rPr lang="en-US" smtClean="0"/>
              <a:t>9/18/2024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8137A-AB4B-4288-BDCF-97DE575A0E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0250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5AFB4-D42A-4838-9CF5-BEB1A5CBA502}" type="datetimeFigureOut">
              <a:rPr lang="en-US" smtClean="0"/>
              <a:t>9/18/2024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8137A-AB4B-4288-BDCF-97DE575A0E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40759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5AFB4-D42A-4838-9CF5-BEB1A5CBA502}" type="datetimeFigureOut">
              <a:rPr lang="en-US" smtClean="0"/>
              <a:t>9/18/2024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8137A-AB4B-4288-BDCF-97DE575A0E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5195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5AFB4-D42A-4838-9CF5-BEB1A5CBA502}" type="datetimeFigureOut">
              <a:rPr lang="en-US" smtClean="0"/>
              <a:t>9/18/2024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8137A-AB4B-4288-BDCF-97DE575A0E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18463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5AFB4-D42A-4838-9CF5-BEB1A5CBA502}" type="datetimeFigureOut">
              <a:rPr lang="en-US" smtClean="0"/>
              <a:t>9/18/2024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8137A-AB4B-4288-BDCF-97DE575A0E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29511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5AFB4-D42A-4838-9CF5-BEB1A5CBA502}" type="datetimeFigureOut">
              <a:rPr lang="en-US" smtClean="0"/>
              <a:t>9/18/2024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8137A-AB4B-4288-BDCF-97DE575A0E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38938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5AFB4-D42A-4838-9CF5-BEB1A5CBA502}" type="datetimeFigureOut">
              <a:rPr lang="en-US" smtClean="0"/>
              <a:t>9/18/2024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8137A-AB4B-4288-BDCF-97DE575A0E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6667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95AFB4-D42A-4838-9CF5-BEB1A5CBA502}" type="datetimeFigureOut">
              <a:rPr lang="en-US" smtClean="0"/>
              <a:t>9/18/2024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A8137A-AB4B-4288-BDCF-97DE575A0E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32860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D50B46EB-6C0C-4AF5-A0E9-F28B739C77D0}"/>
              </a:ext>
            </a:extLst>
          </p:cNvPr>
          <p:cNvSpPr txBox="1"/>
          <p:nvPr/>
        </p:nvSpPr>
        <p:spPr>
          <a:xfrm>
            <a:off x="1981200" y="2438400"/>
            <a:ext cx="5254965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Fundamentals of regular expressions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	Basic definitions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	Enumeration of strings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	Designing regular expressions</a:t>
            </a:r>
          </a:p>
        </p:txBody>
      </p:sp>
    </p:spTree>
    <p:extLst>
      <p:ext uri="{BB962C8B-B14F-4D97-AF65-F5344CB8AC3E}">
        <p14:creationId xmlns:p14="http://schemas.microsoft.com/office/powerpoint/2010/main" val="266064767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Content Placeholder 2">
            <a:extLst>
              <a:ext uri="{FF2B5EF4-FFF2-40B4-BE49-F238E27FC236}">
                <a16:creationId xmlns:a16="http://schemas.microsoft.com/office/drawing/2014/main" id="{0C34A4C8-2572-4B5A-A87D-70226B80B824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04800" y="1066800"/>
            <a:ext cx="8382000" cy="5257800"/>
          </a:xfrm>
        </p:spPr>
        <p:txBody>
          <a:bodyPr/>
          <a:lstStyle/>
          <a:p>
            <a:pPr marL="0" indent="0">
              <a:buFont typeface="Monotype Sorts" pitchFamily="2" charset="2"/>
              <a:buNone/>
            </a:pPr>
            <a:r>
              <a:rPr lang="en-US" altLang="en-US" dirty="0"/>
              <a:t>* operates on smallest sequence of symbols to its left that is a legal RE</a:t>
            </a:r>
          </a:p>
          <a:p>
            <a:pPr marL="457200" lvl="1" indent="0">
              <a:buFont typeface="Monotype Sorts" pitchFamily="2" charset="2"/>
              <a:buNone/>
            </a:pPr>
            <a:r>
              <a:rPr lang="en-US" altLang="en-US" dirty="0"/>
              <a:t>Example: </a:t>
            </a:r>
            <a:r>
              <a:rPr lang="en-US" altLang="en-US" b="1" dirty="0"/>
              <a:t>01</a:t>
            </a:r>
            <a:r>
              <a:rPr lang="en-US" altLang="en-US" dirty="0"/>
              <a:t>* closure on </a:t>
            </a:r>
            <a:r>
              <a:rPr lang="en-US" altLang="en-US" b="1" dirty="0"/>
              <a:t>1</a:t>
            </a:r>
            <a:r>
              <a:rPr lang="en-US" altLang="en-US" dirty="0"/>
              <a:t> only</a:t>
            </a:r>
          </a:p>
          <a:p>
            <a:pPr marL="0" indent="0">
              <a:buFont typeface="Monotype Sorts" pitchFamily="2" charset="2"/>
              <a:buNone/>
            </a:pPr>
            <a:r>
              <a:rPr lang="en-US" altLang="en-US" dirty="0"/>
              <a:t>After grouping all *’s to their operands, group all concatenations to their operands </a:t>
            </a:r>
          </a:p>
          <a:p>
            <a:pPr marL="0" indent="0">
              <a:buFont typeface="Monotype Sorts" pitchFamily="2" charset="2"/>
              <a:buNone/>
            </a:pPr>
            <a:r>
              <a:rPr lang="en-US" altLang="en-US" dirty="0"/>
              <a:t>    Example: </a:t>
            </a:r>
            <a:r>
              <a:rPr lang="en-US" altLang="en-US" b="1" dirty="0"/>
              <a:t>0</a:t>
            </a:r>
            <a:r>
              <a:rPr lang="en-US" altLang="en-US" dirty="0"/>
              <a:t> to </a:t>
            </a:r>
            <a:r>
              <a:rPr lang="en-US" altLang="en-US" b="1" dirty="0"/>
              <a:t>1</a:t>
            </a:r>
            <a:r>
              <a:rPr lang="en-US" altLang="en-US" dirty="0"/>
              <a:t>* in RE=</a:t>
            </a:r>
            <a:r>
              <a:rPr lang="en-US" altLang="en-US" b="1" dirty="0"/>
              <a:t>01</a:t>
            </a:r>
            <a:r>
              <a:rPr lang="en-US" altLang="en-US" dirty="0"/>
              <a:t>*</a:t>
            </a:r>
          </a:p>
          <a:p>
            <a:pPr marL="0" indent="0">
              <a:buFont typeface="Monotype Sorts" pitchFamily="2" charset="2"/>
              <a:buNone/>
            </a:pPr>
            <a:r>
              <a:rPr lang="en-US" altLang="en-US" dirty="0"/>
              <a:t>Finally, group unions (+) with operands;</a:t>
            </a:r>
          </a:p>
          <a:p>
            <a:pPr marL="0" indent="0">
              <a:buFont typeface="Monotype Sorts" pitchFamily="2" charset="2"/>
              <a:buNone/>
            </a:pPr>
            <a:r>
              <a:rPr lang="en-US" altLang="en-US" b="1" dirty="0"/>
              <a:t>01</a:t>
            </a:r>
            <a:r>
              <a:rPr lang="en-US" altLang="en-US" dirty="0"/>
              <a:t>*+</a:t>
            </a:r>
            <a:r>
              <a:rPr lang="en-US" altLang="en-US" b="1" dirty="0"/>
              <a:t>1</a:t>
            </a:r>
            <a:r>
              <a:rPr lang="en-US" altLang="en-US" dirty="0"/>
              <a:t>=0{e,1,11,…}+1={0,01,011,…}+1</a:t>
            </a:r>
          </a:p>
          <a:p>
            <a:pPr marL="0" indent="0">
              <a:buFont typeface="Monotype Sorts" pitchFamily="2" charset="2"/>
              <a:buNone/>
            </a:pPr>
            <a:r>
              <a:rPr lang="en-US" altLang="en-US" dirty="0"/>
              <a:t>	   ={0,1,01,011,…}</a:t>
            </a:r>
          </a:p>
          <a:p>
            <a:pPr marL="0" indent="0">
              <a:buFont typeface="Monotype Sorts" pitchFamily="2" charset="2"/>
              <a:buNone/>
            </a:pPr>
            <a:endParaRPr lang="en-US" altLang="en-US" dirty="0"/>
          </a:p>
        </p:txBody>
      </p:sp>
      <p:sp>
        <p:nvSpPr>
          <p:cNvPr id="16387" name="Slide Number Placeholder 3">
            <a:extLst>
              <a:ext uri="{FF2B5EF4-FFF2-40B4-BE49-F238E27FC236}">
                <a16:creationId xmlns:a16="http://schemas.microsoft.com/office/drawing/2014/main" id="{3FF25DA3-83F1-4FAF-B9BF-3A0CB38DD6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CC00CC"/>
              </a:buClr>
              <a:buFont typeface="Monotype Sorts" pitchFamily="2" charset="2"/>
              <a:buChar char="u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CC00CC"/>
              </a:buClr>
              <a:buFont typeface="Monotype Sorts" pitchFamily="2" charset="2"/>
              <a:buChar char="w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CC00CC"/>
              </a:buClr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DC217550-CFA2-432A-9C26-50C8E74E4180}" type="slidenum">
              <a:rPr lang="en-US" altLang="en-US" sz="1400" smtClean="0">
                <a:latin typeface="Times New Roman" panose="02020603050405020304" pitchFamily="18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10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>
            <a:extLst>
              <a:ext uri="{FF2B5EF4-FFF2-40B4-BE49-F238E27FC236}">
                <a16:creationId xmlns:a16="http://schemas.microsoft.com/office/drawing/2014/main" id="{3DC20191-09B8-4802-91EF-2E9CBECDDBE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533400"/>
            <a:ext cx="7772400" cy="762000"/>
          </a:xfrm>
        </p:spPr>
        <p:txBody>
          <a:bodyPr/>
          <a:lstStyle/>
          <a:p>
            <a:r>
              <a:rPr lang="en-US" altLang="en-US" sz="3600"/>
              <a:t>Precedence matters:</a:t>
            </a:r>
          </a:p>
        </p:txBody>
      </p:sp>
      <p:sp>
        <p:nvSpPr>
          <p:cNvPr id="17411" name="Content Placeholder 2">
            <a:extLst>
              <a:ext uri="{FF2B5EF4-FFF2-40B4-BE49-F238E27FC236}">
                <a16:creationId xmlns:a16="http://schemas.microsoft.com/office/drawing/2014/main" id="{4B9A9DA2-7140-437F-8E0A-3F5654EB5F8A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52400" y="1447800"/>
            <a:ext cx="8839200" cy="4495800"/>
          </a:xfrm>
        </p:spPr>
        <p:txBody>
          <a:bodyPr/>
          <a:lstStyle/>
          <a:p>
            <a:pPr marL="0" indent="0">
              <a:buFont typeface="Monotype Sorts" pitchFamily="2" charset="2"/>
              <a:buNone/>
            </a:pPr>
            <a:r>
              <a:rPr lang="en-US" altLang="en-US" sz="2400" dirty="0"/>
              <a:t>L(</a:t>
            </a:r>
            <a:r>
              <a:rPr lang="en-US" altLang="en-US" sz="2400" b="1" dirty="0"/>
              <a:t>01</a:t>
            </a:r>
            <a:r>
              <a:rPr lang="en-US" altLang="en-US" sz="2400" dirty="0"/>
              <a:t>*+</a:t>
            </a:r>
            <a:r>
              <a:rPr lang="en-US" altLang="en-US" sz="2400" b="1" dirty="0"/>
              <a:t>1</a:t>
            </a:r>
            <a:r>
              <a:rPr lang="en-US" altLang="en-US" sz="2400" dirty="0"/>
              <a:t>)=0{e,1,11,…}+1={0,01,011…}+1={0,1,01,011..}</a:t>
            </a:r>
          </a:p>
          <a:p>
            <a:pPr marL="0" indent="0">
              <a:buFont typeface="Monotype Sorts" pitchFamily="2" charset="2"/>
              <a:buNone/>
            </a:pPr>
            <a:endParaRPr lang="en-US" altLang="en-US" sz="2400" dirty="0"/>
          </a:p>
          <a:p>
            <a:pPr marL="0" indent="0">
              <a:buFont typeface="Monotype Sorts" pitchFamily="2" charset="2"/>
              <a:buNone/>
            </a:pPr>
            <a:r>
              <a:rPr lang="en-US" altLang="en-US" sz="2800" dirty="0"/>
              <a:t>When we override precedence by ()</a:t>
            </a:r>
          </a:p>
          <a:p>
            <a:pPr marL="0" indent="0">
              <a:buFont typeface="Monotype Sorts" pitchFamily="2" charset="2"/>
              <a:buNone/>
            </a:pPr>
            <a:r>
              <a:rPr lang="en-US" altLang="en-US" sz="2800" dirty="0"/>
              <a:t>L(</a:t>
            </a:r>
            <a:r>
              <a:rPr lang="en-US" altLang="en-US" sz="2800" b="1" dirty="0"/>
              <a:t>0</a:t>
            </a:r>
            <a:r>
              <a:rPr lang="en-US" altLang="en-US" sz="2800" dirty="0"/>
              <a:t>(</a:t>
            </a:r>
            <a:r>
              <a:rPr lang="en-US" altLang="en-US" sz="2800" b="1" dirty="0"/>
              <a:t>1</a:t>
            </a:r>
            <a:r>
              <a:rPr lang="en-US" altLang="en-US" sz="2800" dirty="0"/>
              <a:t>*+</a:t>
            </a:r>
            <a:r>
              <a:rPr lang="en-US" altLang="en-US" sz="2800" b="1" dirty="0"/>
              <a:t>1</a:t>
            </a:r>
            <a:r>
              <a:rPr lang="en-US" altLang="en-US" sz="2800" dirty="0"/>
              <a:t>)) = </a:t>
            </a:r>
            <a:r>
              <a:rPr lang="en-US" altLang="en-US" sz="2800" b="1" dirty="0"/>
              <a:t>01</a:t>
            </a:r>
            <a:r>
              <a:rPr lang="en-US" altLang="en-US" sz="2800" dirty="0"/>
              <a:t>*= 0{e,1,11,…}={0,01,011,…} </a:t>
            </a:r>
          </a:p>
          <a:p>
            <a:pPr marL="457200" lvl="1" indent="0">
              <a:buFont typeface="Monotype Sorts" pitchFamily="2" charset="2"/>
              <a:buNone/>
            </a:pPr>
            <a:r>
              <a:rPr lang="en-US" altLang="en-US" sz="2400" dirty="0"/>
              <a:t>Note: </a:t>
            </a:r>
            <a:r>
              <a:rPr lang="en-US" altLang="en-US" sz="2400" b="1" dirty="0"/>
              <a:t>1</a:t>
            </a:r>
            <a:r>
              <a:rPr lang="en-US" altLang="en-US" sz="2400" dirty="0"/>
              <a:t>* and (</a:t>
            </a:r>
            <a:r>
              <a:rPr lang="en-US" altLang="en-US" sz="2400" b="1" dirty="0"/>
              <a:t>1</a:t>
            </a:r>
            <a:r>
              <a:rPr lang="en-US" altLang="en-US" sz="2400" dirty="0"/>
              <a:t>*+</a:t>
            </a:r>
            <a:r>
              <a:rPr lang="en-US" altLang="en-US" sz="2400" b="1" dirty="0"/>
              <a:t>1</a:t>
            </a:r>
            <a:r>
              <a:rPr lang="en-US" altLang="en-US" sz="2400" dirty="0"/>
              <a:t>) are the same</a:t>
            </a:r>
          </a:p>
        </p:txBody>
      </p:sp>
      <p:sp>
        <p:nvSpPr>
          <p:cNvPr id="17412" name="Slide Number Placeholder 3">
            <a:extLst>
              <a:ext uri="{FF2B5EF4-FFF2-40B4-BE49-F238E27FC236}">
                <a16:creationId xmlns:a16="http://schemas.microsoft.com/office/drawing/2014/main" id="{1A2D760A-4F52-416A-B321-78589A6279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CC00CC"/>
              </a:buClr>
              <a:buFont typeface="Monotype Sorts" pitchFamily="2" charset="2"/>
              <a:buChar char="u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CC00CC"/>
              </a:buClr>
              <a:buFont typeface="Monotype Sorts" pitchFamily="2" charset="2"/>
              <a:buChar char="w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CC00CC"/>
              </a:buClr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D2D959A5-9662-4DEE-A890-E66457AA772E}" type="slidenum">
              <a:rPr lang="en-US" altLang="en-US" sz="1400" smtClean="0">
                <a:latin typeface="Times New Roman" panose="02020603050405020304" pitchFamily="18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11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>
            <a:extLst>
              <a:ext uri="{FF2B5EF4-FFF2-40B4-BE49-F238E27FC236}">
                <a16:creationId xmlns:a16="http://schemas.microsoft.com/office/drawing/2014/main" id="{7DDC39D2-1B7A-455D-B0F9-DE969104E3C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81000" y="304800"/>
            <a:ext cx="8229600" cy="914400"/>
          </a:xfrm>
        </p:spPr>
        <p:txBody>
          <a:bodyPr/>
          <a:lstStyle/>
          <a:p>
            <a:r>
              <a:rPr lang="en-US" altLang="en-US" sz="3600"/>
              <a:t>Associative &amp; Distributive Laws</a:t>
            </a:r>
          </a:p>
        </p:txBody>
      </p:sp>
      <p:sp>
        <p:nvSpPr>
          <p:cNvPr id="18435" name="Content Placeholder 2">
            <a:extLst>
              <a:ext uri="{FF2B5EF4-FFF2-40B4-BE49-F238E27FC236}">
                <a16:creationId xmlns:a16="http://schemas.microsoft.com/office/drawing/2014/main" id="{6A7FE6E7-07AD-4679-B498-846BB87EDAF1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04800" y="1295400"/>
            <a:ext cx="8610600" cy="36576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en-US"/>
              <a:t>Distribution of concatenation over union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b="1"/>
              <a:t>a</a:t>
            </a:r>
            <a:r>
              <a:rPr lang="en-US" altLang="en-US"/>
              <a:t>(</a:t>
            </a:r>
            <a:r>
              <a:rPr lang="en-US" altLang="en-US" b="1"/>
              <a:t>b</a:t>
            </a:r>
            <a:r>
              <a:rPr lang="en-US" altLang="en-US"/>
              <a:t>+</a:t>
            </a:r>
            <a:r>
              <a:rPr lang="en-US" altLang="en-US" b="1"/>
              <a:t>c</a:t>
            </a:r>
            <a:r>
              <a:rPr lang="en-US" altLang="en-US"/>
              <a:t>) = </a:t>
            </a:r>
            <a:r>
              <a:rPr lang="en-US" altLang="en-US" b="1"/>
              <a:t>ab</a:t>
            </a:r>
            <a:r>
              <a:rPr lang="en-US" altLang="en-US"/>
              <a:t> + </a:t>
            </a:r>
            <a:r>
              <a:rPr lang="en-US" altLang="en-US" b="1"/>
              <a:t>ac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/>
              <a:t>Concatenation is associative.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b="1"/>
              <a:t>0</a:t>
            </a:r>
            <a:r>
              <a:rPr lang="en-US" altLang="en-US"/>
              <a:t>(</a:t>
            </a:r>
            <a:r>
              <a:rPr lang="en-US" altLang="en-US" b="1"/>
              <a:t>12</a:t>
            </a:r>
            <a:r>
              <a:rPr lang="en-US" altLang="en-US"/>
              <a:t>) = (</a:t>
            </a:r>
            <a:r>
              <a:rPr lang="en-US" altLang="en-US" b="1"/>
              <a:t>01</a:t>
            </a:r>
            <a:r>
              <a:rPr lang="en-US" altLang="en-US"/>
              <a:t>)</a:t>
            </a:r>
            <a:r>
              <a:rPr lang="en-US" altLang="en-US" b="1"/>
              <a:t>2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/>
              <a:t>Union is associative.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/>
              <a:t>(</a:t>
            </a:r>
            <a:r>
              <a:rPr lang="en-US" altLang="en-US" b="1"/>
              <a:t>a</a:t>
            </a:r>
            <a:r>
              <a:rPr lang="en-US" altLang="en-US"/>
              <a:t>+</a:t>
            </a:r>
            <a:r>
              <a:rPr lang="en-US" altLang="en-US" b="1"/>
              <a:t>b</a:t>
            </a:r>
            <a:r>
              <a:rPr lang="en-US" altLang="en-US"/>
              <a:t>)+</a:t>
            </a:r>
            <a:r>
              <a:rPr lang="en-US" altLang="en-US" b="1"/>
              <a:t>c</a:t>
            </a:r>
            <a:r>
              <a:rPr lang="en-US" altLang="en-US"/>
              <a:t> = </a:t>
            </a:r>
            <a:r>
              <a:rPr lang="en-US" altLang="en-US" b="1"/>
              <a:t>a</a:t>
            </a:r>
            <a:r>
              <a:rPr lang="en-US" altLang="en-US"/>
              <a:t>+(</a:t>
            </a:r>
            <a:r>
              <a:rPr lang="en-US" altLang="en-US" b="1"/>
              <a:t>b</a:t>
            </a:r>
            <a:r>
              <a:rPr lang="en-US" altLang="en-US"/>
              <a:t>+</a:t>
            </a:r>
            <a:r>
              <a:rPr lang="en-US" altLang="en-US" b="1"/>
              <a:t>c</a:t>
            </a:r>
            <a:r>
              <a:rPr lang="en-US" altLang="en-US"/>
              <a:t>)</a:t>
            </a:r>
          </a:p>
        </p:txBody>
      </p:sp>
      <p:sp>
        <p:nvSpPr>
          <p:cNvPr id="18436" name="Slide Number Placeholder 3">
            <a:extLst>
              <a:ext uri="{FF2B5EF4-FFF2-40B4-BE49-F238E27FC236}">
                <a16:creationId xmlns:a16="http://schemas.microsoft.com/office/drawing/2014/main" id="{E3D99E09-6AFE-46DD-B3FB-2C5FF60E69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CC00CC"/>
              </a:buClr>
              <a:buFont typeface="Monotype Sorts" pitchFamily="2" charset="2"/>
              <a:buChar char="u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CC00CC"/>
              </a:buClr>
              <a:buFont typeface="Monotype Sorts" pitchFamily="2" charset="2"/>
              <a:buChar char="w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CC00CC"/>
              </a:buClr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6836BB6D-6129-4722-9B80-DB1F29F734D4}" type="slidenum">
              <a:rPr lang="en-US" altLang="en-US" sz="1400" smtClean="0">
                <a:latin typeface="Times New Roman" panose="02020603050405020304" pitchFamily="18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12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5">
            <a:extLst>
              <a:ext uri="{FF2B5EF4-FFF2-40B4-BE49-F238E27FC236}">
                <a16:creationId xmlns:a16="http://schemas.microsoft.com/office/drawing/2014/main" id="{FA2F5CAE-94D0-480B-A279-D9CC6E17B1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CC00CC"/>
              </a:buClr>
              <a:buFont typeface="Monotype Sorts" pitchFamily="2" charset="2"/>
              <a:buChar char="u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CC00CC"/>
              </a:buClr>
              <a:buFont typeface="Monotype Sorts" pitchFamily="2" charset="2"/>
              <a:buChar char="w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CC00CC"/>
              </a:buClr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358A6400-97A0-49F5-830C-5A9D25905365}" type="slidenum">
              <a:rPr lang="en-US" altLang="en-US" sz="1400" smtClean="0">
                <a:latin typeface="Times New Roman" panose="02020603050405020304" pitchFamily="18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13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19459" name="Rectangle 2">
            <a:extLst>
              <a:ext uri="{FF2B5EF4-FFF2-40B4-BE49-F238E27FC236}">
                <a16:creationId xmlns:a16="http://schemas.microsoft.com/office/drawing/2014/main" id="{8D38858C-E470-4BA2-B7C3-265802BAF5C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8305800" cy="914400"/>
          </a:xfrm>
        </p:spPr>
        <p:txBody>
          <a:bodyPr>
            <a:normAutofit/>
          </a:bodyPr>
          <a:lstStyle/>
          <a:p>
            <a:r>
              <a:rPr lang="en-US" altLang="en-US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Enumerate the strings in these </a:t>
            </a:r>
            <a:r>
              <a:rPr lang="en-US" altLang="en-US" sz="3200" dirty="0">
                <a:latin typeface="Arial" panose="020B0604020202020204" pitchFamily="34" charset="0"/>
                <a:cs typeface="Arial" panose="020B0604020202020204" pitchFamily="34" charset="0"/>
              </a:rPr>
              <a:t>L(RE)</a:t>
            </a:r>
          </a:p>
        </p:txBody>
      </p:sp>
      <p:sp>
        <p:nvSpPr>
          <p:cNvPr id="19460" name="Rectangle 3">
            <a:extLst>
              <a:ext uri="{FF2B5EF4-FFF2-40B4-BE49-F238E27FC236}">
                <a16:creationId xmlns:a16="http://schemas.microsoft.com/office/drawing/2014/main" id="{6DE6B9C5-E336-4578-9BEF-30A775EDE31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028700" y="1296988"/>
            <a:ext cx="7620000" cy="4264025"/>
          </a:xfrm>
        </p:spPr>
        <p:txBody>
          <a:bodyPr/>
          <a:lstStyle/>
          <a:p>
            <a:pPr marL="0" indent="0">
              <a:buFont typeface="Monotype Sorts" pitchFamily="2" charset="2"/>
              <a:buNone/>
            </a:pPr>
            <a:r>
              <a:rPr lang="en-US" altLang="en-US"/>
              <a:t>L(</a:t>
            </a:r>
            <a:r>
              <a:rPr lang="en-US" altLang="en-US" b="1"/>
              <a:t>01</a:t>
            </a:r>
            <a:r>
              <a:rPr lang="en-US" altLang="en-US"/>
              <a:t>) = ?</a:t>
            </a:r>
          </a:p>
          <a:p>
            <a:pPr marL="0" indent="0">
              <a:buFont typeface="Monotype Sorts" pitchFamily="2" charset="2"/>
              <a:buNone/>
            </a:pPr>
            <a:r>
              <a:rPr lang="en-US" altLang="en-US"/>
              <a:t>L(</a:t>
            </a:r>
            <a:r>
              <a:rPr lang="en-US" altLang="en-US" b="1"/>
              <a:t>01</a:t>
            </a:r>
            <a:r>
              <a:rPr lang="en-US" altLang="en-US"/>
              <a:t>+</a:t>
            </a:r>
            <a:r>
              <a:rPr lang="en-US" altLang="en-US" b="1"/>
              <a:t>0</a:t>
            </a:r>
            <a:r>
              <a:rPr lang="en-US" altLang="en-US"/>
              <a:t>) = ?</a:t>
            </a:r>
          </a:p>
          <a:p>
            <a:pPr marL="0" indent="0">
              <a:buFont typeface="Monotype Sorts" pitchFamily="2" charset="2"/>
              <a:buNone/>
            </a:pPr>
            <a:r>
              <a:rPr lang="en-US" altLang="en-US"/>
              <a:t>L(</a:t>
            </a:r>
            <a:r>
              <a:rPr lang="en-US" altLang="en-US" b="1"/>
              <a:t>0</a:t>
            </a:r>
            <a:r>
              <a:rPr lang="en-US" altLang="en-US"/>
              <a:t>(</a:t>
            </a:r>
            <a:r>
              <a:rPr lang="en-US" altLang="en-US" b="1"/>
              <a:t>1</a:t>
            </a:r>
            <a:r>
              <a:rPr lang="en-US" altLang="en-US"/>
              <a:t>+</a:t>
            </a:r>
            <a:r>
              <a:rPr lang="en-US" altLang="en-US" b="1"/>
              <a:t>0</a:t>
            </a:r>
            <a:r>
              <a:rPr lang="en-US" altLang="en-US"/>
              <a:t>)) = ?</a:t>
            </a:r>
          </a:p>
          <a:p>
            <a:pPr marL="0" indent="0">
              <a:buFont typeface="Monotype Sorts" pitchFamily="2" charset="2"/>
              <a:buNone/>
            </a:pPr>
            <a:r>
              <a:rPr lang="en-US" altLang="en-US"/>
              <a:t>L(</a:t>
            </a:r>
            <a:r>
              <a:rPr lang="en-US" altLang="en-US" b="1"/>
              <a:t>0</a:t>
            </a:r>
            <a:r>
              <a:rPr lang="en-US" altLang="en-US"/>
              <a:t>*) = ?</a:t>
            </a:r>
          </a:p>
          <a:p>
            <a:pPr marL="0" indent="0">
              <a:buFont typeface="Monotype Sorts" pitchFamily="2" charset="2"/>
              <a:buNone/>
            </a:pPr>
            <a:r>
              <a:rPr lang="en-US" altLang="en-US"/>
              <a:t>L(</a:t>
            </a:r>
            <a:r>
              <a:rPr lang="en-US" altLang="en-US" b="1"/>
              <a:t>01</a:t>
            </a:r>
            <a:r>
              <a:rPr lang="en-US" altLang="en-US"/>
              <a:t>*) = ?</a:t>
            </a:r>
          </a:p>
          <a:p>
            <a:pPr marL="0" indent="0">
              <a:buFont typeface="Monotype Sorts" pitchFamily="2" charset="2"/>
              <a:buNone/>
            </a:pPr>
            <a:r>
              <a:rPr lang="en-US" altLang="en-US"/>
              <a:t>L((</a:t>
            </a:r>
            <a:r>
              <a:rPr lang="en-US" altLang="en-US" b="1"/>
              <a:t>01</a:t>
            </a:r>
            <a:r>
              <a:rPr lang="en-US" altLang="en-US"/>
              <a:t>)*) = ?</a:t>
            </a:r>
          </a:p>
          <a:p>
            <a:pPr marL="0" indent="0">
              <a:buFont typeface="Monotype Sorts" pitchFamily="2" charset="2"/>
              <a:buNone/>
            </a:pPr>
            <a:r>
              <a:rPr lang="en-US" altLang="en-US"/>
              <a:t>L((</a:t>
            </a:r>
            <a:r>
              <a:rPr lang="en-US" altLang="en-US" b="1"/>
              <a:t>01</a:t>
            </a:r>
            <a:r>
              <a:rPr lang="en-US" altLang="en-US"/>
              <a:t>)</a:t>
            </a:r>
            <a:r>
              <a:rPr lang="en-US" altLang="en-US" baseline="30000"/>
              <a:t>+</a:t>
            </a:r>
            <a:r>
              <a:rPr lang="en-US" altLang="en-US"/>
              <a:t>) = ?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Number Placeholder 5">
            <a:extLst>
              <a:ext uri="{FF2B5EF4-FFF2-40B4-BE49-F238E27FC236}">
                <a16:creationId xmlns:a16="http://schemas.microsoft.com/office/drawing/2014/main" id="{666B4562-B6A0-42B7-A821-1698B5CF90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CC00CC"/>
              </a:buClr>
              <a:buFont typeface="Monotype Sorts" pitchFamily="2" charset="2"/>
              <a:buChar char="u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CC00CC"/>
              </a:buClr>
              <a:buFont typeface="Monotype Sorts" pitchFamily="2" charset="2"/>
              <a:buChar char="w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CC00CC"/>
              </a:buClr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A65D5CA0-9316-40B8-9811-7E8BE549ED40}" type="slidenum">
              <a:rPr lang="en-US" altLang="en-US" sz="1400" smtClean="0">
                <a:latin typeface="Times New Roman" panose="02020603050405020304" pitchFamily="18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14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21507" name="Rectangle 3">
            <a:extLst>
              <a:ext uri="{FF2B5EF4-FFF2-40B4-BE49-F238E27FC236}">
                <a16:creationId xmlns:a16="http://schemas.microsoft.com/office/drawing/2014/main" id="{EB19C681-7244-4BE8-9D48-E7CF8887FB7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219200" y="1374775"/>
            <a:ext cx="7620000" cy="4572000"/>
          </a:xfrm>
        </p:spPr>
        <p:txBody>
          <a:bodyPr/>
          <a:lstStyle/>
          <a:p>
            <a:pPr marL="0" indent="0">
              <a:buFont typeface="Monotype Sorts" pitchFamily="2" charset="2"/>
              <a:buNone/>
            </a:pPr>
            <a:r>
              <a:rPr lang="en-US" altLang="en-US"/>
              <a:t>L(</a:t>
            </a:r>
            <a:r>
              <a:rPr lang="en-US" altLang="en-US" b="1"/>
              <a:t>01</a:t>
            </a:r>
            <a:r>
              <a:rPr lang="en-US" altLang="en-US"/>
              <a:t>) = {01}.</a:t>
            </a:r>
          </a:p>
          <a:p>
            <a:pPr marL="0" indent="0">
              <a:buFont typeface="Monotype Sorts" pitchFamily="2" charset="2"/>
              <a:buNone/>
            </a:pPr>
            <a:r>
              <a:rPr lang="en-US" altLang="en-US"/>
              <a:t>L(</a:t>
            </a:r>
            <a:r>
              <a:rPr lang="en-US" altLang="en-US" b="1"/>
              <a:t>01</a:t>
            </a:r>
            <a:r>
              <a:rPr lang="en-US" altLang="en-US"/>
              <a:t>+</a:t>
            </a:r>
            <a:r>
              <a:rPr lang="en-US" altLang="en-US" b="1"/>
              <a:t>0</a:t>
            </a:r>
            <a:r>
              <a:rPr lang="en-US" altLang="en-US"/>
              <a:t>) = {01, 0}.</a:t>
            </a:r>
          </a:p>
          <a:p>
            <a:pPr marL="0" indent="0">
              <a:buFont typeface="Monotype Sorts" pitchFamily="2" charset="2"/>
              <a:buNone/>
            </a:pPr>
            <a:r>
              <a:rPr lang="en-US" altLang="en-US"/>
              <a:t>L(</a:t>
            </a:r>
            <a:r>
              <a:rPr lang="en-US" altLang="en-US" b="1"/>
              <a:t>0</a:t>
            </a:r>
            <a:r>
              <a:rPr lang="en-US" altLang="en-US"/>
              <a:t>(</a:t>
            </a:r>
            <a:r>
              <a:rPr lang="en-US" altLang="en-US" b="1"/>
              <a:t>1</a:t>
            </a:r>
            <a:r>
              <a:rPr lang="en-US" altLang="en-US"/>
              <a:t>+</a:t>
            </a:r>
            <a:r>
              <a:rPr lang="en-US" altLang="en-US" b="1"/>
              <a:t>0</a:t>
            </a:r>
            <a:r>
              <a:rPr lang="en-US" altLang="en-US"/>
              <a:t>)) = {0}{0,1}={00, 01}.</a:t>
            </a:r>
          </a:p>
          <a:p>
            <a:pPr marL="0" indent="0">
              <a:buFont typeface="Monotype Sorts" pitchFamily="2" charset="2"/>
              <a:buNone/>
            </a:pPr>
            <a:r>
              <a:rPr lang="en-US" altLang="en-US"/>
              <a:t>L(</a:t>
            </a:r>
            <a:r>
              <a:rPr lang="en-US" altLang="en-US" b="1"/>
              <a:t>0</a:t>
            </a:r>
            <a:r>
              <a:rPr lang="en-US" altLang="en-US"/>
              <a:t>*) = {</a:t>
            </a:r>
            <a:r>
              <a:rPr lang="en-US" altLang="en-US">
                <a:latin typeface="Lucida Sans Unicode" panose="020B0602030504020204" pitchFamily="34" charset="0"/>
              </a:rPr>
              <a:t>ε</a:t>
            </a:r>
            <a:r>
              <a:rPr lang="en-US" altLang="en-US"/>
              <a:t>, 0, 00, 000,… }.</a:t>
            </a:r>
          </a:p>
          <a:p>
            <a:pPr marL="0" indent="0">
              <a:buFont typeface="Monotype Sorts" pitchFamily="2" charset="2"/>
              <a:buNone/>
            </a:pPr>
            <a:r>
              <a:rPr lang="en-US" altLang="en-US"/>
              <a:t>L(</a:t>
            </a:r>
            <a:r>
              <a:rPr lang="en-US" altLang="en-US" b="1"/>
              <a:t>01</a:t>
            </a:r>
            <a:r>
              <a:rPr lang="en-US" altLang="en-US"/>
              <a:t>*) = 0{e,1,11,…}={0,01,011,…}</a:t>
            </a:r>
          </a:p>
          <a:p>
            <a:pPr marL="0" indent="0">
              <a:buFont typeface="Monotype Sorts" pitchFamily="2" charset="2"/>
              <a:buNone/>
            </a:pPr>
            <a:r>
              <a:rPr lang="en-US" altLang="en-US"/>
              <a:t>L((</a:t>
            </a:r>
            <a:r>
              <a:rPr lang="en-US" altLang="en-US" b="1"/>
              <a:t>01</a:t>
            </a:r>
            <a:r>
              <a:rPr lang="en-US" altLang="en-US"/>
              <a:t>)*) = {e,01,0101,…}</a:t>
            </a:r>
          </a:p>
          <a:p>
            <a:pPr marL="0" indent="0">
              <a:buFont typeface="Monotype Sorts" pitchFamily="2" charset="2"/>
              <a:buNone/>
            </a:pPr>
            <a:r>
              <a:rPr lang="en-US" altLang="en-US"/>
              <a:t>L((</a:t>
            </a:r>
            <a:r>
              <a:rPr lang="en-US" altLang="en-US" b="1"/>
              <a:t>01</a:t>
            </a:r>
            <a:r>
              <a:rPr lang="en-US" altLang="en-US"/>
              <a:t>)</a:t>
            </a:r>
            <a:r>
              <a:rPr lang="en-US" altLang="en-US" baseline="30000"/>
              <a:t>+</a:t>
            </a:r>
            <a:r>
              <a:rPr lang="en-US" altLang="en-US"/>
              <a:t>) = {01,0101,…}</a:t>
            </a:r>
          </a:p>
          <a:p>
            <a:pPr marL="0" indent="0">
              <a:buFont typeface="Monotype Sorts" pitchFamily="2" charset="2"/>
              <a:buNone/>
            </a:pPr>
            <a:endParaRPr lang="en-US" altLang="en-US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6A78AAB5-5AFB-495D-8A0E-D61A223E2B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244475"/>
            <a:ext cx="8305800" cy="914400"/>
          </a:xfrm>
          <a:prstGeom prst="rect">
            <a:avLst/>
          </a:prstGeom>
          <a:noFill/>
          <a:ln>
            <a:noFill/>
          </a:ln>
          <a:effectLst/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ahoma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ahoma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ahoma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ahoma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ahoma" pitchFamily="34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ahoma" pitchFamily="34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ahoma" pitchFamily="34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ahoma" pitchFamily="34" charset="0"/>
              </a:defRPr>
            </a:lvl9pPr>
          </a:lstStyle>
          <a:p>
            <a:pPr>
              <a:defRPr/>
            </a:pPr>
            <a:r>
              <a:rPr lang="en-US" altLang="en-US" kern="0" dirty="0">
                <a:solidFill>
                  <a:schemeClr val="tx1"/>
                </a:solidFill>
              </a:rPr>
              <a:t>Enumerate the strings in </a:t>
            </a:r>
            <a:r>
              <a:rPr lang="en-US" altLang="en-US" kern="0" dirty="0"/>
              <a:t>L(RE)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Number Placeholder 3">
            <a:extLst>
              <a:ext uri="{FF2B5EF4-FFF2-40B4-BE49-F238E27FC236}">
                <a16:creationId xmlns:a16="http://schemas.microsoft.com/office/drawing/2014/main" id="{5369583F-C6A5-46DC-9383-27580943FE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CC00CC"/>
              </a:buClr>
              <a:buFont typeface="Monotype Sorts" pitchFamily="2" charset="2"/>
              <a:buChar char="u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CC00CC"/>
              </a:buClr>
              <a:buFont typeface="Monotype Sorts" pitchFamily="2" charset="2"/>
              <a:buChar char="w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CC00CC"/>
              </a:buClr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E5FE2A8F-5D9D-4B7F-A2F9-FCBEEDB982E3}" type="slidenum">
              <a:rPr lang="en-US" altLang="en-US" sz="1400" smtClean="0">
                <a:latin typeface="Times New Roman" panose="02020603050405020304" pitchFamily="18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15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23555" name="TextBox 5">
            <a:extLst>
              <a:ext uri="{FF2B5EF4-FFF2-40B4-BE49-F238E27FC236}">
                <a16:creationId xmlns:a16="http://schemas.microsoft.com/office/drawing/2014/main" id="{0F07ACE5-FF4B-49AD-B433-A12DFE5EAE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304800"/>
            <a:ext cx="87630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rgbClr val="CC00CC"/>
              </a:buClr>
              <a:buFont typeface="Monotype Sorts" pitchFamily="2" charset="2"/>
              <a:buChar char="u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CC00CC"/>
              </a:buClr>
              <a:buFont typeface="Monotype Sorts" pitchFamily="2" charset="2"/>
              <a:buChar char="w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CC00CC"/>
              </a:buClr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400" dirty="0"/>
              <a:t>Given a description of L, what RE will generate the strings in L?</a:t>
            </a:r>
          </a:p>
        </p:txBody>
      </p:sp>
      <p:sp>
        <p:nvSpPr>
          <p:cNvPr id="23556" name="TextBox 6">
            <a:extLst>
              <a:ext uri="{FF2B5EF4-FFF2-40B4-BE49-F238E27FC236}">
                <a16:creationId xmlns:a16="http://schemas.microsoft.com/office/drawing/2014/main" id="{836F02B2-A9C5-4EA7-891F-74A9C80BA5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300" y="899170"/>
            <a:ext cx="8915400" cy="532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CC00CC"/>
              </a:buClr>
              <a:buFont typeface="Monotype Sorts" pitchFamily="2" charset="2"/>
              <a:buChar char="u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CC00CC"/>
              </a:buClr>
              <a:buFont typeface="Monotype Sorts" pitchFamily="2" charset="2"/>
              <a:buChar char="w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CC00CC"/>
              </a:buClr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/>
              <a:t>Example: L = strings of alternating 0’s and 1’s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/>
              <a:t>Start by enumerating strings in L 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2000" dirty="0"/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/>
              <a:t>L={e,0,1}+strings alternating 0’s and 1’s length &gt;1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2000" dirty="0"/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/>
              <a:t>L={e,0,1,01,10} + strings alternating 0’s and 1’s length &gt;2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2000" dirty="0"/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/>
              <a:t>L={e,0,1,01,10,010,101} + strings alternating 0’s and 1’s length &gt; 3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2000" dirty="0"/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/>
              <a:t>Generalize: {e,0,1} +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2000" dirty="0"/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/>
              <a:t>Strings with even number of characters that begin 0 and end 1</a:t>
            </a:r>
          </a:p>
          <a:p>
            <a:pPr>
              <a:spcBef>
                <a:spcPct val="0"/>
              </a:spcBef>
              <a:buClrTx/>
              <a:buFont typeface="Monotype Sorts" pitchFamily="2" charset="2"/>
              <a:buNone/>
            </a:pPr>
            <a:r>
              <a:rPr lang="en-US" altLang="en-US" sz="2000" dirty="0"/>
              <a:t>Strings with even number of characters that begin 1 and end 0</a:t>
            </a:r>
          </a:p>
          <a:p>
            <a:pPr>
              <a:spcBef>
                <a:spcPct val="0"/>
              </a:spcBef>
              <a:buClrTx/>
              <a:buFont typeface="Monotype Sorts" pitchFamily="2" charset="2"/>
              <a:buNone/>
            </a:pPr>
            <a:r>
              <a:rPr lang="en-US" altLang="en-US" sz="2000" dirty="0"/>
              <a:t>Strings with odd number of characters that begin 0 and end 0</a:t>
            </a:r>
          </a:p>
          <a:p>
            <a:pPr>
              <a:spcBef>
                <a:spcPct val="0"/>
              </a:spcBef>
              <a:buClrTx/>
              <a:buFont typeface="Monotype Sorts" pitchFamily="2" charset="2"/>
              <a:buNone/>
            </a:pPr>
            <a:r>
              <a:rPr lang="en-US" altLang="en-US" sz="2000" dirty="0"/>
              <a:t>Strings with odd number of characters that begin 1 and end 1</a:t>
            </a:r>
          </a:p>
          <a:p>
            <a:pPr>
              <a:spcBef>
                <a:spcPct val="0"/>
              </a:spcBef>
              <a:buClrTx/>
              <a:buFont typeface="Monotype Sorts" pitchFamily="2" charset="2"/>
              <a:buNone/>
            </a:pPr>
            <a:endParaRPr lang="en-US" altLang="en-US" sz="2000" dirty="0"/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dirty="0"/>
              <a:t>Build each from closure and concatenation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Content Placeholder 2">
            <a:extLst>
              <a:ext uri="{FF2B5EF4-FFF2-40B4-BE49-F238E27FC236}">
                <a16:creationId xmlns:a16="http://schemas.microsoft.com/office/drawing/2014/main" id="{6B2E6F10-33F3-494F-945E-A7B4466D0F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3388" y="381000"/>
            <a:ext cx="8710612" cy="6324600"/>
          </a:xfrm>
        </p:spPr>
        <p:txBody>
          <a:bodyPr/>
          <a:lstStyle/>
          <a:p>
            <a:pPr marL="0" indent="0">
              <a:buFont typeface="Monotype Sorts" pitchFamily="2" charset="2"/>
              <a:buNone/>
              <a:defRPr/>
            </a:pPr>
            <a:r>
              <a:rPr lang="en-US" altLang="en-US" sz="2400" dirty="0"/>
              <a:t>Strings with even number of characters that begin 0 and end 1</a:t>
            </a:r>
          </a:p>
          <a:p>
            <a:pPr marL="0" indent="0">
              <a:buFont typeface="Monotype Sorts" pitchFamily="2" charset="2"/>
              <a:buNone/>
              <a:defRPr/>
            </a:pPr>
            <a:r>
              <a:rPr lang="en-US" altLang="en-US" sz="2400" dirty="0"/>
              <a:t>(</a:t>
            </a:r>
            <a:r>
              <a:rPr lang="en-US" altLang="en-US" sz="2400" b="1" dirty="0"/>
              <a:t>01</a:t>
            </a:r>
            <a:r>
              <a:rPr lang="en-US" altLang="en-US" sz="2400" dirty="0"/>
              <a:t>)*={e,01,0101,010101,…}</a:t>
            </a:r>
          </a:p>
          <a:p>
            <a:pPr marL="0" indent="0">
              <a:buFont typeface="Monotype Sorts" pitchFamily="2" charset="2"/>
              <a:buNone/>
              <a:defRPr/>
            </a:pPr>
            <a:r>
              <a:rPr lang="en-US" altLang="en-US" sz="2400" dirty="0"/>
              <a:t> </a:t>
            </a:r>
          </a:p>
          <a:p>
            <a:pPr>
              <a:spcBef>
                <a:spcPct val="0"/>
              </a:spcBef>
              <a:buClrTx/>
              <a:buFont typeface="Monotype Sorts" pitchFamily="2" charset="2"/>
              <a:buNone/>
              <a:defRPr/>
            </a:pPr>
            <a:r>
              <a:rPr lang="en-US" altLang="en-US" sz="2400" dirty="0"/>
              <a:t>Strings with even number of characters that begin 1 and end 0</a:t>
            </a:r>
          </a:p>
          <a:p>
            <a:pPr marL="0" indent="0">
              <a:buFont typeface="Monotype Sorts" pitchFamily="2" charset="2"/>
              <a:buNone/>
              <a:defRPr/>
            </a:pPr>
            <a:r>
              <a:rPr lang="en-US" altLang="en-US" sz="2400" dirty="0"/>
              <a:t>(</a:t>
            </a:r>
            <a:r>
              <a:rPr lang="en-US" altLang="en-US" sz="2400" b="1" dirty="0"/>
              <a:t>10</a:t>
            </a:r>
            <a:r>
              <a:rPr lang="en-US" altLang="en-US" sz="2400" dirty="0"/>
              <a:t>)*={e,10,1010,101010,…}</a:t>
            </a:r>
          </a:p>
          <a:p>
            <a:pPr marL="0" indent="0">
              <a:buFont typeface="Monotype Sorts" pitchFamily="2" charset="2"/>
              <a:buNone/>
              <a:defRPr/>
            </a:pPr>
            <a:endParaRPr lang="en-US" altLang="en-US" sz="2400" dirty="0"/>
          </a:p>
          <a:p>
            <a:pPr marL="0" indent="0">
              <a:buFont typeface="Monotype Sorts" pitchFamily="2" charset="2"/>
              <a:buNone/>
              <a:defRPr/>
            </a:pPr>
            <a:r>
              <a:rPr lang="en-US" altLang="en-US" sz="2400" dirty="0"/>
              <a:t>Strings with odd number of characters that begin 0 and end 0</a:t>
            </a:r>
          </a:p>
          <a:p>
            <a:pPr marL="0" indent="0">
              <a:buFont typeface="Monotype Sorts" pitchFamily="2" charset="2"/>
              <a:buNone/>
              <a:defRPr/>
            </a:pPr>
            <a:r>
              <a:rPr lang="en-US" altLang="en-US" sz="2400" b="1" dirty="0"/>
              <a:t>0</a:t>
            </a:r>
            <a:r>
              <a:rPr lang="en-US" altLang="en-US" sz="2400" dirty="0"/>
              <a:t>(</a:t>
            </a:r>
            <a:r>
              <a:rPr lang="en-US" altLang="en-US" sz="2400" b="1" dirty="0"/>
              <a:t>10</a:t>
            </a:r>
            <a:r>
              <a:rPr lang="en-US" altLang="en-US" sz="2400" dirty="0"/>
              <a:t>)*=0{e,10,1010…}={0,010,01010,…}</a:t>
            </a:r>
          </a:p>
          <a:p>
            <a:pPr marL="0" indent="0">
              <a:buFont typeface="Monotype Sorts" pitchFamily="2" charset="2"/>
              <a:buNone/>
              <a:defRPr/>
            </a:pPr>
            <a:r>
              <a:rPr lang="en-US" altLang="en-US" sz="2400" dirty="0"/>
              <a:t> </a:t>
            </a:r>
          </a:p>
          <a:p>
            <a:pPr>
              <a:spcBef>
                <a:spcPct val="0"/>
              </a:spcBef>
              <a:buClrTx/>
              <a:buFont typeface="Monotype Sorts" pitchFamily="2" charset="2"/>
              <a:buNone/>
              <a:defRPr/>
            </a:pPr>
            <a:r>
              <a:rPr lang="en-US" altLang="en-US" sz="2400" dirty="0"/>
              <a:t>Strings with odd number of characters that begin 1 and end 1</a:t>
            </a:r>
          </a:p>
          <a:p>
            <a:pPr marL="0" indent="0">
              <a:buFont typeface="Monotype Sorts" pitchFamily="2" charset="2"/>
              <a:buNone/>
              <a:defRPr/>
            </a:pPr>
            <a:r>
              <a:rPr lang="en-US" altLang="en-US" sz="2400" b="1" dirty="0"/>
              <a:t>1</a:t>
            </a:r>
            <a:r>
              <a:rPr lang="en-US" altLang="en-US" sz="2400" dirty="0"/>
              <a:t>(</a:t>
            </a:r>
            <a:r>
              <a:rPr lang="en-US" altLang="en-US" sz="2400" b="1" dirty="0"/>
              <a:t>01</a:t>
            </a:r>
            <a:r>
              <a:rPr lang="en-US" altLang="en-US" sz="2400" dirty="0"/>
              <a:t>)*=1{e,01,0101…}={1,101 10101,…}</a:t>
            </a:r>
          </a:p>
          <a:p>
            <a:pPr marL="0" indent="0">
              <a:buFont typeface="Monotype Sorts" pitchFamily="2" charset="2"/>
              <a:buNone/>
              <a:defRPr/>
            </a:pPr>
            <a:endParaRPr lang="en-US" altLang="en-US" sz="2400" dirty="0"/>
          </a:p>
          <a:p>
            <a:pPr marL="0" indent="0">
              <a:buFont typeface="Monotype Sorts" pitchFamily="2" charset="2"/>
              <a:buNone/>
              <a:defRPr/>
            </a:pPr>
            <a:r>
              <a:rPr lang="en-US" altLang="en-US" sz="2400" dirty="0"/>
              <a:t>L is the union of 4 cases</a:t>
            </a:r>
          </a:p>
          <a:p>
            <a:pPr marL="0" indent="0">
              <a:buFont typeface="Monotype Sorts" pitchFamily="2" charset="2"/>
              <a:buNone/>
              <a:defRPr/>
            </a:pPr>
            <a:r>
              <a:rPr lang="en-US" altLang="en-US" sz="2800" dirty="0"/>
              <a:t>RE = (</a:t>
            </a:r>
            <a:r>
              <a:rPr lang="en-US" altLang="en-US" sz="2800" b="1" dirty="0"/>
              <a:t>01</a:t>
            </a:r>
            <a:r>
              <a:rPr lang="en-US" altLang="en-US" sz="2800" dirty="0"/>
              <a:t>)*+(</a:t>
            </a:r>
            <a:r>
              <a:rPr lang="en-US" altLang="en-US" sz="2800" b="1" dirty="0"/>
              <a:t>10</a:t>
            </a:r>
            <a:r>
              <a:rPr lang="en-US" altLang="en-US" sz="2800" dirty="0"/>
              <a:t>)*+</a:t>
            </a:r>
            <a:r>
              <a:rPr lang="en-US" altLang="en-US" sz="2800" b="1" dirty="0"/>
              <a:t>0</a:t>
            </a:r>
            <a:r>
              <a:rPr lang="en-US" altLang="en-US" sz="2800" dirty="0"/>
              <a:t>(</a:t>
            </a:r>
            <a:r>
              <a:rPr lang="en-US" altLang="en-US" sz="2800" b="1" dirty="0"/>
              <a:t>10</a:t>
            </a:r>
            <a:r>
              <a:rPr lang="en-US" altLang="en-US" sz="2800" dirty="0"/>
              <a:t>)*+</a:t>
            </a:r>
            <a:r>
              <a:rPr lang="en-US" altLang="en-US" sz="2800" b="1" dirty="0"/>
              <a:t>1</a:t>
            </a:r>
            <a:r>
              <a:rPr lang="en-US" altLang="en-US" sz="2800" dirty="0"/>
              <a:t>(</a:t>
            </a:r>
            <a:r>
              <a:rPr lang="en-US" altLang="en-US" sz="2800" b="1" dirty="0"/>
              <a:t>01</a:t>
            </a:r>
            <a:r>
              <a:rPr lang="en-US" altLang="en-US" sz="2800" dirty="0"/>
              <a:t>)* </a:t>
            </a:r>
          </a:p>
        </p:txBody>
      </p:sp>
      <p:sp>
        <p:nvSpPr>
          <p:cNvPr id="24579" name="Slide Number Placeholder 3">
            <a:extLst>
              <a:ext uri="{FF2B5EF4-FFF2-40B4-BE49-F238E27FC236}">
                <a16:creationId xmlns:a16="http://schemas.microsoft.com/office/drawing/2014/main" id="{B70AF3E3-1E9E-45D5-9842-280201EEF2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CC00CC"/>
              </a:buClr>
              <a:buFont typeface="Monotype Sorts" pitchFamily="2" charset="2"/>
              <a:buChar char="u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CC00CC"/>
              </a:buClr>
              <a:buFont typeface="Monotype Sorts" pitchFamily="2" charset="2"/>
              <a:buChar char="w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CC00CC"/>
              </a:buClr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2908DF14-0E2C-4748-8BF1-4EF99D5DD03D}" type="slidenum">
              <a:rPr lang="en-US" altLang="en-US" sz="1400" smtClean="0">
                <a:latin typeface="Times New Roman" panose="02020603050405020304" pitchFamily="18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16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Content Placeholder 2">
            <a:extLst>
              <a:ext uri="{FF2B5EF4-FFF2-40B4-BE49-F238E27FC236}">
                <a16:creationId xmlns:a16="http://schemas.microsoft.com/office/drawing/2014/main" id="{6B2E6F10-33F3-494F-945E-A7B4466D0F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3388" y="381000"/>
            <a:ext cx="8710612" cy="1905000"/>
          </a:xfrm>
        </p:spPr>
        <p:txBody>
          <a:bodyPr/>
          <a:lstStyle/>
          <a:p>
            <a:pPr marL="0" indent="0">
              <a:buFont typeface="Monotype Sorts" pitchFamily="2" charset="2"/>
              <a:buNone/>
              <a:defRPr/>
            </a:pP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L is the union of 4 cases</a:t>
            </a:r>
          </a:p>
          <a:p>
            <a:pPr marL="0" indent="0">
              <a:buFont typeface="Monotype Sorts" pitchFamily="2" charset="2"/>
              <a:buNone/>
              <a:defRPr/>
            </a:pPr>
            <a:r>
              <a:rPr lang="en-US" altLang="en-US" sz="2800" dirty="0"/>
              <a:t>RE = (</a:t>
            </a:r>
            <a:r>
              <a:rPr lang="en-US" altLang="en-US" sz="2800" b="1" dirty="0"/>
              <a:t>01</a:t>
            </a:r>
            <a:r>
              <a:rPr lang="en-US" altLang="en-US" sz="2800" dirty="0"/>
              <a:t>)*+(</a:t>
            </a:r>
            <a:r>
              <a:rPr lang="en-US" altLang="en-US" sz="2800" b="1" dirty="0"/>
              <a:t>10</a:t>
            </a:r>
            <a:r>
              <a:rPr lang="en-US" altLang="en-US" sz="2800" dirty="0"/>
              <a:t>)*+</a:t>
            </a:r>
            <a:r>
              <a:rPr lang="en-US" altLang="en-US" sz="2800" b="1" dirty="0"/>
              <a:t>0</a:t>
            </a:r>
            <a:r>
              <a:rPr lang="en-US" altLang="en-US" sz="2800" dirty="0"/>
              <a:t>(</a:t>
            </a:r>
            <a:r>
              <a:rPr lang="en-US" altLang="en-US" sz="2800" b="1" dirty="0"/>
              <a:t>10</a:t>
            </a:r>
            <a:r>
              <a:rPr lang="en-US" altLang="en-US" sz="2800" dirty="0"/>
              <a:t>)*+</a:t>
            </a:r>
            <a:r>
              <a:rPr lang="en-US" altLang="en-US" sz="2800" b="1" dirty="0"/>
              <a:t>1</a:t>
            </a:r>
            <a:r>
              <a:rPr lang="en-US" altLang="en-US" sz="2800" dirty="0"/>
              <a:t>(</a:t>
            </a:r>
            <a:r>
              <a:rPr lang="en-US" altLang="en-US" sz="2800" b="1" dirty="0"/>
              <a:t>01</a:t>
            </a:r>
            <a:r>
              <a:rPr lang="en-US" altLang="en-US" sz="2800" dirty="0"/>
              <a:t>)* </a:t>
            </a:r>
          </a:p>
          <a:p>
            <a:pPr marL="0" indent="0">
              <a:buFont typeface="Monotype Sorts" pitchFamily="2" charset="2"/>
              <a:buNone/>
              <a:defRPr/>
            </a:pPr>
            <a:r>
              <a:rPr lang="en-US" altLang="en-US" sz="2400" dirty="0"/>
              <a:t>Find a different expression for RE using the distribution of concatenation over union.</a:t>
            </a:r>
          </a:p>
        </p:txBody>
      </p:sp>
      <p:sp>
        <p:nvSpPr>
          <p:cNvPr id="24579" name="Slide Number Placeholder 3">
            <a:extLst>
              <a:ext uri="{FF2B5EF4-FFF2-40B4-BE49-F238E27FC236}">
                <a16:creationId xmlns:a16="http://schemas.microsoft.com/office/drawing/2014/main" id="{B70AF3E3-1E9E-45D5-9842-280201EEF2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CC00CC"/>
              </a:buClr>
              <a:buFont typeface="Monotype Sorts" pitchFamily="2" charset="2"/>
              <a:buChar char="u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CC00CC"/>
              </a:buClr>
              <a:buFont typeface="Monotype Sorts" pitchFamily="2" charset="2"/>
              <a:buChar char="w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CC00CC"/>
              </a:buClr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908DF14-0E2C-4748-8BF1-4EF99D5DD03D}" type="slidenum">
              <a:rPr kumimoji="0" lang="en-US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17</a:t>
            </a:fld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2283550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Content Placeholder 2">
            <a:extLst>
              <a:ext uri="{FF2B5EF4-FFF2-40B4-BE49-F238E27FC236}">
                <a16:creationId xmlns:a16="http://schemas.microsoft.com/office/drawing/2014/main" id="{6B2E6F10-33F3-494F-945E-A7B4466D0F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3388" y="381000"/>
            <a:ext cx="8253412" cy="2895600"/>
          </a:xfrm>
        </p:spPr>
        <p:txBody>
          <a:bodyPr/>
          <a:lstStyle/>
          <a:p>
            <a:pPr marL="0" indent="0">
              <a:buFont typeface="Monotype Sorts" pitchFamily="2" charset="2"/>
              <a:buNone/>
              <a:defRPr/>
            </a:pP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L is the union of 4 cases</a:t>
            </a:r>
          </a:p>
          <a:p>
            <a:pPr marL="0" indent="0">
              <a:buFont typeface="Monotype Sorts" pitchFamily="2" charset="2"/>
              <a:buNone/>
              <a:defRPr/>
            </a:pPr>
            <a:r>
              <a:rPr lang="en-US" altLang="en-US" sz="2800" dirty="0"/>
              <a:t>RE = (</a:t>
            </a:r>
            <a:r>
              <a:rPr lang="en-US" altLang="en-US" sz="2800" b="1" dirty="0"/>
              <a:t>01</a:t>
            </a:r>
            <a:r>
              <a:rPr lang="en-US" altLang="en-US" sz="2800" dirty="0"/>
              <a:t>)*+(</a:t>
            </a:r>
            <a:r>
              <a:rPr lang="en-US" altLang="en-US" sz="2800" b="1" dirty="0"/>
              <a:t>10</a:t>
            </a:r>
            <a:r>
              <a:rPr lang="en-US" altLang="en-US" sz="2800" dirty="0"/>
              <a:t>)*+</a:t>
            </a:r>
            <a:r>
              <a:rPr lang="en-US" altLang="en-US" sz="2800" b="1" dirty="0"/>
              <a:t>0</a:t>
            </a:r>
            <a:r>
              <a:rPr lang="en-US" altLang="en-US" sz="2800" dirty="0"/>
              <a:t>(</a:t>
            </a:r>
            <a:r>
              <a:rPr lang="en-US" altLang="en-US" sz="2800" b="1" dirty="0"/>
              <a:t>10</a:t>
            </a:r>
            <a:r>
              <a:rPr lang="en-US" altLang="en-US" sz="2800" dirty="0"/>
              <a:t>)*+</a:t>
            </a:r>
            <a:r>
              <a:rPr lang="en-US" altLang="en-US" sz="2800" b="1" dirty="0"/>
              <a:t>1</a:t>
            </a:r>
            <a:r>
              <a:rPr lang="en-US" altLang="en-US" sz="2800" dirty="0"/>
              <a:t>(</a:t>
            </a:r>
            <a:r>
              <a:rPr lang="en-US" altLang="en-US" sz="2800" b="1" dirty="0"/>
              <a:t>01</a:t>
            </a:r>
            <a:r>
              <a:rPr lang="en-US" altLang="en-US" sz="2800" dirty="0"/>
              <a:t>)* </a:t>
            </a:r>
          </a:p>
          <a:p>
            <a:pPr marL="0" indent="0">
              <a:buFont typeface="Monotype Sorts" pitchFamily="2" charset="2"/>
              <a:buNone/>
              <a:defRPr/>
            </a:pPr>
            <a:r>
              <a:rPr lang="en-US" altLang="en-US" sz="2400" dirty="0"/>
              <a:t>Find a different expression for RE using the distribution of concatenation over union.</a:t>
            </a:r>
          </a:p>
          <a:p>
            <a:pPr marL="0" indent="0">
              <a:buFont typeface="Monotype Sorts" pitchFamily="2" charset="2"/>
              <a:buNone/>
              <a:defRPr/>
            </a:pPr>
            <a:r>
              <a:rPr lang="en-US" altLang="en-US" sz="2400" dirty="0"/>
              <a:t>RE = (e+1)(01)* + (e+0)(10)*</a:t>
            </a:r>
          </a:p>
        </p:txBody>
      </p:sp>
      <p:sp>
        <p:nvSpPr>
          <p:cNvPr id="24579" name="Slide Number Placeholder 3">
            <a:extLst>
              <a:ext uri="{FF2B5EF4-FFF2-40B4-BE49-F238E27FC236}">
                <a16:creationId xmlns:a16="http://schemas.microsoft.com/office/drawing/2014/main" id="{B70AF3E3-1E9E-45D5-9842-280201EEF2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CC00CC"/>
              </a:buClr>
              <a:buFont typeface="Monotype Sorts" pitchFamily="2" charset="2"/>
              <a:buChar char="u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CC00CC"/>
              </a:buClr>
              <a:buFont typeface="Monotype Sorts" pitchFamily="2" charset="2"/>
              <a:buChar char="w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CC00CC"/>
              </a:buClr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908DF14-0E2C-4748-8BF1-4EF99D5DD03D}" type="slidenum">
              <a:rPr kumimoji="0" lang="en-US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18</a:t>
            </a:fld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6924013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Content Placeholder 2">
            <a:extLst>
              <a:ext uri="{FF2B5EF4-FFF2-40B4-BE49-F238E27FC236}">
                <a16:creationId xmlns:a16="http://schemas.microsoft.com/office/drawing/2014/main" id="{5ADC720F-7EB7-41D3-9ECE-B3CB78B12718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76200" y="990600"/>
            <a:ext cx="8915400" cy="4343400"/>
          </a:xfrm>
        </p:spPr>
        <p:txBody>
          <a:bodyPr>
            <a:normAutofit/>
          </a:bodyPr>
          <a:lstStyle/>
          <a:p>
            <a:pPr marL="457200" lvl="1" indent="0">
              <a:buFont typeface="Monotype Sorts" pitchFamily="2" charset="2"/>
              <a:buNone/>
              <a:defRPr/>
            </a:pPr>
            <a:r>
              <a:rPr lang="en-US" altLang="en-US" dirty="0">
                <a:latin typeface="Arial" panose="020B0604020202020204" pitchFamily="34" charset="0"/>
                <a:cs typeface="Arial" panose="020B0604020202020204" pitchFamily="34" charset="0"/>
              </a:rPr>
              <a:t>RE = (</a:t>
            </a:r>
            <a:r>
              <a:rPr lang="en-US" altLang="en-US" b="1" dirty="0">
                <a:latin typeface="Arial" panose="020B0604020202020204" pitchFamily="34" charset="0"/>
                <a:cs typeface="Arial" panose="020B0604020202020204" pitchFamily="34" charset="0"/>
              </a:rPr>
              <a:t>01</a:t>
            </a:r>
            <a:r>
              <a:rPr lang="en-US" altLang="en-US" dirty="0">
                <a:latin typeface="Arial" panose="020B0604020202020204" pitchFamily="34" charset="0"/>
                <a:cs typeface="Arial" panose="020B0604020202020204" pitchFamily="34" charset="0"/>
              </a:rPr>
              <a:t>)*+(</a:t>
            </a:r>
            <a:r>
              <a:rPr lang="en-US" altLang="en-US" b="1" dirty="0">
                <a:latin typeface="Arial" panose="020B0604020202020204" pitchFamily="34" charset="0"/>
                <a:cs typeface="Arial" panose="020B0604020202020204" pitchFamily="34" charset="0"/>
              </a:rPr>
              <a:t>10</a:t>
            </a:r>
            <a:r>
              <a:rPr lang="en-US" altLang="en-US" dirty="0">
                <a:latin typeface="Arial" panose="020B0604020202020204" pitchFamily="34" charset="0"/>
                <a:cs typeface="Arial" panose="020B0604020202020204" pitchFamily="34" charset="0"/>
              </a:rPr>
              <a:t>)*+</a:t>
            </a:r>
            <a:r>
              <a:rPr lang="en-US" altLang="en-US" b="1" dirty="0"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r>
              <a:rPr lang="en-US" altLang="en-US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altLang="en-US" b="1" dirty="0">
                <a:latin typeface="Arial" panose="020B0604020202020204" pitchFamily="34" charset="0"/>
                <a:cs typeface="Arial" panose="020B0604020202020204" pitchFamily="34" charset="0"/>
              </a:rPr>
              <a:t>10</a:t>
            </a:r>
            <a:r>
              <a:rPr lang="en-US" altLang="en-US" dirty="0">
                <a:latin typeface="Arial" panose="020B0604020202020204" pitchFamily="34" charset="0"/>
                <a:cs typeface="Arial" panose="020B0604020202020204" pitchFamily="34" charset="0"/>
              </a:rPr>
              <a:t>)*+</a:t>
            </a:r>
            <a:r>
              <a:rPr lang="en-US" altLang="en-US" b="1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altLang="en-US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altLang="en-US" b="1" dirty="0">
                <a:latin typeface="Arial" panose="020B0604020202020204" pitchFamily="34" charset="0"/>
                <a:cs typeface="Arial" panose="020B0604020202020204" pitchFamily="34" charset="0"/>
              </a:rPr>
              <a:t>01</a:t>
            </a:r>
            <a:r>
              <a:rPr lang="en-US" altLang="en-US" dirty="0">
                <a:latin typeface="Arial" panose="020B0604020202020204" pitchFamily="34" charset="0"/>
                <a:cs typeface="Arial" panose="020B0604020202020204" pitchFamily="34" charset="0"/>
              </a:rPr>
              <a:t>)* </a:t>
            </a:r>
          </a:p>
          <a:p>
            <a:pPr marL="457200" lvl="1" indent="0">
              <a:buFont typeface="Monotype Sorts" pitchFamily="2" charset="2"/>
              <a:buNone/>
              <a:defRPr/>
            </a:pPr>
            <a:r>
              <a:rPr lang="en-US" altLang="en-US" dirty="0">
                <a:latin typeface="Arial" panose="020B0604020202020204" pitchFamily="34" charset="0"/>
                <a:cs typeface="Arial" panose="020B0604020202020204" pitchFamily="34" charset="0"/>
              </a:rPr>
              <a:t>is not the only RE that defines</a:t>
            </a:r>
          </a:p>
          <a:p>
            <a:pPr marL="457200" lvl="1" indent="0">
              <a:buFont typeface="Monotype Sorts" pitchFamily="2" charset="2"/>
              <a:buNone/>
              <a:defRPr/>
            </a:pPr>
            <a:r>
              <a:rPr lang="en-US" altLang="en-US" dirty="0">
                <a:latin typeface="Arial" panose="020B0604020202020204" pitchFamily="34" charset="0"/>
                <a:cs typeface="Arial" panose="020B0604020202020204" pitchFamily="34" charset="0"/>
              </a:rPr>
              <a:t>L={e,0,1}+strings alternating 0’ and 1’s length &gt;1</a:t>
            </a:r>
            <a:br>
              <a:rPr lang="en-US" altLang="en-US" sz="33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altLang="en-US" sz="33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1" indent="0">
              <a:buFont typeface="Monotype Sorts" pitchFamily="2" charset="2"/>
              <a:buNone/>
              <a:defRPr/>
            </a:pPr>
            <a:r>
              <a:rPr lang="en-US" altLang="en-US" sz="3300" dirty="0">
                <a:latin typeface="Arial" panose="020B0604020202020204" pitchFamily="34" charset="0"/>
                <a:cs typeface="Arial" panose="020B0604020202020204" pitchFamily="34" charset="0"/>
              </a:rPr>
              <a:t>Enumerate and describe string defined by</a:t>
            </a:r>
            <a:endParaRPr lang="en-US" altLang="en-US" sz="3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1" indent="0">
              <a:buFont typeface="Monotype Sorts" pitchFamily="2" charset="2"/>
              <a:buNone/>
              <a:defRPr/>
            </a:pPr>
            <a:r>
              <a:rPr lang="en-US" altLang="en-US" sz="260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altLang="en-US" sz="2600" b="1" dirty="0">
                <a:latin typeface="Arial" panose="020B0604020202020204" pitchFamily="34" charset="0"/>
                <a:cs typeface="Arial" panose="020B0604020202020204" pitchFamily="34" charset="0"/>
              </a:rPr>
              <a:t>01</a:t>
            </a:r>
            <a:r>
              <a:rPr lang="en-US" altLang="en-US" sz="2600" dirty="0">
                <a:latin typeface="Arial" panose="020B0604020202020204" pitchFamily="34" charset="0"/>
                <a:cs typeface="Arial" panose="020B0604020202020204" pitchFamily="34" charset="0"/>
              </a:rPr>
              <a:t>)*</a:t>
            </a:r>
            <a:r>
              <a:rPr lang="en-US" altLang="en-US" sz="2600" b="1" dirty="0"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</a:p>
          <a:p>
            <a:pPr marL="457200" lvl="1" indent="0">
              <a:buFont typeface="Monotype Sorts" pitchFamily="2" charset="2"/>
              <a:buNone/>
              <a:defRPr/>
            </a:pPr>
            <a:r>
              <a:rPr lang="en-US" altLang="en-US" sz="2600" b="1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altLang="en-US" sz="260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altLang="en-US" sz="2600" b="1" dirty="0">
                <a:latin typeface="Arial" panose="020B0604020202020204" pitchFamily="34" charset="0"/>
                <a:cs typeface="Arial" panose="020B0604020202020204" pitchFamily="34" charset="0"/>
              </a:rPr>
              <a:t>01</a:t>
            </a:r>
            <a:r>
              <a:rPr lang="en-US" altLang="en-US" sz="2600" dirty="0">
                <a:latin typeface="Arial" panose="020B0604020202020204" pitchFamily="34" charset="0"/>
                <a:cs typeface="Arial" panose="020B0604020202020204" pitchFamily="34" charset="0"/>
              </a:rPr>
              <a:t>)*</a:t>
            </a:r>
            <a:r>
              <a:rPr lang="en-US" altLang="en-US" sz="2600" b="1" dirty="0"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r>
              <a:rPr lang="en-US" alt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altLang="en-US" dirty="0"/>
          </a:p>
          <a:p>
            <a:pPr lvl="1">
              <a:defRPr/>
            </a:pPr>
            <a:endParaRPr lang="en-US" altLang="en-US" dirty="0"/>
          </a:p>
          <a:p>
            <a:pPr lvl="1">
              <a:defRPr/>
            </a:pPr>
            <a:endParaRPr lang="en-US" altLang="en-US" dirty="0"/>
          </a:p>
          <a:p>
            <a:pPr>
              <a:defRPr/>
            </a:pPr>
            <a:endParaRPr lang="en-US" altLang="en-US" dirty="0"/>
          </a:p>
        </p:txBody>
      </p:sp>
      <p:sp>
        <p:nvSpPr>
          <p:cNvPr id="74755" name="Slide Number Placeholder 3">
            <a:extLst>
              <a:ext uri="{FF2B5EF4-FFF2-40B4-BE49-F238E27FC236}">
                <a16:creationId xmlns:a16="http://schemas.microsoft.com/office/drawing/2014/main" id="{FAD62D03-58D7-4714-9AC3-0DC4980C31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CC00CC"/>
              </a:buClr>
              <a:buFont typeface="Monotype Sorts" pitchFamily="2" charset="2"/>
              <a:buChar char="u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CC00CC"/>
              </a:buClr>
              <a:buFont typeface="Monotype Sorts" pitchFamily="2" charset="2"/>
              <a:buChar char="w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CC00CC"/>
              </a:buClr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FE2CF4E-107F-471D-AFCF-D52490FBCAED}" type="slidenum">
              <a:rPr kumimoji="0" lang="en-US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19</a:t>
            </a:fld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359071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Slide Number Placeholder 5">
            <a:extLst>
              <a:ext uri="{FF2B5EF4-FFF2-40B4-BE49-F238E27FC236}">
                <a16:creationId xmlns:a16="http://schemas.microsoft.com/office/drawing/2014/main" id="{CC73674E-9B8A-49A1-9E0E-70EC9FAD33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CC00CC"/>
              </a:buClr>
              <a:buFont typeface="Monotype Sorts" pitchFamily="2" charset="2"/>
              <a:buChar char="u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CC00CC"/>
              </a:buClr>
              <a:buFont typeface="Monotype Sorts" pitchFamily="2" charset="2"/>
              <a:buChar char="w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CC00CC"/>
              </a:buClr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CF8B5EDD-BE83-41E2-B8F7-8DADCFF6ED07}" type="slidenum">
              <a:rPr lang="en-US" altLang="en-US" sz="1400" smtClean="0">
                <a:latin typeface="Times New Roman" panose="02020603050405020304" pitchFamily="18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2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3075" name="Rectangle 2">
            <a:extLst>
              <a:ext uri="{FF2B5EF4-FFF2-40B4-BE49-F238E27FC236}">
                <a16:creationId xmlns:a16="http://schemas.microsoft.com/office/drawing/2014/main" id="{4F18498B-6F9E-41F3-B148-15341A22761E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2514600"/>
            <a:ext cx="7772400" cy="1905000"/>
          </a:xfrm>
        </p:spPr>
        <p:txBody>
          <a:bodyPr>
            <a:normAutofit fontScale="90000"/>
          </a:bodyPr>
          <a:lstStyle/>
          <a:p>
            <a:r>
              <a:rPr lang="en-US" altLang="en-US" sz="3200" dirty="0"/>
              <a:t>Regular Expressions (RE): </a:t>
            </a:r>
            <a:br>
              <a:rPr lang="en-US" altLang="en-US" sz="3200" dirty="0"/>
            </a:br>
            <a:r>
              <a:rPr lang="en-US" altLang="en-US" sz="3200" dirty="0"/>
              <a:t>4</a:t>
            </a:r>
            <a:r>
              <a:rPr lang="en-US" altLang="en-US" sz="3200" baseline="30000" dirty="0"/>
              <a:t>th</a:t>
            </a:r>
            <a:r>
              <a:rPr lang="en-US" altLang="en-US" sz="3200" dirty="0"/>
              <a:t> way to define regular languages</a:t>
            </a:r>
            <a:br>
              <a:rPr lang="en-US" altLang="en-US" sz="3200" dirty="0"/>
            </a:br>
            <a:r>
              <a:rPr lang="en-US" altLang="en-US" sz="3200" dirty="0"/>
              <a:t>lots of rules</a:t>
            </a:r>
            <a:br>
              <a:rPr lang="en-US" altLang="en-US" sz="3200" dirty="0"/>
            </a:br>
            <a:r>
              <a:rPr lang="en-US" altLang="en-US" sz="3200" dirty="0"/>
              <a:t>not many recipes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Content Placeholder 2">
            <a:extLst>
              <a:ext uri="{FF2B5EF4-FFF2-40B4-BE49-F238E27FC236}">
                <a16:creationId xmlns:a16="http://schemas.microsoft.com/office/drawing/2014/main" id="{5ADC720F-7EB7-41D3-9ECE-B3CB78B12718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76200" y="990600"/>
            <a:ext cx="8915400" cy="4343400"/>
          </a:xfrm>
        </p:spPr>
        <p:txBody>
          <a:bodyPr>
            <a:normAutofit/>
          </a:bodyPr>
          <a:lstStyle/>
          <a:p>
            <a:pPr marL="457200" lvl="1" indent="0">
              <a:buFont typeface="Monotype Sorts" pitchFamily="2" charset="2"/>
              <a:buNone/>
              <a:defRPr/>
            </a:pPr>
            <a:r>
              <a:rPr lang="en-US" altLang="en-US" dirty="0">
                <a:latin typeface="Arial" panose="020B0604020202020204" pitchFamily="34" charset="0"/>
                <a:cs typeface="Arial" panose="020B0604020202020204" pitchFamily="34" charset="0"/>
              </a:rPr>
              <a:t>RE = (</a:t>
            </a:r>
            <a:r>
              <a:rPr lang="en-US" altLang="en-US" b="1" dirty="0">
                <a:latin typeface="Arial" panose="020B0604020202020204" pitchFamily="34" charset="0"/>
                <a:cs typeface="Arial" panose="020B0604020202020204" pitchFamily="34" charset="0"/>
              </a:rPr>
              <a:t>01</a:t>
            </a:r>
            <a:r>
              <a:rPr lang="en-US" altLang="en-US" dirty="0">
                <a:latin typeface="Arial" panose="020B0604020202020204" pitchFamily="34" charset="0"/>
                <a:cs typeface="Arial" panose="020B0604020202020204" pitchFamily="34" charset="0"/>
              </a:rPr>
              <a:t>)*+(</a:t>
            </a:r>
            <a:r>
              <a:rPr lang="en-US" altLang="en-US" b="1" dirty="0">
                <a:latin typeface="Arial" panose="020B0604020202020204" pitchFamily="34" charset="0"/>
                <a:cs typeface="Arial" panose="020B0604020202020204" pitchFamily="34" charset="0"/>
              </a:rPr>
              <a:t>10</a:t>
            </a:r>
            <a:r>
              <a:rPr lang="en-US" altLang="en-US" dirty="0">
                <a:latin typeface="Arial" panose="020B0604020202020204" pitchFamily="34" charset="0"/>
                <a:cs typeface="Arial" panose="020B0604020202020204" pitchFamily="34" charset="0"/>
              </a:rPr>
              <a:t>)*+</a:t>
            </a:r>
            <a:r>
              <a:rPr lang="en-US" altLang="en-US" b="1" dirty="0"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r>
              <a:rPr lang="en-US" altLang="en-US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altLang="en-US" b="1" dirty="0">
                <a:latin typeface="Arial" panose="020B0604020202020204" pitchFamily="34" charset="0"/>
                <a:cs typeface="Arial" panose="020B0604020202020204" pitchFamily="34" charset="0"/>
              </a:rPr>
              <a:t>10</a:t>
            </a:r>
            <a:r>
              <a:rPr lang="en-US" altLang="en-US" dirty="0">
                <a:latin typeface="Arial" panose="020B0604020202020204" pitchFamily="34" charset="0"/>
                <a:cs typeface="Arial" panose="020B0604020202020204" pitchFamily="34" charset="0"/>
              </a:rPr>
              <a:t>)*+</a:t>
            </a:r>
            <a:r>
              <a:rPr lang="en-US" altLang="en-US" b="1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altLang="en-US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altLang="en-US" b="1" dirty="0">
                <a:latin typeface="Arial" panose="020B0604020202020204" pitchFamily="34" charset="0"/>
                <a:cs typeface="Arial" panose="020B0604020202020204" pitchFamily="34" charset="0"/>
              </a:rPr>
              <a:t>01</a:t>
            </a:r>
            <a:r>
              <a:rPr lang="en-US" altLang="en-US" dirty="0">
                <a:latin typeface="Arial" panose="020B0604020202020204" pitchFamily="34" charset="0"/>
                <a:cs typeface="Arial" panose="020B0604020202020204" pitchFamily="34" charset="0"/>
              </a:rPr>
              <a:t>)* </a:t>
            </a:r>
          </a:p>
          <a:p>
            <a:pPr marL="457200" lvl="1" indent="0">
              <a:buFont typeface="Monotype Sorts" pitchFamily="2" charset="2"/>
              <a:buNone/>
              <a:defRPr/>
            </a:pPr>
            <a:r>
              <a:rPr lang="en-US" altLang="en-US" dirty="0">
                <a:latin typeface="Arial" panose="020B0604020202020204" pitchFamily="34" charset="0"/>
                <a:cs typeface="Arial" panose="020B0604020202020204" pitchFamily="34" charset="0"/>
              </a:rPr>
              <a:t>is not the only RE that defines</a:t>
            </a:r>
          </a:p>
          <a:p>
            <a:pPr marL="457200" lvl="1" indent="0">
              <a:buFont typeface="Monotype Sorts" pitchFamily="2" charset="2"/>
              <a:buNone/>
              <a:defRPr/>
            </a:pPr>
            <a:r>
              <a:rPr lang="en-US" altLang="en-US" dirty="0">
                <a:latin typeface="Arial" panose="020B0604020202020204" pitchFamily="34" charset="0"/>
                <a:cs typeface="Arial" panose="020B0604020202020204" pitchFamily="34" charset="0"/>
              </a:rPr>
              <a:t>L={e,0,1}+strings alternating 0’ and 1’s length &gt;1</a:t>
            </a:r>
            <a:br>
              <a:rPr lang="en-US" altLang="en-US" sz="33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altLang="en-US" sz="33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1" indent="0">
              <a:buFont typeface="Monotype Sorts" pitchFamily="2" charset="2"/>
              <a:buNone/>
              <a:defRPr/>
            </a:pPr>
            <a:r>
              <a:rPr lang="en-US" altLang="en-US" sz="260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altLang="en-US" sz="2600" b="1" dirty="0">
                <a:latin typeface="Arial" panose="020B0604020202020204" pitchFamily="34" charset="0"/>
                <a:cs typeface="Arial" panose="020B0604020202020204" pitchFamily="34" charset="0"/>
              </a:rPr>
              <a:t>01</a:t>
            </a:r>
            <a:r>
              <a:rPr lang="en-US" altLang="en-US" sz="2600" dirty="0">
                <a:latin typeface="Arial" panose="020B0604020202020204" pitchFamily="34" charset="0"/>
                <a:cs typeface="Arial" panose="020B0604020202020204" pitchFamily="34" charset="0"/>
              </a:rPr>
              <a:t>)*</a:t>
            </a:r>
            <a:r>
              <a:rPr lang="en-US" altLang="en-US" sz="2600" b="1" dirty="0"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r>
              <a:rPr lang="en-US" altLang="en-US" sz="2600" dirty="0">
                <a:latin typeface="Arial" panose="020B0604020202020204" pitchFamily="34" charset="0"/>
                <a:cs typeface="Arial" panose="020B0604020202020204" pitchFamily="34" charset="0"/>
              </a:rPr>
              <a:t>={0,010,…} odd, begin=0, end=0</a:t>
            </a:r>
          </a:p>
          <a:p>
            <a:pPr marL="457200" lvl="1" indent="0">
              <a:buFont typeface="Monotype Sorts" pitchFamily="2" charset="2"/>
              <a:buNone/>
              <a:defRPr/>
            </a:pPr>
            <a:r>
              <a:rPr lang="en-US" altLang="en-US" sz="2600" b="1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altLang="en-US" sz="260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altLang="en-US" sz="2600" b="1" dirty="0">
                <a:latin typeface="Arial" panose="020B0604020202020204" pitchFamily="34" charset="0"/>
                <a:cs typeface="Arial" panose="020B0604020202020204" pitchFamily="34" charset="0"/>
              </a:rPr>
              <a:t>01</a:t>
            </a:r>
            <a:r>
              <a:rPr lang="en-US" altLang="en-US" sz="2600" dirty="0">
                <a:latin typeface="Arial" panose="020B0604020202020204" pitchFamily="34" charset="0"/>
                <a:cs typeface="Arial" panose="020B0604020202020204" pitchFamily="34" charset="0"/>
              </a:rPr>
              <a:t>)*</a:t>
            </a:r>
            <a:r>
              <a:rPr lang="en-US" altLang="en-US" sz="2600" b="1" dirty="0"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r>
              <a:rPr lang="en-US" alt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={10,1010,…} even, begin=1, end=0</a:t>
            </a:r>
            <a:endParaRPr lang="en-US" altLang="en-US" dirty="0"/>
          </a:p>
          <a:p>
            <a:pPr lvl="1">
              <a:defRPr/>
            </a:pPr>
            <a:endParaRPr lang="en-US" altLang="en-US" dirty="0"/>
          </a:p>
          <a:p>
            <a:pPr lvl="1">
              <a:defRPr/>
            </a:pPr>
            <a:endParaRPr lang="en-US" altLang="en-US" dirty="0"/>
          </a:p>
          <a:p>
            <a:pPr>
              <a:defRPr/>
            </a:pPr>
            <a:endParaRPr lang="en-US" altLang="en-US" dirty="0"/>
          </a:p>
        </p:txBody>
      </p:sp>
      <p:sp>
        <p:nvSpPr>
          <p:cNvPr id="74755" name="Slide Number Placeholder 3">
            <a:extLst>
              <a:ext uri="{FF2B5EF4-FFF2-40B4-BE49-F238E27FC236}">
                <a16:creationId xmlns:a16="http://schemas.microsoft.com/office/drawing/2014/main" id="{FAD62D03-58D7-4714-9AC3-0DC4980C31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CC00CC"/>
              </a:buClr>
              <a:buFont typeface="Monotype Sorts" pitchFamily="2" charset="2"/>
              <a:buChar char="u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CC00CC"/>
              </a:buClr>
              <a:buFont typeface="Monotype Sorts" pitchFamily="2" charset="2"/>
              <a:buChar char="w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CC00CC"/>
              </a:buClr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EFE2CF4E-107F-471D-AFCF-D52490FBCAED}" type="slidenum">
              <a:rPr lang="en-US" altLang="en-US" sz="1400" smtClean="0">
                <a:latin typeface="Times New Roman" panose="02020603050405020304" pitchFamily="18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20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Number Placeholder 5">
            <a:extLst>
              <a:ext uri="{FF2B5EF4-FFF2-40B4-BE49-F238E27FC236}">
                <a16:creationId xmlns:a16="http://schemas.microsoft.com/office/drawing/2014/main" id="{5B2FC5F6-E393-4E13-B63E-EAA340E15C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CC00CC"/>
              </a:buClr>
              <a:buFont typeface="Monotype Sorts" pitchFamily="2" charset="2"/>
              <a:buChar char="u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CC00CC"/>
              </a:buClr>
              <a:buFont typeface="Monotype Sorts" pitchFamily="2" charset="2"/>
              <a:buChar char="w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CC00CC"/>
              </a:buClr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2CBDFDC3-B1F7-4BB3-AB54-94D7BCE5B444}" type="slidenum">
              <a:rPr lang="en-US" altLang="en-US" sz="1400" smtClean="0">
                <a:latin typeface="Times New Roman" panose="02020603050405020304" pitchFamily="18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3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5123" name="Rectangle 2">
            <a:extLst>
              <a:ext uri="{FF2B5EF4-FFF2-40B4-BE49-F238E27FC236}">
                <a16:creationId xmlns:a16="http://schemas.microsoft.com/office/drawing/2014/main" id="{4C0B0F75-2574-454B-A283-370796CCBA4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 altLang="en-US"/>
              <a:t>RE’s: Introduction</a:t>
            </a:r>
          </a:p>
        </p:txBody>
      </p:sp>
      <p:sp>
        <p:nvSpPr>
          <p:cNvPr id="3076" name="Rectangle 3">
            <a:extLst>
              <a:ext uri="{FF2B5EF4-FFF2-40B4-BE49-F238E27FC236}">
                <a16:creationId xmlns:a16="http://schemas.microsoft.com/office/drawing/2014/main" id="{FC55FAAE-B2BD-469B-8BC8-B1602979FEB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143000"/>
            <a:ext cx="8534400" cy="43434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  <a:defRPr/>
            </a:pPr>
            <a:r>
              <a:rPr lang="en-US" i="1" dirty="0">
                <a:solidFill>
                  <a:srgbClr val="FF0066"/>
                </a:solidFill>
              </a:rPr>
              <a:t>Regular expressions</a:t>
            </a:r>
            <a:r>
              <a:rPr lang="en-US" dirty="0"/>
              <a:t>  are algebraic ways to describe sets of strings that are regular languages (denoted by L(RE)).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en-US" dirty="0"/>
              <a:t>RE’s and their languages are defined recursively.</a:t>
            </a:r>
          </a:p>
          <a:p>
            <a:pPr marL="0" indent="0">
              <a:buFont typeface="Monotype Sorts" pitchFamily="2" charset="2"/>
              <a:buNone/>
              <a:defRPr/>
            </a:pP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Content Placeholder 2">
            <a:extLst>
              <a:ext uri="{FF2B5EF4-FFF2-40B4-BE49-F238E27FC236}">
                <a16:creationId xmlns:a16="http://schemas.microsoft.com/office/drawing/2014/main" id="{D1D1E352-38EF-4FA9-B169-CCF88C61196B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85800" y="1600200"/>
            <a:ext cx="8001000" cy="4114800"/>
          </a:xfrm>
        </p:spPr>
        <p:txBody>
          <a:bodyPr/>
          <a:lstStyle/>
          <a:p>
            <a:pPr marL="0" indent="0">
              <a:buFont typeface="Monotype Sorts" pitchFamily="2" charset="2"/>
              <a:buNone/>
            </a:pPr>
            <a:r>
              <a:rPr lang="en-US" altLang="en-US" dirty="0"/>
              <a:t>3 basic operations between languages (i.e., sets of strings) derived from RE’s: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b="1" dirty="0"/>
              <a:t>Union</a:t>
            </a:r>
            <a:r>
              <a:rPr lang="en-US" altLang="en-US" dirty="0"/>
              <a:t> denoted by L(RE1)+L(RE2)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b="1" dirty="0"/>
              <a:t>Concatenation</a:t>
            </a:r>
            <a:r>
              <a:rPr lang="en-US" altLang="en-US" dirty="0"/>
              <a:t> denoted by L(RE1).L(RE2) or L(RE1)L(RE2)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b="1" dirty="0"/>
              <a:t>Closure</a:t>
            </a:r>
            <a:r>
              <a:rPr lang="en-US" altLang="en-US" dirty="0"/>
              <a:t> denoted by L*(RE).</a:t>
            </a:r>
          </a:p>
        </p:txBody>
      </p:sp>
      <p:sp>
        <p:nvSpPr>
          <p:cNvPr id="7172" name="Slide Number Placeholder 3">
            <a:extLst>
              <a:ext uri="{FF2B5EF4-FFF2-40B4-BE49-F238E27FC236}">
                <a16:creationId xmlns:a16="http://schemas.microsoft.com/office/drawing/2014/main" id="{BCB75C41-AF56-4F3B-A4CB-DCD178A294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CC00CC"/>
              </a:buClr>
              <a:buFont typeface="Monotype Sorts" pitchFamily="2" charset="2"/>
              <a:buChar char="u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CC00CC"/>
              </a:buClr>
              <a:buFont typeface="Monotype Sorts" pitchFamily="2" charset="2"/>
              <a:buChar char="w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CC00CC"/>
              </a:buClr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47CD10FD-CC05-4802-8D39-1522F2D73D21}" type="slidenum">
              <a:rPr lang="en-US" altLang="en-US" sz="1400" smtClean="0">
                <a:latin typeface="Times New Roman" panose="02020603050405020304" pitchFamily="18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4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F009F0CF-2E75-4BD2-A1C2-6149BC35D5C8}"/>
              </a:ext>
            </a:extLst>
          </p:cNvPr>
          <p:cNvSpPr txBox="1"/>
          <p:nvPr/>
        </p:nvSpPr>
        <p:spPr>
          <a:xfrm>
            <a:off x="2667000" y="697240"/>
            <a:ext cx="317580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Operations in RE’s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Number Placeholder 3">
            <a:extLst>
              <a:ext uri="{FF2B5EF4-FFF2-40B4-BE49-F238E27FC236}">
                <a16:creationId xmlns:a16="http://schemas.microsoft.com/office/drawing/2014/main" id="{F1202078-3247-4724-B758-1AD0E803A0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CC00CC"/>
              </a:buClr>
              <a:buFont typeface="Monotype Sorts" pitchFamily="2" charset="2"/>
              <a:buChar char="u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CC00CC"/>
              </a:buClr>
              <a:buFont typeface="Monotype Sorts" pitchFamily="2" charset="2"/>
              <a:buChar char="w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CC00CC"/>
              </a:buClr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0A5FBFBE-AF6F-4440-A3D1-FB888FA49DDF}" type="slidenum">
              <a:rPr lang="en-US" altLang="en-US" sz="1400" smtClean="0">
                <a:latin typeface="Times New Roman" panose="02020603050405020304" pitchFamily="18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5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8195" name="Rectangle 4">
            <a:extLst>
              <a:ext uri="{FF2B5EF4-FFF2-40B4-BE49-F238E27FC236}">
                <a16:creationId xmlns:a16="http://schemas.microsoft.com/office/drawing/2014/main" id="{415A3308-980D-4FB6-8232-1C35B9ED277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1219200"/>
            <a:ext cx="8686800" cy="452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CC00CC"/>
              </a:buClr>
              <a:buFont typeface="Monotype Sorts" pitchFamily="2" charset="2"/>
              <a:buChar char="u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CC00CC"/>
              </a:buClr>
              <a:buFont typeface="Monotype Sorts" pitchFamily="2" charset="2"/>
              <a:buChar char="w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CC00CC"/>
              </a:buClr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400" dirty="0"/>
              <a:t>L + M the is set of all strings either in L or in M or in both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400" dirty="0"/>
              <a:t>Example: {001,10,111} + {e,001}={e,001,10,111}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2400" dirty="0"/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400" dirty="0"/>
              <a:t>L.M or simply LM is the set of all string that can be formed by concatenating any string in L with any string in M.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400" dirty="0"/>
              <a:t>Example: {001,10,111}.{e,001}=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400" dirty="0"/>
              <a:t>	{001,10,111,001001,10001,111001}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400" dirty="0"/>
              <a:t>Note! left-right order is preserved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2400" dirty="0"/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400" dirty="0"/>
              <a:t>L* is set of strings obtained by taking any number of strings from L and forming all possible concatenation.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2400" dirty="0"/>
          </a:p>
        </p:txBody>
      </p:sp>
      <p:sp>
        <p:nvSpPr>
          <p:cNvPr id="8196" name="TextBox 2">
            <a:extLst>
              <a:ext uri="{FF2B5EF4-FFF2-40B4-BE49-F238E27FC236}">
                <a16:creationId xmlns:a16="http://schemas.microsoft.com/office/drawing/2014/main" id="{9EF8B532-4727-4FFF-A4EE-D6A12F5567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51013" y="452438"/>
            <a:ext cx="5485156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CC00CC"/>
              </a:buClr>
              <a:buFont typeface="Monotype Sorts" pitchFamily="2" charset="2"/>
              <a:buChar char="u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CC00CC"/>
              </a:buClr>
              <a:buFont typeface="Monotype Sorts" pitchFamily="2" charset="2"/>
              <a:buChar char="w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CC00CC"/>
              </a:buClr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800" dirty="0"/>
              <a:t>Definition of + . and * operations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>
            <a:extLst>
              <a:ext uri="{FF2B5EF4-FFF2-40B4-BE49-F238E27FC236}">
                <a16:creationId xmlns:a16="http://schemas.microsoft.com/office/drawing/2014/main" id="{0FA6939C-1502-4D10-8517-4490A060DD2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762000"/>
          </a:xfrm>
        </p:spPr>
        <p:txBody>
          <a:bodyPr/>
          <a:lstStyle/>
          <a:p>
            <a:r>
              <a:rPr lang="en-US" altLang="en-US" sz="4000" dirty="0">
                <a:latin typeface="Arial" panose="020B0604020202020204" pitchFamily="34" charset="0"/>
                <a:cs typeface="Arial" panose="020B0604020202020204" pitchFamily="34" charset="0"/>
              </a:rPr>
              <a:t>L* in relation to powers of L</a:t>
            </a:r>
          </a:p>
        </p:txBody>
      </p:sp>
      <p:sp>
        <p:nvSpPr>
          <p:cNvPr id="9219" name="Content Placeholder 2">
            <a:extLst>
              <a:ext uri="{FF2B5EF4-FFF2-40B4-BE49-F238E27FC236}">
                <a16:creationId xmlns:a16="http://schemas.microsoft.com/office/drawing/2014/main" id="{2BF08598-65BB-421C-BD2A-6CF16075B9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653988"/>
            <a:ext cx="8382000" cy="5029200"/>
          </a:xfrm>
        </p:spPr>
        <p:txBody>
          <a:bodyPr/>
          <a:lstStyle/>
          <a:p>
            <a:pPr marL="0" indent="0">
              <a:buFont typeface="Monotype Sorts" pitchFamily="2" charset="2"/>
              <a:buNone/>
              <a:defRPr/>
            </a:pPr>
            <a:r>
              <a:rPr lang="en-US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L* = </a:t>
            </a:r>
            <a:r>
              <a:rPr lang="en-US" alt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U</a:t>
            </a:r>
            <a:r>
              <a:rPr lang="en-US" altLang="en-US" sz="2800" baseline="-25000" dirty="0" err="1">
                <a:latin typeface="Arial" panose="020B0604020202020204" pitchFamily="34" charset="0"/>
                <a:cs typeface="Arial" panose="020B0604020202020204" pitchFamily="34" charset="0"/>
              </a:rPr>
              <a:t>k</a:t>
            </a:r>
            <a:r>
              <a:rPr lang="en-US" altLang="en-US" sz="2800" u="sng" baseline="-25000" dirty="0">
                <a:latin typeface="Arial" panose="020B0604020202020204" pitchFamily="34" charset="0"/>
                <a:cs typeface="Arial" panose="020B0604020202020204" pitchFamily="34" charset="0"/>
              </a:rPr>
              <a:t>&gt;</a:t>
            </a:r>
            <a:r>
              <a:rPr lang="en-US" altLang="en-US" sz="2800" baseline="-25000" dirty="0"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r>
              <a:rPr lang="en-US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L</a:t>
            </a:r>
            <a:r>
              <a:rPr lang="en-US" altLang="en-US" sz="2800" baseline="30000" dirty="0">
                <a:latin typeface="Arial" panose="020B0604020202020204" pitchFamily="34" charset="0"/>
                <a:cs typeface="Arial" panose="020B0604020202020204" pitchFamily="34" charset="0"/>
              </a:rPr>
              <a:t>k</a:t>
            </a:r>
            <a:r>
              <a:rPr lang="en-US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457200" lvl="1" indent="0">
              <a:buFont typeface="Monotype Sorts" pitchFamily="2" charset="2"/>
              <a:buNone/>
              <a:defRPr/>
            </a:pP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Union of all powers of L (including zero)</a:t>
            </a:r>
          </a:p>
          <a:p>
            <a:pPr marL="0" indent="0">
              <a:buFont typeface="Monotype Sorts" pitchFamily="2" charset="2"/>
              <a:buNone/>
              <a:defRPr/>
            </a:pPr>
            <a:r>
              <a:rPr lang="en-US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r>
              <a:rPr lang="en-US" altLang="en-US" sz="2800" baseline="30000" dirty="0">
                <a:latin typeface="Arial" panose="020B0604020202020204" pitchFamily="34" charset="0"/>
                <a:cs typeface="Arial" panose="020B0604020202020204" pitchFamily="34" charset="0"/>
              </a:rPr>
              <a:t>0 </a:t>
            </a:r>
            <a:r>
              <a:rPr lang="en-US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= {e}; hence, L* contains {e} for any L</a:t>
            </a:r>
            <a:endParaRPr lang="en-US" alt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Font typeface="Monotype Sorts" pitchFamily="2" charset="2"/>
              <a:buNone/>
              <a:defRPr/>
            </a:pPr>
            <a:r>
              <a:rPr lang="en-US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r>
              <a:rPr lang="en-US" altLang="en-US" sz="2800" baseline="300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= L </a:t>
            </a:r>
          </a:p>
          <a:p>
            <a:pPr marL="0" indent="0">
              <a:buFont typeface="Monotype Sorts" pitchFamily="2" charset="2"/>
              <a:buNone/>
              <a:defRPr/>
            </a:pPr>
            <a:r>
              <a:rPr lang="en-US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r>
              <a:rPr lang="en-US" altLang="en-US" sz="2800" baseline="30000" dirty="0">
                <a:latin typeface="Arial" panose="020B0604020202020204" pitchFamily="34" charset="0"/>
                <a:cs typeface="Arial" panose="020B0604020202020204" pitchFamily="34" charset="0"/>
              </a:rPr>
              <a:t>k</a:t>
            </a:r>
            <a:r>
              <a:rPr lang="en-US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(k&gt;1) concatenation of k copies of L</a:t>
            </a:r>
          </a:p>
          <a:p>
            <a:pPr marL="457200" lvl="1" indent="0">
              <a:buFont typeface="Monotype Sorts" pitchFamily="2" charset="2"/>
              <a:buNone/>
              <a:defRPr/>
            </a:pP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If L={0,11}, L</a:t>
            </a:r>
            <a:r>
              <a:rPr lang="en-US" altLang="en-US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= {0,11}{0,11} ={00,011,110,1111} </a:t>
            </a:r>
          </a:p>
          <a:p>
            <a:pPr marL="0" indent="0">
              <a:buFont typeface="Monotype Sorts" pitchFamily="2" charset="2"/>
              <a:buNone/>
              <a:defRPr/>
            </a:pPr>
            <a:r>
              <a:rPr lang="en-US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L(</a:t>
            </a: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∅</a:t>
            </a: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en-US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is the empty language (no strings)</a:t>
            </a:r>
          </a:p>
          <a:p>
            <a:pPr marL="0" indent="0">
              <a:buFont typeface="Monotype Sorts" pitchFamily="2" charset="2"/>
              <a:buNone/>
              <a:defRPr/>
            </a:pPr>
            <a:r>
              <a:rPr lang="en-US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L(</a:t>
            </a: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∅</a:t>
            </a:r>
            <a:r>
              <a:rPr lang="en-US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)*={e} rare example of finite closure</a:t>
            </a:r>
          </a:p>
          <a:p>
            <a:pPr marL="0" indent="0">
              <a:buFont typeface="Monotype Sorts" pitchFamily="2" charset="2"/>
              <a:buNone/>
              <a:defRPr/>
            </a:pPr>
            <a:r>
              <a:rPr lang="en-US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r>
              <a:rPr lang="en-US" altLang="en-US" sz="2800" baseline="30000" dirty="0"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r>
              <a:rPr lang="en-US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is the same as L* except no empty string</a:t>
            </a:r>
          </a:p>
        </p:txBody>
      </p:sp>
      <p:sp>
        <p:nvSpPr>
          <p:cNvPr id="9220" name="Slide Number Placeholder 3">
            <a:extLst>
              <a:ext uri="{FF2B5EF4-FFF2-40B4-BE49-F238E27FC236}">
                <a16:creationId xmlns:a16="http://schemas.microsoft.com/office/drawing/2014/main" id="{CB4C0F88-454C-48A4-8A88-353C4A75C1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CC00CC"/>
              </a:buClr>
              <a:buFont typeface="Monotype Sorts" pitchFamily="2" charset="2"/>
              <a:buChar char="u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CC00CC"/>
              </a:buClr>
              <a:buFont typeface="Monotype Sorts" pitchFamily="2" charset="2"/>
              <a:buChar char="w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CC00CC"/>
              </a:buClr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1548C3B0-D108-47C7-A92D-3CE9FFF2A4E9}" type="slidenum">
              <a:rPr lang="en-US" altLang="en-US" sz="1400" smtClean="0">
                <a:latin typeface="Times New Roman" panose="02020603050405020304" pitchFamily="18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6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Number Placeholder 5">
            <a:extLst>
              <a:ext uri="{FF2B5EF4-FFF2-40B4-BE49-F238E27FC236}">
                <a16:creationId xmlns:a16="http://schemas.microsoft.com/office/drawing/2014/main" id="{57F15DBC-0EC2-49E7-98C1-85F232A933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CC00CC"/>
              </a:buClr>
              <a:buFont typeface="Monotype Sorts" pitchFamily="2" charset="2"/>
              <a:buChar char="u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CC00CC"/>
              </a:buClr>
              <a:buFont typeface="Monotype Sorts" pitchFamily="2" charset="2"/>
              <a:buChar char="w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CC00CC"/>
              </a:buClr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9DC0A36B-1C47-478E-84B8-E6742124E5AC}" type="slidenum">
              <a:rPr lang="en-US" altLang="en-US" sz="1400" smtClean="0">
                <a:latin typeface="Times New Roman" panose="02020603050405020304" pitchFamily="18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7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10243" name="Rectangle 2">
            <a:extLst>
              <a:ext uri="{FF2B5EF4-FFF2-40B4-BE49-F238E27FC236}">
                <a16:creationId xmlns:a16="http://schemas.microsoft.com/office/drawing/2014/main" id="{C8407B8D-6170-4A0A-AFB0-42B27BAD9C5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8153400" cy="1143000"/>
          </a:xfrm>
        </p:spPr>
        <p:txBody>
          <a:bodyPr/>
          <a:lstStyle/>
          <a:p>
            <a:r>
              <a:rPr lang="en-US" altLang="en-US"/>
              <a:t>Elementary components of RE’s</a:t>
            </a:r>
          </a:p>
        </p:txBody>
      </p:sp>
      <p:sp>
        <p:nvSpPr>
          <p:cNvPr id="10244" name="Rectangle 3">
            <a:extLst>
              <a:ext uri="{FF2B5EF4-FFF2-40B4-BE49-F238E27FC236}">
                <a16:creationId xmlns:a16="http://schemas.microsoft.com/office/drawing/2014/main" id="{E70C0206-632E-40D4-B1C7-94587730EA7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219200"/>
            <a:ext cx="8382000" cy="48006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en-US">
                <a:solidFill>
                  <a:srgbClr val="3366FF"/>
                </a:solidFill>
              </a:rPr>
              <a:t>Basis 1</a:t>
            </a:r>
            <a:r>
              <a:rPr lang="en-US" altLang="en-US"/>
              <a:t>: any symbol,</a:t>
            </a:r>
            <a:r>
              <a:rPr lang="en-US" altLang="en-US" i="1"/>
              <a:t> a</a:t>
            </a:r>
            <a:r>
              <a:rPr lang="en-US" altLang="en-US"/>
              <a:t>, is a RE.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/>
              <a:t>L(RE)={</a:t>
            </a:r>
            <a:r>
              <a:rPr lang="en-US" altLang="en-US" i="1"/>
              <a:t>a</a:t>
            </a:r>
            <a:r>
              <a:rPr lang="en-US" altLang="en-US"/>
              <a:t>}</a:t>
            </a:r>
            <a:r>
              <a:rPr lang="en-US" altLang="en-US">
                <a:solidFill>
                  <a:srgbClr val="CC3300"/>
                </a:solidFill>
              </a:rPr>
              <a:t> </a:t>
            </a:r>
            <a:r>
              <a:rPr lang="en-US" altLang="en-US"/>
              <a:t>is language containing one string of length 1.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>
                <a:solidFill>
                  <a:srgbClr val="3366FF"/>
                </a:solidFill>
              </a:rPr>
              <a:t>Basis 2</a:t>
            </a:r>
            <a:r>
              <a:rPr lang="en-US" altLang="en-US"/>
              <a:t>: </a:t>
            </a:r>
            <a:r>
              <a:rPr lang="en-US" altLang="en-US">
                <a:latin typeface="Lucida Sans Unicode" panose="020B0602030504020204" pitchFamily="34" charset="0"/>
              </a:rPr>
              <a:t>e</a:t>
            </a:r>
            <a:r>
              <a:rPr lang="en-US" altLang="en-US"/>
              <a:t> is a RE.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/>
              <a:t>L(RE)={e} consists of empty string only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>
                <a:solidFill>
                  <a:srgbClr val="3366FF"/>
                </a:solidFill>
              </a:rPr>
              <a:t>Basis 3</a:t>
            </a:r>
            <a:r>
              <a:rPr lang="en-US" altLang="en-US"/>
              <a:t>: </a:t>
            </a:r>
            <a:r>
              <a:rPr lang="en-US" altLang="en-US" sz="2400">
                <a:latin typeface="Lucida Sans Unicode" panose="020B0602030504020204" pitchFamily="34" charset="0"/>
              </a:rPr>
              <a:t>∅</a:t>
            </a:r>
            <a:r>
              <a:rPr lang="en-US" altLang="en-US"/>
              <a:t> is a RE.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/>
              <a:t>L(RE) = </a:t>
            </a:r>
            <a:r>
              <a:rPr lang="en-US" altLang="en-US">
                <a:latin typeface="Lucida Sans Unicode" panose="020B0602030504020204" pitchFamily="34" charset="0"/>
              </a:rPr>
              <a:t>∅</a:t>
            </a:r>
            <a:r>
              <a:rPr lang="en-US" altLang="en-US"/>
              <a:t> has no strings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Number Placeholder 5">
            <a:extLst>
              <a:ext uri="{FF2B5EF4-FFF2-40B4-BE49-F238E27FC236}">
                <a16:creationId xmlns:a16="http://schemas.microsoft.com/office/drawing/2014/main" id="{086351BC-E082-4785-846B-890717ED9B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CC00CC"/>
              </a:buClr>
              <a:buFont typeface="Monotype Sorts" pitchFamily="2" charset="2"/>
              <a:buChar char="u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CC00CC"/>
              </a:buClr>
              <a:buFont typeface="Monotype Sorts" pitchFamily="2" charset="2"/>
              <a:buChar char="w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CC00CC"/>
              </a:buClr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76A0308D-B955-4A6B-8CE0-AA8B13B5007E}" type="slidenum">
              <a:rPr lang="en-US" altLang="en-US" sz="1400" smtClean="0">
                <a:latin typeface="Times New Roman" panose="02020603050405020304" pitchFamily="18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8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12291" name="Rectangle 2">
            <a:extLst>
              <a:ext uri="{FF2B5EF4-FFF2-40B4-BE49-F238E27FC236}">
                <a16:creationId xmlns:a16="http://schemas.microsoft.com/office/drawing/2014/main" id="{39E581BD-FCA5-4784-A609-A2F16B14F8B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7772400" cy="1143000"/>
          </a:xfrm>
        </p:spPr>
        <p:txBody>
          <a:bodyPr/>
          <a:lstStyle/>
          <a:p>
            <a:r>
              <a:rPr lang="en-US" altLang="en-US"/>
              <a:t>Recursive Definitions of RE’s </a:t>
            </a:r>
          </a:p>
        </p:txBody>
      </p:sp>
      <p:sp>
        <p:nvSpPr>
          <p:cNvPr id="12292" name="Rectangle 3">
            <a:extLst>
              <a:ext uri="{FF2B5EF4-FFF2-40B4-BE49-F238E27FC236}">
                <a16:creationId xmlns:a16="http://schemas.microsoft.com/office/drawing/2014/main" id="{E693778C-7717-4FB5-84EE-8CEF20D61B9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33400" y="1676400"/>
            <a:ext cx="7543800" cy="5181600"/>
          </a:xfrm>
        </p:spPr>
        <p:txBody>
          <a:bodyPr/>
          <a:lstStyle/>
          <a:p>
            <a:pPr marL="0" indent="0">
              <a:buFont typeface="Monotype Sorts" pitchFamily="2" charset="2"/>
              <a:buNone/>
            </a:pPr>
            <a:r>
              <a:rPr lang="en-US" altLang="en-US">
                <a:solidFill>
                  <a:srgbClr val="3366FF"/>
                </a:solidFill>
              </a:rPr>
              <a:t>Induction 1</a:t>
            </a:r>
            <a:r>
              <a:rPr lang="en-US" altLang="en-US"/>
              <a:t>: If E</a:t>
            </a:r>
            <a:r>
              <a:rPr lang="en-US" altLang="en-US" baseline="-25000"/>
              <a:t>1</a:t>
            </a:r>
            <a:r>
              <a:rPr lang="en-US" altLang="en-US"/>
              <a:t> and E</a:t>
            </a:r>
            <a:r>
              <a:rPr lang="en-US" altLang="en-US" baseline="-25000"/>
              <a:t>2</a:t>
            </a:r>
            <a:r>
              <a:rPr lang="en-US" altLang="en-US"/>
              <a:t> are RE’s, then E</a:t>
            </a:r>
            <a:r>
              <a:rPr lang="en-US" altLang="en-US" baseline="-25000"/>
              <a:t>1</a:t>
            </a:r>
            <a:r>
              <a:rPr lang="en-US" altLang="en-US"/>
              <a:t>+E</a:t>
            </a:r>
            <a:r>
              <a:rPr lang="en-US" altLang="en-US" baseline="-25000"/>
              <a:t>2</a:t>
            </a:r>
            <a:r>
              <a:rPr lang="en-US" altLang="en-US"/>
              <a:t> is a RE, and L(E</a:t>
            </a:r>
            <a:r>
              <a:rPr lang="en-US" altLang="en-US" baseline="-25000"/>
              <a:t>1</a:t>
            </a:r>
            <a:r>
              <a:rPr lang="en-US" altLang="en-US"/>
              <a:t>+E</a:t>
            </a:r>
            <a:r>
              <a:rPr lang="en-US" altLang="en-US" baseline="-25000"/>
              <a:t>2</a:t>
            </a:r>
            <a:r>
              <a:rPr lang="en-US" altLang="en-US"/>
              <a:t>) = L(E</a:t>
            </a:r>
            <a:r>
              <a:rPr lang="en-US" altLang="en-US" baseline="-25000"/>
              <a:t>1</a:t>
            </a:r>
            <a:r>
              <a:rPr lang="en-US" altLang="en-US"/>
              <a:t>)</a:t>
            </a:r>
            <a:r>
              <a:rPr lang="en-US" altLang="en-US">
                <a:sym typeface="Symbol" panose="05050102010706020507" pitchFamily="18" charset="2"/>
              </a:rPr>
              <a:t>+</a:t>
            </a:r>
            <a:r>
              <a:rPr lang="en-US" altLang="en-US"/>
              <a:t>L(E</a:t>
            </a:r>
            <a:r>
              <a:rPr lang="en-US" altLang="en-US" baseline="-25000"/>
              <a:t>2</a:t>
            </a:r>
            <a:r>
              <a:rPr lang="en-US" altLang="en-US"/>
              <a:t>)</a:t>
            </a:r>
          </a:p>
          <a:p>
            <a:pPr marL="0" indent="0">
              <a:buFont typeface="Monotype Sorts" pitchFamily="2" charset="2"/>
              <a:buNone/>
            </a:pPr>
            <a:endParaRPr lang="en-US" altLang="en-US" sz="2000"/>
          </a:p>
          <a:p>
            <a:pPr marL="0" indent="0">
              <a:buFont typeface="Monotype Sorts" pitchFamily="2" charset="2"/>
              <a:buNone/>
            </a:pPr>
            <a:r>
              <a:rPr lang="en-US" altLang="en-US">
                <a:solidFill>
                  <a:srgbClr val="3366FF"/>
                </a:solidFill>
              </a:rPr>
              <a:t>Induction 2</a:t>
            </a:r>
            <a:r>
              <a:rPr lang="en-US" altLang="en-US"/>
              <a:t>: If E</a:t>
            </a:r>
            <a:r>
              <a:rPr lang="en-US" altLang="en-US" baseline="-25000"/>
              <a:t>1</a:t>
            </a:r>
            <a:r>
              <a:rPr lang="en-US" altLang="en-US"/>
              <a:t> and E</a:t>
            </a:r>
            <a:r>
              <a:rPr lang="en-US" altLang="en-US" baseline="-25000"/>
              <a:t>2</a:t>
            </a:r>
            <a:r>
              <a:rPr lang="en-US" altLang="en-US"/>
              <a:t> are RE’s then E</a:t>
            </a:r>
            <a:r>
              <a:rPr lang="en-US" altLang="en-US" baseline="-25000"/>
              <a:t>1</a:t>
            </a:r>
            <a:r>
              <a:rPr lang="en-US" altLang="en-US"/>
              <a:t>E</a:t>
            </a:r>
            <a:r>
              <a:rPr lang="en-US" altLang="en-US" baseline="-25000"/>
              <a:t>2</a:t>
            </a:r>
            <a:r>
              <a:rPr lang="en-US" altLang="en-US"/>
              <a:t> is a RE, and L(E</a:t>
            </a:r>
            <a:r>
              <a:rPr lang="en-US" altLang="en-US" baseline="-25000"/>
              <a:t>1</a:t>
            </a:r>
            <a:r>
              <a:rPr lang="en-US" altLang="en-US"/>
              <a:t>E</a:t>
            </a:r>
            <a:r>
              <a:rPr lang="en-US" altLang="en-US" baseline="-25000"/>
              <a:t>2</a:t>
            </a:r>
            <a:r>
              <a:rPr lang="en-US" altLang="en-US"/>
              <a:t>) =L(E</a:t>
            </a:r>
            <a:r>
              <a:rPr lang="en-US" altLang="en-US" baseline="-25000"/>
              <a:t>1</a:t>
            </a:r>
            <a:r>
              <a:rPr lang="en-US" altLang="en-US"/>
              <a:t>)L(E</a:t>
            </a:r>
            <a:r>
              <a:rPr lang="en-US" altLang="en-US" baseline="-25000"/>
              <a:t>2</a:t>
            </a:r>
            <a:r>
              <a:rPr lang="en-US" altLang="en-US"/>
              <a:t>)</a:t>
            </a:r>
          </a:p>
          <a:p>
            <a:pPr marL="0" indent="0">
              <a:buFont typeface="Monotype Sorts" pitchFamily="2" charset="2"/>
              <a:buNone/>
            </a:pPr>
            <a:endParaRPr lang="en-US" altLang="en-US" sz="2400">
              <a:solidFill>
                <a:srgbClr val="3366FF"/>
              </a:solidFill>
            </a:endParaRPr>
          </a:p>
          <a:p>
            <a:pPr marL="0" indent="0">
              <a:buFont typeface="Monotype Sorts" pitchFamily="2" charset="2"/>
              <a:buNone/>
            </a:pPr>
            <a:r>
              <a:rPr lang="en-US" altLang="en-US">
                <a:solidFill>
                  <a:srgbClr val="3366FF"/>
                </a:solidFill>
              </a:rPr>
              <a:t>Induction 3</a:t>
            </a:r>
            <a:r>
              <a:rPr lang="en-US" altLang="en-US"/>
              <a:t>: If E is a RE, then E* is a RE, and L(E*) = (L(E))* or simply L(E)*</a:t>
            </a:r>
          </a:p>
          <a:p>
            <a:pPr marL="0" indent="0">
              <a:buFont typeface="Monotype Sorts" pitchFamily="2" charset="2"/>
              <a:buNone/>
            </a:pPr>
            <a:endParaRPr lang="en-US" alt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Number Placeholder 5">
            <a:extLst>
              <a:ext uri="{FF2B5EF4-FFF2-40B4-BE49-F238E27FC236}">
                <a16:creationId xmlns:a16="http://schemas.microsoft.com/office/drawing/2014/main" id="{0EB0D915-0FA3-4E05-B3F6-129AFFBFA5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CC00CC"/>
              </a:buClr>
              <a:buFont typeface="Monotype Sorts" pitchFamily="2" charset="2"/>
              <a:buChar char="u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CC00CC"/>
              </a:buClr>
              <a:buFont typeface="Monotype Sorts" pitchFamily="2" charset="2"/>
              <a:buChar char="w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CC00CC"/>
              </a:buClr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FDC32657-4403-48DB-BFD6-293DC988CAE3}" type="slidenum">
              <a:rPr lang="en-US" altLang="en-US" sz="1400" smtClean="0">
                <a:latin typeface="Times New Roman" panose="02020603050405020304" pitchFamily="18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9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14339" name="Rectangle 3">
            <a:extLst>
              <a:ext uri="{FF2B5EF4-FFF2-40B4-BE49-F238E27FC236}">
                <a16:creationId xmlns:a16="http://schemas.microsoft.com/office/drawing/2014/main" id="{68F3AC55-C035-4EBF-87C4-372D53B9654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286000" y="1706563"/>
            <a:ext cx="5067300" cy="2209800"/>
          </a:xfrm>
        </p:spPr>
        <p:txBody>
          <a:bodyPr/>
          <a:lstStyle/>
          <a:p>
            <a:pPr marL="0" indent="0">
              <a:buFont typeface="Monotype Sorts" pitchFamily="2" charset="2"/>
              <a:buNone/>
            </a:pPr>
            <a:r>
              <a:rPr lang="en-US" altLang="en-US"/>
              <a:t>Precedence of operations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/>
              <a:t>* highest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/>
              <a:t>. (or juxtaposition) next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/>
              <a:t>+ lowest</a:t>
            </a:r>
          </a:p>
        </p:txBody>
      </p:sp>
      <p:sp>
        <p:nvSpPr>
          <p:cNvPr id="14340" name="TextBox 3">
            <a:extLst>
              <a:ext uri="{FF2B5EF4-FFF2-40B4-BE49-F238E27FC236}">
                <a16:creationId xmlns:a16="http://schemas.microsoft.com/office/drawing/2014/main" id="{FB0163A5-D711-448C-B61E-D4FB0BDAF5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81200" y="762000"/>
            <a:ext cx="5897563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CC00CC"/>
              </a:buClr>
              <a:buFont typeface="Monotype Sorts" pitchFamily="2" charset="2"/>
              <a:buChar char="u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CC00CC"/>
              </a:buClr>
              <a:buFont typeface="Monotype Sorts" pitchFamily="2" charset="2"/>
              <a:buChar char="w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CC00CC"/>
              </a:buClr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3600"/>
              <a:t>Building regular expressions</a:t>
            </a:r>
          </a:p>
        </p:txBody>
      </p:sp>
      <p:sp>
        <p:nvSpPr>
          <p:cNvPr id="14341" name="TextBox 5">
            <a:extLst>
              <a:ext uri="{FF2B5EF4-FFF2-40B4-BE49-F238E27FC236}">
                <a16:creationId xmlns:a16="http://schemas.microsoft.com/office/drawing/2014/main" id="{EBED6220-2C64-4A9F-8090-BE153B4D33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4129088"/>
            <a:ext cx="7854950" cy="954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42900" indent="-342900">
              <a:spcBef>
                <a:spcPct val="20000"/>
              </a:spcBef>
              <a:buClr>
                <a:srgbClr val="CC00CC"/>
              </a:buClr>
              <a:buFont typeface="Monotype Sorts" pitchFamily="2" charset="2"/>
              <a:buChar char="u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>
              <a:spcBef>
                <a:spcPct val="20000"/>
              </a:spcBef>
              <a:buClr>
                <a:srgbClr val="CC00CC"/>
              </a:buClr>
              <a:buFont typeface="Monotype Sorts" pitchFamily="2" charset="2"/>
              <a:buChar char="w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CC00CC"/>
              </a:buClr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1">
              <a:spcBef>
                <a:spcPct val="0"/>
              </a:spcBef>
              <a:buClrTx/>
              <a:buFontTx/>
              <a:buNone/>
            </a:pPr>
            <a:r>
              <a:rPr lang="en-US" altLang="en-US"/>
              <a:t>Parentheses are used as needed to influence </a:t>
            </a:r>
          </a:p>
          <a:p>
            <a:pPr lvl="1">
              <a:spcBef>
                <a:spcPct val="0"/>
              </a:spcBef>
              <a:buClrTx/>
              <a:buFontTx/>
              <a:buNone/>
            </a:pPr>
            <a:r>
              <a:rPr lang="en-US" altLang="en-US"/>
              <a:t>the precedence of operators.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708</TotalTime>
  <Words>1312</Words>
  <Application>Microsoft Office PowerPoint</Application>
  <PresentationFormat>On-screen Show (4:3)</PresentationFormat>
  <Paragraphs>168</Paragraphs>
  <Slides>20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7" baseType="lpstr">
      <vt:lpstr>Monotype Sorts</vt:lpstr>
      <vt:lpstr>Arial</vt:lpstr>
      <vt:lpstr>Calibri</vt:lpstr>
      <vt:lpstr>Lucida Sans Unicode</vt:lpstr>
      <vt:lpstr>Symbol</vt:lpstr>
      <vt:lpstr>Times New Roman</vt:lpstr>
      <vt:lpstr>Office Theme</vt:lpstr>
      <vt:lpstr>PowerPoint Presentation</vt:lpstr>
      <vt:lpstr>Regular Expressions (RE):  4th way to define regular languages lots of rules not many recipes</vt:lpstr>
      <vt:lpstr>RE’s: Introduction</vt:lpstr>
      <vt:lpstr>PowerPoint Presentation</vt:lpstr>
      <vt:lpstr>PowerPoint Presentation</vt:lpstr>
      <vt:lpstr>L* in relation to powers of L</vt:lpstr>
      <vt:lpstr>Elementary components of RE’s</vt:lpstr>
      <vt:lpstr>Recursive Definitions of RE’s </vt:lpstr>
      <vt:lpstr>PowerPoint Presentation</vt:lpstr>
      <vt:lpstr>PowerPoint Presentation</vt:lpstr>
      <vt:lpstr>Precedence matters:</vt:lpstr>
      <vt:lpstr>Associative &amp; Distributive Laws</vt:lpstr>
      <vt:lpstr>Enumerate the strings in these L(RE)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John H. Miller</dc:creator>
  <cp:lastModifiedBy>Miller, John H</cp:lastModifiedBy>
  <cp:revision>87</cp:revision>
  <cp:lastPrinted>2023-09-25T17:48:44Z</cp:lastPrinted>
  <dcterms:created xsi:type="dcterms:W3CDTF">2014-08-26T18:18:36Z</dcterms:created>
  <dcterms:modified xsi:type="dcterms:W3CDTF">2024-09-18T18:55:06Z</dcterms:modified>
</cp:coreProperties>
</file>