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9" r:id="rId2"/>
    <p:sldId id="256" r:id="rId3"/>
    <p:sldId id="257" r:id="rId4"/>
    <p:sldId id="282" r:id="rId5"/>
    <p:sldId id="335" r:id="rId6"/>
    <p:sldId id="284" r:id="rId7"/>
    <p:sldId id="258" r:id="rId8"/>
    <p:sldId id="259" r:id="rId9"/>
    <p:sldId id="262" r:id="rId10"/>
    <p:sldId id="289" r:id="rId11"/>
    <p:sldId id="358" r:id="rId12"/>
    <p:sldId id="359" r:id="rId13"/>
    <p:sldId id="398" r:id="rId14"/>
    <p:sldId id="261" r:id="rId15"/>
    <p:sldId id="356" r:id="rId16"/>
    <p:sldId id="320" r:id="rId17"/>
    <p:sldId id="401" r:id="rId18"/>
    <p:sldId id="402" r:id="rId19"/>
    <p:sldId id="400" r:id="rId20"/>
    <p:sldId id="288" r:id="rId2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D79A8-EA43-4745-B5BA-D1BD82A9BE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85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277D473-55B9-45B2-9899-5EB2EFCFB3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3717" indent="-300425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6598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1523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15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4504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1527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550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5573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C7DF57-2C4E-4129-A993-FCB9D526932B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9904875-BA13-46E1-9563-4269016F4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ECB8867-1440-4397-A735-39D2C0DA7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E94A11C-3C69-4FF5-86A2-3F9D4E0B0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3717" indent="-300425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6598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1523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15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4504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1527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550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5573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711B96A-96A0-4203-855F-7AA1010BD8F6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C762CC9-8107-451C-9296-ABB3C7959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CB92BBB-9C78-4995-AF76-82036D52A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B2789D2-8C5A-47CB-9C38-30C2012173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3717" indent="-300425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6598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1523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15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4504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1527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550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5573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12117A1-DCAC-4B41-BADB-739D4164DA69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20B1CC9-6F50-41AA-8BB3-34FE9883B8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74B4215-1657-4E49-BF0F-383A74A93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ADC13E0-6CA0-4CEC-BC8B-AFB2273EF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3717" indent="-300425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6598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1523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15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4504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1527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550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5573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16BB3E-0225-4E3C-BBFF-8FBB391A9EC5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4F2375D-5BC9-4595-90BC-B35B9895B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580CD35-B131-472D-AFCE-5B443B2F3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4B0B559-2F27-4402-B7C3-3A92EF0FA9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3717" indent="-300425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6598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1523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15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4504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1527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550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5573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045801B-E72F-4D70-9B92-D458C8F323C7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B5C5E14-E231-49ED-97DC-4771C196D8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98E5325-AB32-425C-B27A-521FCBE4D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003BCBF4-3AA0-4CD7-8D32-77987368B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3717" indent="-300425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6598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1523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15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4504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1527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550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5573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9CC44E-6023-46D4-BA26-23FAC7BDEF0F}" type="slidenum">
              <a:rPr lang="en-US" altLang="en-US" sz="1200">
                <a:latin typeface="Times New Roman" panose="02020603050405020304" pitchFamily="18" charset="0"/>
              </a:rPr>
              <a:pPr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890772C-28CF-4658-95BB-1A67E4699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25BC0BE-BFC1-4DBC-B665-DB6E32777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DF50371-2F56-4BA3-BFB5-33BF88191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3717" indent="-300425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6598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1523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15" indent="-240014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4504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1527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550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55735" indent="-24001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29085EA-B247-4D53-B80F-E016BA58AABD}" type="slidenum">
              <a:rPr lang="en-US" altLang="en-US" sz="1200">
                <a:latin typeface="Times New Roman" panose="02020603050405020304" pitchFamily="18" charset="0"/>
              </a:rPr>
              <a:pPr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CBD1F26-A4EC-43C3-9401-203F71139A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872B548-48D5-406A-8050-3CE3BCAB7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0B46EB-6C0C-4AF5-A0E9-F28B739C77D0}"/>
              </a:ext>
            </a:extLst>
          </p:cNvPr>
          <p:cNvSpPr txBox="1"/>
          <p:nvPr/>
        </p:nvSpPr>
        <p:spPr>
          <a:xfrm>
            <a:off x="1981200" y="2438400"/>
            <a:ext cx="52549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Fundamentals of regular expressions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Basic definitions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Enumeration of strings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Designing 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266064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0C34A4C8-2572-4B5A-A87D-70226B80B8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382000" cy="5257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* operates on smallest sequence of symbols to its left that is a legal RE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dirty="0"/>
              <a:t>Example: </a:t>
            </a:r>
            <a:r>
              <a:rPr lang="en-US" altLang="en-US" b="1" dirty="0"/>
              <a:t>01</a:t>
            </a:r>
            <a:r>
              <a:rPr lang="en-US" altLang="en-US" dirty="0"/>
              <a:t>* closure on </a:t>
            </a:r>
            <a:r>
              <a:rPr lang="en-US" altLang="en-US" b="1" dirty="0"/>
              <a:t>1</a:t>
            </a:r>
            <a:r>
              <a:rPr lang="en-US" altLang="en-US" dirty="0"/>
              <a:t> only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After grouping all *’s to their operands, group all concatenations to their operands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    Example: </a:t>
            </a:r>
            <a:r>
              <a:rPr lang="en-US" altLang="en-US" b="1" dirty="0"/>
              <a:t>0</a:t>
            </a:r>
            <a:r>
              <a:rPr lang="en-US" altLang="en-US" dirty="0"/>
              <a:t> to </a:t>
            </a:r>
            <a:r>
              <a:rPr lang="en-US" altLang="en-US" b="1" dirty="0"/>
              <a:t>1</a:t>
            </a:r>
            <a:r>
              <a:rPr lang="en-US" altLang="en-US" dirty="0"/>
              <a:t>* in RE=</a:t>
            </a:r>
            <a:r>
              <a:rPr lang="en-US" altLang="en-US" b="1" dirty="0"/>
              <a:t>01</a:t>
            </a:r>
            <a:r>
              <a:rPr lang="en-US" altLang="en-US" dirty="0"/>
              <a:t>*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Finally, group unions (+) with operands;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b="1" dirty="0"/>
              <a:t>01</a:t>
            </a:r>
            <a:r>
              <a:rPr lang="en-US" altLang="en-US" dirty="0"/>
              <a:t>*+</a:t>
            </a:r>
            <a:r>
              <a:rPr lang="en-US" altLang="en-US" b="1" dirty="0"/>
              <a:t>1</a:t>
            </a:r>
            <a:r>
              <a:rPr lang="en-US" altLang="en-US" dirty="0"/>
              <a:t>=0{e,1,11,…}+1={0,01,011,…}+1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	   ={0,1,01,011,…}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dirty="0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3FF25DA3-83F1-4FAF-B9BF-3A0CB38D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217550-CFA2-432A-9C26-50C8E74E418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DC20191-09B8-4802-91EF-2E9CBECDD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en-US" sz="3600"/>
              <a:t>Precedence matters: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B9A9DA2-7140-437F-8E0A-3F5654EB5F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4495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400" dirty="0"/>
              <a:t>L(</a:t>
            </a:r>
            <a:r>
              <a:rPr lang="en-US" altLang="en-US" sz="2400" b="1" dirty="0"/>
              <a:t>01</a:t>
            </a:r>
            <a:r>
              <a:rPr lang="en-US" altLang="en-US" sz="2400" dirty="0"/>
              <a:t>*+</a:t>
            </a:r>
            <a:r>
              <a:rPr lang="en-US" altLang="en-US" sz="2400" b="1" dirty="0"/>
              <a:t>1</a:t>
            </a:r>
            <a:r>
              <a:rPr lang="en-US" altLang="en-US" sz="2400" dirty="0"/>
              <a:t>)=0{e,1,11,…}+1={0,01,011…}+1={0,1,01,011..}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400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When we override precedence by ()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L(</a:t>
            </a:r>
            <a:r>
              <a:rPr lang="en-US" altLang="en-US" sz="2800" b="1" dirty="0"/>
              <a:t>0</a:t>
            </a:r>
            <a:r>
              <a:rPr lang="en-US" altLang="en-US" sz="2800" dirty="0"/>
              <a:t>(</a:t>
            </a:r>
            <a:r>
              <a:rPr lang="en-US" altLang="en-US" sz="2800" b="1" dirty="0"/>
              <a:t>1</a:t>
            </a:r>
            <a:r>
              <a:rPr lang="en-US" altLang="en-US" sz="2800" dirty="0"/>
              <a:t>*+</a:t>
            </a:r>
            <a:r>
              <a:rPr lang="en-US" altLang="en-US" sz="2800" b="1" dirty="0"/>
              <a:t>1</a:t>
            </a:r>
            <a:r>
              <a:rPr lang="en-US" altLang="en-US" sz="2800" dirty="0"/>
              <a:t>)) = </a:t>
            </a:r>
            <a:r>
              <a:rPr lang="en-US" altLang="en-US" sz="2800" b="1" dirty="0"/>
              <a:t>01</a:t>
            </a:r>
            <a:r>
              <a:rPr lang="en-US" altLang="en-US" sz="2800" dirty="0"/>
              <a:t>*= 0{e,1,11,…}={0,01,011,…} 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 dirty="0"/>
              <a:t>Note: </a:t>
            </a:r>
            <a:r>
              <a:rPr lang="en-US" altLang="en-US" sz="2400" b="1" dirty="0"/>
              <a:t>1</a:t>
            </a:r>
            <a:r>
              <a:rPr lang="en-US" altLang="en-US" sz="2400" dirty="0"/>
              <a:t>* and (</a:t>
            </a:r>
            <a:r>
              <a:rPr lang="en-US" altLang="en-US" sz="2400" b="1" dirty="0"/>
              <a:t>1</a:t>
            </a:r>
            <a:r>
              <a:rPr lang="en-US" altLang="en-US" sz="2400" dirty="0"/>
              <a:t>*+</a:t>
            </a:r>
            <a:r>
              <a:rPr lang="en-US" altLang="en-US" sz="2400" b="1" dirty="0"/>
              <a:t>1</a:t>
            </a:r>
            <a:r>
              <a:rPr lang="en-US" altLang="en-US" sz="2400" dirty="0"/>
              <a:t>) are the same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1A2D760A-4F52-416A-B321-78589A62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D959A5-9662-4DEE-A890-E66457AA772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DDC39D2-1B7A-455D-B0F9-DE969104E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altLang="en-US" sz="3600"/>
              <a:t>Associative &amp; Distributive Laws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6A7FE6E7-07AD-4679-B498-846BB87EDA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3657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Distribution of concatenation over union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/>
              <a:t>a</a:t>
            </a:r>
            <a:r>
              <a:rPr lang="en-US" altLang="en-US"/>
              <a:t>(</a:t>
            </a:r>
            <a:r>
              <a:rPr lang="en-US" altLang="en-US" b="1"/>
              <a:t>b</a:t>
            </a:r>
            <a:r>
              <a:rPr lang="en-US" altLang="en-US"/>
              <a:t>+</a:t>
            </a:r>
            <a:r>
              <a:rPr lang="en-US" altLang="en-US" b="1"/>
              <a:t>c</a:t>
            </a:r>
            <a:r>
              <a:rPr lang="en-US" altLang="en-US"/>
              <a:t>) = </a:t>
            </a:r>
            <a:r>
              <a:rPr lang="en-US" altLang="en-US" b="1"/>
              <a:t>ab</a:t>
            </a:r>
            <a:r>
              <a:rPr lang="en-US" altLang="en-US"/>
              <a:t> + </a:t>
            </a:r>
            <a:r>
              <a:rPr lang="en-US" altLang="en-US" b="1"/>
              <a:t>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Concatenation is associative.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/>
              <a:t>0</a:t>
            </a:r>
            <a:r>
              <a:rPr lang="en-US" altLang="en-US"/>
              <a:t>(</a:t>
            </a:r>
            <a:r>
              <a:rPr lang="en-US" altLang="en-US" b="1"/>
              <a:t>12</a:t>
            </a:r>
            <a:r>
              <a:rPr lang="en-US" altLang="en-US"/>
              <a:t>) = (</a:t>
            </a:r>
            <a:r>
              <a:rPr lang="en-US" altLang="en-US" b="1"/>
              <a:t>01</a:t>
            </a:r>
            <a:r>
              <a:rPr lang="en-US" altLang="en-US"/>
              <a:t>)</a:t>
            </a:r>
            <a:r>
              <a:rPr lang="en-US" altLang="en-US" b="1"/>
              <a:t>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Union is associative.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/>
              <a:t>+</a:t>
            </a:r>
            <a:r>
              <a:rPr lang="en-US" altLang="en-US" b="1"/>
              <a:t>b</a:t>
            </a:r>
            <a:r>
              <a:rPr lang="en-US" altLang="en-US"/>
              <a:t>)+</a:t>
            </a:r>
            <a:r>
              <a:rPr lang="en-US" altLang="en-US" b="1"/>
              <a:t>c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/>
              <a:t>+(</a:t>
            </a:r>
            <a:r>
              <a:rPr lang="en-US" altLang="en-US" b="1"/>
              <a:t>b</a:t>
            </a:r>
            <a:r>
              <a:rPr lang="en-US" altLang="en-US"/>
              <a:t>+</a:t>
            </a:r>
            <a:r>
              <a:rPr lang="en-US" altLang="en-US" b="1"/>
              <a:t>c</a:t>
            </a:r>
            <a:r>
              <a:rPr lang="en-US" altLang="en-US"/>
              <a:t>)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3D99E09-6AFE-46DD-B3FB-2C5FF60E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36BB6D-6129-4722-9B80-DB1F29F734D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FA2F5CAE-94D0-480B-A279-D9CC6E17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8A6400-97A0-49F5-830C-5A9D2590536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D38858C-E470-4BA2-B7C3-265802BAF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5800" cy="9144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Enumerate the strings in these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L(RE)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DE6B9C5-E336-4578-9BEF-30A775EDE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700" y="1296988"/>
            <a:ext cx="7620000" cy="4264025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01</a:t>
            </a:r>
            <a:r>
              <a:rPr lang="en-US" altLang="en-US"/>
              <a:t>) = ?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01</a:t>
            </a:r>
            <a:r>
              <a:rPr lang="en-US" altLang="en-US"/>
              <a:t>+</a:t>
            </a:r>
            <a:r>
              <a:rPr lang="en-US" altLang="en-US" b="1"/>
              <a:t>0</a:t>
            </a:r>
            <a:r>
              <a:rPr lang="en-US" altLang="en-US"/>
              <a:t>) = ?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</a:t>
            </a:r>
            <a:r>
              <a:rPr lang="en-US" altLang="en-US"/>
              <a:t>(</a:t>
            </a:r>
            <a:r>
              <a:rPr lang="en-US" altLang="en-US" b="1"/>
              <a:t>1</a:t>
            </a:r>
            <a:r>
              <a:rPr lang="en-US" altLang="en-US"/>
              <a:t>+</a:t>
            </a:r>
            <a:r>
              <a:rPr lang="en-US" altLang="en-US" b="1"/>
              <a:t>0</a:t>
            </a:r>
            <a:r>
              <a:rPr lang="en-US" altLang="en-US"/>
              <a:t>)) = ?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</a:t>
            </a:r>
            <a:r>
              <a:rPr lang="en-US" altLang="en-US"/>
              <a:t>*) = ?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01</a:t>
            </a:r>
            <a:r>
              <a:rPr lang="en-US" altLang="en-US"/>
              <a:t>*) = ?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L((</a:t>
            </a:r>
            <a:r>
              <a:rPr lang="en-US" altLang="en-US" b="1"/>
              <a:t>01</a:t>
            </a:r>
            <a:r>
              <a:rPr lang="en-US" altLang="en-US"/>
              <a:t>)*) = ?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L((</a:t>
            </a:r>
            <a:r>
              <a:rPr lang="en-US" altLang="en-US" b="1"/>
              <a:t>01</a:t>
            </a:r>
            <a:r>
              <a:rPr lang="en-US" altLang="en-US"/>
              <a:t>)</a:t>
            </a:r>
            <a:r>
              <a:rPr lang="en-US" altLang="en-US" baseline="30000"/>
              <a:t>+</a:t>
            </a:r>
            <a:r>
              <a:rPr lang="en-US" altLang="en-US"/>
              <a:t>) = 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666B4562-B6A0-42B7-A821-1698B5CF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5D5CA0-9316-40B8-9811-7E8BE549ED4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B19C681-7244-4BE8-9D48-E7CF8887F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374775"/>
            <a:ext cx="7620000" cy="4572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01</a:t>
            </a:r>
            <a:r>
              <a:rPr lang="en-US" altLang="en-US"/>
              <a:t>) = {01}.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01</a:t>
            </a:r>
            <a:r>
              <a:rPr lang="en-US" altLang="en-US"/>
              <a:t>+</a:t>
            </a:r>
            <a:r>
              <a:rPr lang="en-US" altLang="en-US" b="1"/>
              <a:t>0</a:t>
            </a:r>
            <a:r>
              <a:rPr lang="en-US" altLang="en-US"/>
              <a:t>) = {01, 0}.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</a:t>
            </a:r>
            <a:r>
              <a:rPr lang="en-US" altLang="en-US"/>
              <a:t>(</a:t>
            </a:r>
            <a:r>
              <a:rPr lang="en-US" altLang="en-US" b="1"/>
              <a:t>1</a:t>
            </a:r>
            <a:r>
              <a:rPr lang="en-US" altLang="en-US"/>
              <a:t>+</a:t>
            </a:r>
            <a:r>
              <a:rPr lang="en-US" altLang="en-US" b="1"/>
              <a:t>0</a:t>
            </a:r>
            <a:r>
              <a:rPr lang="en-US" altLang="en-US"/>
              <a:t>)) = {0}{0,1}={00, 01}.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</a:t>
            </a:r>
            <a:r>
              <a:rPr lang="en-US" altLang="en-US"/>
              <a:t>*) = {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, 0, 00, 000,… }.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</a:t>
            </a:r>
            <a:r>
              <a:rPr lang="en-US" altLang="en-US" b="1"/>
              <a:t>01</a:t>
            </a:r>
            <a:r>
              <a:rPr lang="en-US" altLang="en-US"/>
              <a:t>*) = 0{e,1,11,…}={0,01,011,…}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L((</a:t>
            </a:r>
            <a:r>
              <a:rPr lang="en-US" altLang="en-US" b="1"/>
              <a:t>01</a:t>
            </a:r>
            <a:r>
              <a:rPr lang="en-US" altLang="en-US"/>
              <a:t>)*) = {e,01,0101,…}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L((</a:t>
            </a:r>
            <a:r>
              <a:rPr lang="en-US" altLang="en-US" b="1"/>
              <a:t>01</a:t>
            </a:r>
            <a:r>
              <a:rPr lang="en-US" altLang="en-US"/>
              <a:t>)</a:t>
            </a:r>
            <a:r>
              <a:rPr lang="en-US" altLang="en-US" baseline="30000"/>
              <a:t>+</a:t>
            </a:r>
            <a:r>
              <a:rPr lang="en-US" altLang="en-US"/>
              <a:t>) = {01,0101,…}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78AAB5-5AFB-495D-8A0E-D61A223E2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4475"/>
            <a:ext cx="83058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kern="0" dirty="0">
                <a:solidFill>
                  <a:schemeClr val="tx1"/>
                </a:solidFill>
              </a:rPr>
              <a:t>Enumerate the strings in </a:t>
            </a:r>
            <a:r>
              <a:rPr lang="en-US" altLang="en-US" kern="0" dirty="0"/>
              <a:t>L(RE)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5369583F-C6A5-46DC-9383-27580943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FE2A8F-5D9D-4B7F-A2F9-FCBEEDB982E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Box 5">
            <a:extLst>
              <a:ext uri="{FF2B5EF4-FFF2-40B4-BE49-F238E27FC236}">
                <a16:creationId xmlns:a16="http://schemas.microsoft.com/office/drawing/2014/main" id="{0F07ACE5-FF4B-49AD-B433-A12DFE5EA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Given a description of L, what RE will generate the strings in L?</a:t>
            </a:r>
          </a:p>
        </p:txBody>
      </p:sp>
      <p:sp>
        <p:nvSpPr>
          <p:cNvPr id="23556" name="TextBox 6">
            <a:extLst>
              <a:ext uri="{FF2B5EF4-FFF2-40B4-BE49-F238E27FC236}">
                <a16:creationId xmlns:a16="http://schemas.microsoft.com/office/drawing/2014/main" id="{836F02B2-A9C5-4EA7-891F-74A9C80BA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899170"/>
            <a:ext cx="89154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Example: L = strings of alternating 0’s and 1’s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Start by enumerating strings in L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L={e,0,1}+strings alternating 0’s and 1’s length &gt;1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L={e,0,1,01,10} + strings alternating 0’s and 1’s length &gt;2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L={e,0,1,01,10,010,101} + strings alternating 0’s and 1’s length &gt; 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Generalize: {e,0,1} +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Strings with even number of characters that begin 0 and end 1</a:t>
            </a:r>
          </a:p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r>
              <a:rPr lang="en-US" altLang="en-US" sz="2000" dirty="0"/>
              <a:t>Strings with even number of characters that begin 1 and end 0</a:t>
            </a:r>
          </a:p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r>
              <a:rPr lang="en-US" altLang="en-US" sz="2000" dirty="0"/>
              <a:t>Strings with odd number of characters that begin 0 and end 0</a:t>
            </a:r>
          </a:p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r>
              <a:rPr lang="en-US" altLang="en-US" sz="2000" dirty="0"/>
              <a:t>Strings with odd number of characters that begin 1 and end 1</a:t>
            </a:r>
          </a:p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Build each from closure and concatenation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B2E6F10-33F3-494F-945E-A7B4466D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88" y="381000"/>
            <a:ext cx="8710612" cy="6324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Strings with even number of characters that begin 0 and end 1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(</a:t>
            </a:r>
            <a:r>
              <a:rPr lang="en-US" altLang="en-US" sz="2400" b="1" dirty="0"/>
              <a:t>01</a:t>
            </a:r>
            <a:r>
              <a:rPr lang="en-US" altLang="en-US" sz="2400" dirty="0"/>
              <a:t>)*={e,01,0101,010101,…}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 </a:t>
            </a:r>
          </a:p>
          <a:p>
            <a:pPr>
              <a:spcBef>
                <a:spcPct val="0"/>
              </a:spcBef>
              <a:buClrTx/>
              <a:buFont typeface="Monotype Sorts" pitchFamily="2" charset="2"/>
              <a:buNone/>
              <a:defRPr/>
            </a:pPr>
            <a:r>
              <a:rPr lang="en-US" altLang="en-US" sz="2400" dirty="0"/>
              <a:t>Strings with even number of characters that begin 1 and end 0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(</a:t>
            </a:r>
            <a:r>
              <a:rPr lang="en-US" altLang="en-US" sz="2400" b="1" dirty="0"/>
              <a:t>10</a:t>
            </a:r>
            <a:r>
              <a:rPr lang="en-US" altLang="en-US" sz="2400" dirty="0"/>
              <a:t>)*={e,10,1010,101010,…}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4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Strings with odd number of characters that begin 0 and end 0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b="1" dirty="0"/>
              <a:t>0</a:t>
            </a:r>
            <a:r>
              <a:rPr lang="en-US" altLang="en-US" sz="2400" dirty="0"/>
              <a:t>(</a:t>
            </a:r>
            <a:r>
              <a:rPr lang="en-US" altLang="en-US" sz="2400" b="1" dirty="0"/>
              <a:t>10</a:t>
            </a:r>
            <a:r>
              <a:rPr lang="en-US" altLang="en-US" sz="2400" dirty="0"/>
              <a:t>)*=0{e,10,1010…}={0,010,01010,…}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 </a:t>
            </a:r>
          </a:p>
          <a:p>
            <a:pPr>
              <a:spcBef>
                <a:spcPct val="0"/>
              </a:spcBef>
              <a:buClrTx/>
              <a:buFont typeface="Monotype Sorts" pitchFamily="2" charset="2"/>
              <a:buNone/>
              <a:defRPr/>
            </a:pPr>
            <a:r>
              <a:rPr lang="en-US" altLang="en-US" sz="2400" dirty="0"/>
              <a:t>Strings with odd number of characters that begin 1 and end 1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b="1" dirty="0"/>
              <a:t>1</a:t>
            </a:r>
            <a:r>
              <a:rPr lang="en-US" altLang="en-US" sz="2400" dirty="0"/>
              <a:t>(</a:t>
            </a:r>
            <a:r>
              <a:rPr lang="en-US" altLang="en-US" sz="2400" b="1" dirty="0"/>
              <a:t>01</a:t>
            </a:r>
            <a:r>
              <a:rPr lang="en-US" altLang="en-US" sz="2400" dirty="0"/>
              <a:t>)*=1{e,01,0101…}={1,101 10101,…}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4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L is the union of 4 cases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RE = (</a:t>
            </a:r>
            <a:r>
              <a:rPr lang="en-US" altLang="en-US" sz="2800" b="1" dirty="0"/>
              <a:t>01</a:t>
            </a:r>
            <a:r>
              <a:rPr lang="en-US" altLang="en-US" sz="2800" dirty="0"/>
              <a:t>)*+(</a:t>
            </a:r>
            <a:r>
              <a:rPr lang="en-US" altLang="en-US" sz="2800" b="1" dirty="0"/>
              <a:t>10</a:t>
            </a:r>
            <a:r>
              <a:rPr lang="en-US" altLang="en-US" sz="2800" dirty="0"/>
              <a:t>)*+</a:t>
            </a:r>
            <a:r>
              <a:rPr lang="en-US" altLang="en-US" sz="2800" b="1" dirty="0"/>
              <a:t>0</a:t>
            </a:r>
            <a:r>
              <a:rPr lang="en-US" altLang="en-US" sz="2800" dirty="0"/>
              <a:t>(</a:t>
            </a:r>
            <a:r>
              <a:rPr lang="en-US" altLang="en-US" sz="2800" b="1" dirty="0"/>
              <a:t>10</a:t>
            </a:r>
            <a:r>
              <a:rPr lang="en-US" altLang="en-US" sz="2800" dirty="0"/>
              <a:t>)*+</a:t>
            </a:r>
            <a:r>
              <a:rPr lang="en-US" altLang="en-US" sz="2800" b="1" dirty="0"/>
              <a:t>1</a:t>
            </a:r>
            <a:r>
              <a:rPr lang="en-US" altLang="en-US" sz="2800" dirty="0"/>
              <a:t>(</a:t>
            </a:r>
            <a:r>
              <a:rPr lang="en-US" altLang="en-US" sz="2800" b="1" dirty="0"/>
              <a:t>01</a:t>
            </a:r>
            <a:r>
              <a:rPr lang="en-US" altLang="en-US" sz="2800" dirty="0"/>
              <a:t>)* 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70AF3E3-1E9E-45D5-9842-280201EE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8DF14-0E2C-4748-8BF1-4EF99D5DD03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B2E6F10-33F3-494F-945E-A7B4466D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88" y="381000"/>
            <a:ext cx="8710612" cy="1905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 is the union of 4 cases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RE = (</a:t>
            </a:r>
            <a:r>
              <a:rPr lang="en-US" altLang="en-US" sz="2800" b="1" dirty="0"/>
              <a:t>01</a:t>
            </a:r>
            <a:r>
              <a:rPr lang="en-US" altLang="en-US" sz="2800" dirty="0"/>
              <a:t>)*+(</a:t>
            </a:r>
            <a:r>
              <a:rPr lang="en-US" altLang="en-US" sz="2800" b="1" dirty="0"/>
              <a:t>10</a:t>
            </a:r>
            <a:r>
              <a:rPr lang="en-US" altLang="en-US" sz="2800" dirty="0"/>
              <a:t>)*+</a:t>
            </a:r>
            <a:r>
              <a:rPr lang="en-US" altLang="en-US" sz="2800" b="1" dirty="0"/>
              <a:t>0</a:t>
            </a:r>
            <a:r>
              <a:rPr lang="en-US" altLang="en-US" sz="2800" dirty="0"/>
              <a:t>(</a:t>
            </a:r>
            <a:r>
              <a:rPr lang="en-US" altLang="en-US" sz="2800" b="1" dirty="0"/>
              <a:t>10</a:t>
            </a:r>
            <a:r>
              <a:rPr lang="en-US" altLang="en-US" sz="2800" dirty="0"/>
              <a:t>)*+</a:t>
            </a:r>
            <a:r>
              <a:rPr lang="en-US" altLang="en-US" sz="2800" b="1" dirty="0"/>
              <a:t>1</a:t>
            </a:r>
            <a:r>
              <a:rPr lang="en-US" altLang="en-US" sz="2800" dirty="0"/>
              <a:t>(</a:t>
            </a:r>
            <a:r>
              <a:rPr lang="en-US" altLang="en-US" sz="2800" b="1" dirty="0"/>
              <a:t>01</a:t>
            </a:r>
            <a:r>
              <a:rPr lang="en-US" altLang="en-US" sz="2800" dirty="0"/>
              <a:t>)*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Find a different expression for RE using the distribution of concatenation over union.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70AF3E3-1E9E-45D5-9842-280201EE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8DF14-0E2C-4748-8BF1-4EF99D5DD03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835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B2E6F10-33F3-494F-945E-A7B4466D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88" y="381000"/>
            <a:ext cx="8253412" cy="2895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 is the union of 4 cases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RE = (</a:t>
            </a:r>
            <a:r>
              <a:rPr lang="en-US" altLang="en-US" sz="2800" b="1" dirty="0"/>
              <a:t>01</a:t>
            </a:r>
            <a:r>
              <a:rPr lang="en-US" altLang="en-US" sz="2800" dirty="0"/>
              <a:t>)*+(</a:t>
            </a:r>
            <a:r>
              <a:rPr lang="en-US" altLang="en-US" sz="2800" b="1" dirty="0"/>
              <a:t>10</a:t>
            </a:r>
            <a:r>
              <a:rPr lang="en-US" altLang="en-US" sz="2800" dirty="0"/>
              <a:t>)*+</a:t>
            </a:r>
            <a:r>
              <a:rPr lang="en-US" altLang="en-US" sz="2800" b="1" dirty="0"/>
              <a:t>0</a:t>
            </a:r>
            <a:r>
              <a:rPr lang="en-US" altLang="en-US" sz="2800" dirty="0"/>
              <a:t>(</a:t>
            </a:r>
            <a:r>
              <a:rPr lang="en-US" altLang="en-US" sz="2800" b="1" dirty="0"/>
              <a:t>10</a:t>
            </a:r>
            <a:r>
              <a:rPr lang="en-US" altLang="en-US" sz="2800" dirty="0"/>
              <a:t>)*+</a:t>
            </a:r>
            <a:r>
              <a:rPr lang="en-US" altLang="en-US" sz="2800" b="1" dirty="0"/>
              <a:t>1</a:t>
            </a:r>
            <a:r>
              <a:rPr lang="en-US" altLang="en-US" sz="2800" dirty="0"/>
              <a:t>(</a:t>
            </a:r>
            <a:r>
              <a:rPr lang="en-US" altLang="en-US" sz="2800" b="1" dirty="0"/>
              <a:t>01</a:t>
            </a:r>
            <a:r>
              <a:rPr lang="en-US" altLang="en-US" sz="2800" dirty="0"/>
              <a:t>)*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Find a different expression for RE using the distribution of concatenation over union.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RE = (e+1)(01)* + (e+0)(10)*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70AF3E3-1E9E-45D5-9842-280201EE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8DF14-0E2C-4748-8BF1-4EF99D5DD03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240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5ADC720F-7EB7-41D3-9ECE-B3CB78B127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990600"/>
            <a:ext cx="8915400" cy="4343400"/>
          </a:xfrm>
        </p:spPr>
        <p:txBody>
          <a:bodyPr>
            <a:normAutofit/>
          </a:bodyPr>
          <a:lstStyle/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 = 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)*+(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)*+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)*+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 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is not the only RE that defines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L={e,0,1}+strings alternating 0’ and 1’s length &gt;1</a:t>
            </a:r>
            <a:br>
              <a:rPr lang="en-US" alt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Enumerate and describe string defined by</a:t>
            </a: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)*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)*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FAD62D03-58D7-4714-9AC3-0DC4980C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2CF4E-107F-471D-AFCF-D52490FBCAE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90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CC73674E-9B8A-49A1-9E0E-70EC9FAD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8B5EDD-BE83-41E2-B8F7-8DADCFF6ED0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F18498B-6F9E-41F3-B148-15341A2276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Regular Expressions (RE): </a:t>
            </a:r>
            <a:br>
              <a:rPr lang="en-US" altLang="en-US" sz="3200" dirty="0"/>
            </a:br>
            <a:r>
              <a:rPr lang="en-US" altLang="en-US" sz="3200" dirty="0"/>
              <a:t>4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way to define regular languages</a:t>
            </a:r>
            <a:br>
              <a:rPr lang="en-US" altLang="en-US" sz="3200" dirty="0"/>
            </a:br>
            <a:r>
              <a:rPr lang="en-US" altLang="en-US" sz="3200" dirty="0"/>
              <a:t>lots of rules</a:t>
            </a:r>
            <a:br>
              <a:rPr lang="en-US" altLang="en-US" sz="3200" dirty="0"/>
            </a:br>
            <a:r>
              <a:rPr lang="en-US" altLang="en-US" sz="3200" dirty="0"/>
              <a:t>not many recipes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5ADC720F-7EB7-41D3-9ECE-B3CB78B127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990600"/>
            <a:ext cx="8915400" cy="4343400"/>
          </a:xfrm>
        </p:spPr>
        <p:txBody>
          <a:bodyPr>
            <a:normAutofit/>
          </a:bodyPr>
          <a:lstStyle/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 = 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)*+(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)*+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)*+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 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is not the only RE that defines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L={e,0,1}+strings alternating 0’ and 1’s length &gt;1</a:t>
            </a:r>
            <a:br>
              <a:rPr lang="en-US" alt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)*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={0,010,…} odd, begin=0, end=0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)*</a:t>
            </a:r>
            <a:r>
              <a:rPr lang="en-US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={10,1010,…} even, begin=1, end=0</a:t>
            </a: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FAD62D03-58D7-4714-9AC3-0DC4980C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E2CF4E-107F-471D-AFCF-D52490FBCAE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5B2FC5F6-E393-4E13-B63E-EAA340E1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BDFDC3-B1F7-4BB3-AB54-94D7BCE5B44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C0B0F75-2574-454B-A283-370796CCB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/>
              <a:t>RE’s: Introduction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C55FAAE-B2BD-469B-8BC8-B1602979F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i="1" dirty="0">
                <a:solidFill>
                  <a:srgbClr val="FF0066"/>
                </a:solidFill>
              </a:rPr>
              <a:t>Regular expressions</a:t>
            </a:r>
            <a:r>
              <a:rPr lang="en-US" dirty="0"/>
              <a:t>  are algebraic ways to describe sets of strings that are regular languages (denoted by L(RE)).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RE’s and their languages are defined recursively.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D1D1E352-38EF-4FA9-B169-CCF88C6119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3 basic operations between languages (i.e., sets of strings) derived from RE’s: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 dirty="0"/>
              <a:t>Union</a:t>
            </a:r>
            <a:r>
              <a:rPr lang="en-US" altLang="en-US" dirty="0"/>
              <a:t> denoted by L(RE1)+L(RE2)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 dirty="0"/>
              <a:t>Concatenation</a:t>
            </a:r>
            <a:r>
              <a:rPr lang="en-US" altLang="en-US" dirty="0"/>
              <a:t> denoted by L(RE1).L(RE2) or L(RE1)L(RE2)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 dirty="0"/>
              <a:t>Closure</a:t>
            </a:r>
            <a:r>
              <a:rPr lang="en-US" altLang="en-US" dirty="0"/>
              <a:t> denoted by L*(RE).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CB75C41-AF56-4F3B-A4CB-DCD178A2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CD10FD-CC05-4802-8D39-1522F2D73D2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09F0CF-2E75-4BD2-A1C2-6149BC35D5C8}"/>
              </a:ext>
            </a:extLst>
          </p:cNvPr>
          <p:cNvSpPr txBox="1"/>
          <p:nvPr/>
        </p:nvSpPr>
        <p:spPr>
          <a:xfrm>
            <a:off x="2667000" y="697240"/>
            <a:ext cx="317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Operations in RE’s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F1202078-3247-4724-B758-1AD0E803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5FBFBE-AF6F-4440-A3D1-FB888FA49DD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415A3308-980D-4FB6-8232-1C35B9ED2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868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L + M the is set of all strings either in L or in M or in both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Example: {001,10,111} + {e,001}={e,001,10,111}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L.M or simply LM is the set of all string that can be formed by concatenating any string in L with any string in M.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Example: {001,10,111}.{e,001}=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	{001,10,111,001001,10001,111001}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Note! left-right order is preserved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L* is set of strings obtained by taking any number of strings from L and forming all possible concatenation.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</p:txBody>
      </p:sp>
      <p:sp>
        <p:nvSpPr>
          <p:cNvPr id="8196" name="TextBox 2">
            <a:extLst>
              <a:ext uri="{FF2B5EF4-FFF2-40B4-BE49-F238E27FC236}">
                <a16:creationId xmlns:a16="http://schemas.microsoft.com/office/drawing/2014/main" id="{9EF8B532-4727-4FFF-A4EE-D6A12F556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013" y="452438"/>
            <a:ext cx="5485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Definition of + . and * operations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FA6939C-1502-4D10-8517-4490A060D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L* in relation to powers of L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BF08598-65BB-421C-BD2A-6CF16075B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53988"/>
            <a:ext cx="8382000" cy="5029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L* =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en-US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u="sng" baseline="-25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Union of all powers of L (including zero)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 {e}; hence, L* contains {e} for any L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= L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(k&gt;1) concatenation of k copies of L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L={0,11}, L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{0,11}{0,11} ={00,011,110,1111}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L(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∅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empty language (no strings)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L(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∅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)*={e} rare example of finite closure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is the same as L* except no empty string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CB4C0F88-454C-48A4-8A88-353C4A75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48C3B0-D108-47C7-A92D-3CE9FFF2A4E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57F15DBC-0EC2-49E7-98C1-85F232A9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C0A36B-1C47-478E-84B8-E6742124E5A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8407B8D-6170-4A0A-AFB0-42B27BAD9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</p:spPr>
        <p:txBody>
          <a:bodyPr/>
          <a:lstStyle/>
          <a:p>
            <a:r>
              <a:rPr lang="en-US" altLang="en-US"/>
              <a:t>Elementary components of RE’s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70C0206-632E-40D4-B1C7-94587730E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3366FF"/>
                </a:solidFill>
              </a:rPr>
              <a:t>Basis 1</a:t>
            </a:r>
            <a:r>
              <a:rPr lang="en-US" altLang="en-US"/>
              <a:t>: any symbol,</a:t>
            </a:r>
            <a:r>
              <a:rPr lang="en-US" altLang="en-US" i="1"/>
              <a:t> a</a:t>
            </a:r>
            <a:r>
              <a:rPr lang="en-US" altLang="en-US"/>
              <a:t>, is a 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L(RE)={</a:t>
            </a:r>
            <a:r>
              <a:rPr lang="en-US" altLang="en-US" i="1"/>
              <a:t>a</a:t>
            </a:r>
            <a:r>
              <a:rPr lang="en-US" altLang="en-US"/>
              <a:t>}</a:t>
            </a:r>
            <a:r>
              <a:rPr lang="en-US" altLang="en-US">
                <a:solidFill>
                  <a:srgbClr val="CC3300"/>
                </a:solidFill>
              </a:rPr>
              <a:t> </a:t>
            </a:r>
            <a:r>
              <a:rPr lang="en-US" altLang="en-US"/>
              <a:t>is language containing one string of length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3366FF"/>
                </a:solidFill>
              </a:rPr>
              <a:t>Basis 2</a:t>
            </a:r>
            <a:r>
              <a:rPr lang="en-US" altLang="en-US"/>
              <a:t>: </a:t>
            </a:r>
            <a:r>
              <a:rPr lang="en-US" altLang="en-US">
                <a:latin typeface="Lucida Sans Unicode" panose="020B0602030504020204" pitchFamily="34" charset="0"/>
              </a:rPr>
              <a:t>e</a:t>
            </a:r>
            <a:r>
              <a:rPr lang="en-US" altLang="en-US"/>
              <a:t> is a 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L(RE)={e} consists of empty string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3366FF"/>
                </a:solidFill>
              </a:rPr>
              <a:t>Basis 3</a:t>
            </a:r>
            <a:r>
              <a:rPr lang="en-US" altLang="en-US"/>
              <a:t>: </a:t>
            </a:r>
            <a:r>
              <a:rPr lang="en-US" altLang="en-US" sz="2400">
                <a:latin typeface="Lucida Sans Unicode" panose="020B0602030504020204" pitchFamily="34" charset="0"/>
              </a:rPr>
              <a:t>∅</a:t>
            </a:r>
            <a:r>
              <a:rPr lang="en-US" altLang="en-US"/>
              <a:t> is a 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L(RE) = </a:t>
            </a:r>
            <a:r>
              <a:rPr lang="en-US" altLang="en-US">
                <a:latin typeface="Lucida Sans Unicode" panose="020B0602030504020204" pitchFamily="34" charset="0"/>
              </a:rPr>
              <a:t>∅</a:t>
            </a:r>
            <a:r>
              <a:rPr lang="en-US" altLang="en-US"/>
              <a:t> has no strings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086351BC-E082-4785-846B-890717ED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A0308D-B955-4A6B-8CE0-AA8B13B5007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9E581BD-FCA5-4784-A609-A2F16B14F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altLang="en-US"/>
              <a:t>Recursive Definitions of RE’s 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693778C-7717-4FB5-84EE-8CEF20D61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543800" cy="5181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3366FF"/>
                </a:solidFill>
              </a:rPr>
              <a:t>Induction 1</a:t>
            </a:r>
            <a:r>
              <a:rPr lang="en-US" altLang="en-US"/>
              <a:t>: If 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 are RE’s, then E</a:t>
            </a:r>
            <a:r>
              <a:rPr lang="en-US" altLang="en-US" baseline="-25000"/>
              <a:t>1</a:t>
            </a:r>
            <a:r>
              <a:rPr lang="en-US" altLang="en-US"/>
              <a:t>+E</a:t>
            </a:r>
            <a:r>
              <a:rPr lang="en-US" altLang="en-US" baseline="-25000"/>
              <a:t>2</a:t>
            </a:r>
            <a:r>
              <a:rPr lang="en-US" altLang="en-US"/>
              <a:t> is a RE, and L(E</a:t>
            </a:r>
            <a:r>
              <a:rPr lang="en-US" altLang="en-US" baseline="-25000"/>
              <a:t>1</a:t>
            </a:r>
            <a:r>
              <a:rPr lang="en-US" altLang="en-US"/>
              <a:t>+E</a:t>
            </a:r>
            <a:r>
              <a:rPr lang="en-US" altLang="en-US" baseline="-25000"/>
              <a:t>2</a:t>
            </a:r>
            <a:r>
              <a:rPr lang="en-US" altLang="en-US"/>
              <a:t>) = L(E</a:t>
            </a:r>
            <a:r>
              <a:rPr lang="en-US" altLang="en-US" baseline="-25000"/>
              <a:t>1</a:t>
            </a:r>
            <a:r>
              <a:rPr lang="en-US" altLang="en-US"/>
              <a:t>)</a:t>
            </a:r>
            <a:r>
              <a:rPr lang="en-US" altLang="en-US">
                <a:sym typeface="Symbol" panose="05050102010706020507" pitchFamily="18" charset="2"/>
              </a:rPr>
              <a:t>+</a:t>
            </a:r>
            <a:r>
              <a:rPr lang="en-US" altLang="en-US"/>
              <a:t>L(E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000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3366FF"/>
                </a:solidFill>
              </a:rPr>
              <a:t>Induction 2</a:t>
            </a:r>
            <a:r>
              <a:rPr lang="en-US" altLang="en-US"/>
              <a:t>: If 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 are RE’s then E</a:t>
            </a:r>
            <a:r>
              <a:rPr lang="en-US" altLang="en-US" baseline="-25000"/>
              <a:t>1</a:t>
            </a:r>
            <a:r>
              <a:rPr lang="en-US" altLang="en-US"/>
              <a:t>E</a:t>
            </a:r>
            <a:r>
              <a:rPr lang="en-US" altLang="en-US" baseline="-25000"/>
              <a:t>2</a:t>
            </a:r>
            <a:r>
              <a:rPr lang="en-US" altLang="en-US"/>
              <a:t> is a RE, and L(E</a:t>
            </a:r>
            <a:r>
              <a:rPr lang="en-US" altLang="en-US" baseline="-25000"/>
              <a:t>1</a:t>
            </a:r>
            <a:r>
              <a:rPr lang="en-US" altLang="en-US"/>
              <a:t>E</a:t>
            </a:r>
            <a:r>
              <a:rPr lang="en-US" altLang="en-US" baseline="-25000"/>
              <a:t>2</a:t>
            </a:r>
            <a:r>
              <a:rPr lang="en-US" altLang="en-US"/>
              <a:t>) =L(E</a:t>
            </a:r>
            <a:r>
              <a:rPr lang="en-US" altLang="en-US" baseline="-25000"/>
              <a:t>1</a:t>
            </a:r>
            <a:r>
              <a:rPr lang="en-US" altLang="en-US"/>
              <a:t>)L(E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400">
              <a:solidFill>
                <a:srgbClr val="3366FF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3366FF"/>
                </a:solidFill>
              </a:rPr>
              <a:t>Induction 3</a:t>
            </a:r>
            <a:r>
              <a:rPr lang="en-US" altLang="en-US"/>
              <a:t>: If E is a RE, then E* is a RE, and L(E*) = (L(E))* or simply L(E)*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0EB0D915-0FA3-4E05-B3F6-129AFFBF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C32657-4403-48DB-BFD6-293DC988CAE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8F3AC55-C035-4EBF-87C4-372D53B96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706563"/>
            <a:ext cx="5067300" cy="2209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Precedence of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* highest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. (or juxtaposition) next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+ lowest</a:t>
            </a:r>
          </a:p>
        </p:txBody>
      </p:sp>
      <p:sp>
        <p:nvSpPr>
          <p:cNvPr id="14340" name="TextBox 3">
            <a:extLst>
              <a:ext uri="{FF2B5EF4-FFF2-40B4-BE49-F238E27FC236}">
                <a16:creationId xmlns:a16="http://schemas.microsoft.com/office/drawing/2014/main" id="{FB0163A5-D711-448C-B61E-D4FB0BDAF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897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/>
              <a:t>Building regular expressions</a:t>
            </a:r>
          </a:p>
        </p:txBody>
      </p:sp>
      <p:sp>
        <p:nvSpPr>
          <p:cNvPr id="14341" name="TextBox 5">
            <a:extLst>
              <a:ext uri="{FF2B5EF4-FFF2-40B4-BE49-F238E27FC236}">
                <a16:creationId xmlns:a16="http://schemas.microsoft.com/office/drawing/2014/main" id="{EBED6220-2C64-4A9F-8090-BE153B4D3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29088"/>
            <a:ext cx="78549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Parentheses are used as needed to influence 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the precedence of operators.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1312</Words>
  <Application>Microsoft Office PowerPoint</Application>
  <PresentationFormat>On-screen Show (4:3)</PresentationFormat>
  <Paragraphs>168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Monotype Sorts</vt:lpstr>
      <vt:lpstr>Arial</vt:lpstr>
      <vt:lpstr>Calibri</vt:lpstr>
      <vt:lpstr>Lucida Sans Unicode</vt:lpstr>
      <vt:lpstr>Symbol</vt:lpstr>
      <vt:lpstr>Times New Roman</vt:lpstr>
      <vt:lpstr>Office Theme</vt:lpstr>
      <vt:lpstr>PowerPoint Presentation</vt:lpstr>
      <vt:lpstr>Regular Expressions (RE):  4th way to define regular languages lots of rules not many recipes</vt:lpstr>
      <vt:lpstr>RE’s: Introduction</vt:lpstr>
      <vt:lpstr>PowerPoint Presentation</vt:lpstr>
      <vt:lpstr>PowerPoint Presentation</vt:lpstr>
      <vt:lpstr>L* in relation to powers of L</vt:lpstr>
      <vt:lpstr>Elementary components of RE’s</vt:lpstr>
      <vt:lpstr>Recursive Definitions of RE’s </vt:lpstr>
      <vt:lpstr>PowerPoint Presentation</vt:lpstr>
      <vt:lpstr>PowerPoint Presentation</vt:lpstr>
      <vt:lpstr>Precedence matters:</vt:lpstr>
      <vt:lpstr>Associative &amp; Distributive Laws</vt:lpstr>
      <vt:lpstr>Enumerate the strings in these L(RE)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87</cp:revision>
  <cp:lastPrinted>2023-09-25T17:48:44Z</cp:lastPrinted>
  <dcterms:created xsi:type="dcterms:W3CDTF">2014-08-26T18:18:36Z</dcterms:created>
  <dcterms:modified xsi:type="dcterms:W3CDTF">2024-09-18T18:55:06Z</dcterms:modified>
</cp:coreProperties>
</file>