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7" r:id="rId4"/>
    <p:sldId id="258" r:id="rId5"/>
    <p:sldId id="337" r:id="rId6"/>
    <p:sldId id="330" r:id="rId7"/>
    <p:sldId id="333" r:id="rId8"/>
    <p:sldId id="316" r:id="rId9"/>
    <p:sldId id="328" r:id="rId10"/>
    <p:sldId id="318" r:id="rId11"/>
    <p:sldId id="321" r:id="rId12"/>
    <p:sldId id="320" r:id="rId13"/>
    <p:sldId id="329" r:id="rId14"/>
    <p:sldId id="336" r:id="rId15"/>
    <p:sldId id="323" r:id="rId16"/>
    <p:sldId id="297" r:id="rId17"/>
    <p:sldId id="311" r:id="rId18"/>
    <p:sldId id="324" r:id="rId19"/>
    <p:sldId id="313" r:id="rId20"/>
    <p:sldId id="283" r:id="rId21"/>
    <p:sldId id="291" r:id="rId22"/>
    <p:sldId id="292" r:id="rId23"/>
    <p:sldId id="294" r:id="rId24"/>
    <p:sldId id="331" r:id="rId25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87EE057-8B57-406D-B2B8-D2B73DB906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FA43F8-7848-44DC-BBE4-2F90989491FC}" type="slidenum">
              <a:rPr lang="en-US" altLang="en-US" sz="1200">
                <a:latin typeface="Times New Roman" panose="02020603050405020304" pitchFamily="18" charset="0"/>
              </a:rPr>
              <a:pPr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89B998-BE56-401E-B5BA-81521DE98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45CCFA7-329D-4B32-B945-085FCD52B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F0FC3E6-EC55-4B87-9D09-286ABF27D6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5A0BB7-930B-43E9-83E0-11FD50E8E785}" type="slidenum">
              <a:rPr lang="en-US" altLang="en-US" sz="1200">
                <a:latin typeface="Times New Roman" panose="02020603050405020304" pitchFamily="18" charset="0"/>
              </a:rPr>
              <a:pPr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459A801-C46A-43D3-9DF5-2E30F3499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2B35A9A8-98B5-40EE-8417-51EF57275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B44A08C-AE07-46FA-97D6-3C08EE3456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22387D-EA4E-4276-B112-CEF5608AC1F1}" type="slidenum">
              <a:rPr lang="en-US" altLang="en-US" sz="1200">
                <a:latin typeface="Times New Roman" panose="02020603050405020304" pitchFamily="18" charset="0"/>
              </a:rPr>
              <a:pPr/>
              <a:t>20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B364064-D10A-4A54-A38C-D75ADCEE62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0658A89-F9B0-40CB-A6F4-8CC6E07F0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7131A27-96FC-4065-BE96-7C7909A93A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72FBA3-4B0E-41ED-B5C2-A3180560C298}" type="slidenum">
              <a:rPr lang="en-US" altLang="en-US" sz="1200">
                <a:latin typeface="Times New Roman" panose="02020603050405020304" pitchFamily="18" charset="0"/>
              </a:rPr>
              <a:pPr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70FE25A-1738-437F-9F69-F7D04CA6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0091B54-3403-459A-85EE-2C564F39A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7020742-0A5A-4C43-9D82-17040574F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8F25295-1A93-4A59-9389-AACCC07B9E21}" type="slidenum">
              <a:rPr lang="en-US" altLang="en-US" sz="1200">
                <a:latin typeface="Times New Roman" panose="02020603050405020304" pitchFamily="18" charset="0"/>
              </a:rPr>
              <a:pPr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3340908-EC5F-48FC-B4FB-87242E548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CFDE94E-D1BA-4665-AF00-197E51824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7020742-0A5A-4C43-9D82-17040574F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8F25295-1A93-4A59-9389-AACCC07B9E21}" type="slidenum">
              <a:rPr lang="en-US" altLang="en-US" sz="1200">
                <a:latin typeface="Times New Roman" panose="02020603050405020304" pitchFamily="18" charset="0"/>
              </a:rPr>
              <a:pPr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3340908-EC5F-48FC-B4FB-87242E548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CFDE94E-D1BA-4665-AF00-197E51824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16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3B1E4B0-3CB1-4320-9814-E627866BF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5A5623F-5D6F-47B6-9F2C-FE5E74931381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44BCE92-5A63-42B0-B1A8-787AD8F2B2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1FAB7E7-848A-462F-8F4C-64B549EB9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03C1636-A649-4249-B888-BFDA9E840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F4F086-E526-405F-91C0-D6DB9EDE2DEC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6DE2D0A-B18F-46C0-B781-26411A8C27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3F003E4-E038-45FC-8298-4A164EB29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03C1636-A649-4249-B888-BFDA9E840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F4F086-E526-405F-91C0-D6DB9EDE2DE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6DE2D0A-B18F-46C0-B781-26411A8C27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3F003E4-E038-45FC-8298-4A164EB29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33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5CD8FCA-D55A-4247-BBAE-326EBBD81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92A6D9A-582F-4049-B432-7BB5FAABB921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FDF7A95-20A1-4165-B21A-B92874C220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5D41652-5A8C-4612-9AFF-D5DAB083D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663EB3A-FC6C-4911-910F-CB5CF6A19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43FD94F-2FCF-407A-8010-F25063E59712}" type="slidenum">
              <a:rPr lang="en-US" altLang="en-US" sz="1200">
                <a:latin typeface="Times New Roman" panose="02020603050405020304" pitchFamily="18" charset="0"/>
              </a:rPr>
              <a:pPr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C9C6CAB-F5F1-4689-939E-2077BC825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0C27D97-CCA4-491F-BAA6-4136A32CE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0B9B7E6-A20A-46E8-994A-AF44ED6789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7179AE4-620D-4DB6-833D-AB7F890262A1}" type="slidenum">
              <a:rPr lang="en-US" altLang="en-US" sz="1200">
                <a:latin typeface="Times New Roman" panose="02020603050405020304" pitchFamily="18" charset="0"/>
              </a:rPr>
              <a:pPr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DF95B3E-3C26-4446-B088-80E839CC00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CDCEBA3-44FF-48F9-82E1-0EE744735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7E4967D-D0AB-4C60-9765-3B50F6BF9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BA7628-5AD6-4897-881B-9366BD1F179C}" type="slidenum">
              <a:rPr lang="en-US" altLang="en-US" sz="1200">
                <a:latin typeface="Times New Roman" panose="02020603050405020304" pitchFamily="18" charset="0"/>
              </a:rPr>
              <a:pPr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09E4DEA6-F116-437A-8F21-B9DA228A0F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85EEACB-669F-4EC5-9E04-E7723A1BD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5038EFE-0905-4AFF-A8C9-BC8691F99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349E6E-013D-4F62-9412-B70ED34BDF28}" type="slidenum">
              <a:rPr lang="en-US" altLang="en-US" sz="1200">
                <a:latin typeface="Times New Roman" panose="02020603050405020304" pitchFamily="18" charset="0"/>
              </a:rPr>
              <a:pPr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9681F07-EFEE-4D54-B6D2-0DDEBB770F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828C55B-2184-4C0D-AEEF-E00CB5FE8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3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8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34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0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0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13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81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93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1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7756-223B-43E7-AA36-68BC451E094E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3064-AEF4-477D-8766-159177776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7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27AD5494-4A9D-4516-9414-3FCCF94B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556ABE-14B1-4740-B761-89A8EB6FA47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7C4FE425-91E1-4403-AA0E-680E33146E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Parse Trees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4612688-7A7B-43AE-AFAF-F98A00D101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1905000"/>
            <a:ext cx="8001000" cy="20574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Definitions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Relationship to </a:t>
            </a:r>
            <a:r>
              <a:rPr lang="en-US" altLang="en-US" dirty="0" err="1">
                <a:solidFill>
                  <a:schemeClr val="tx1"/>
                </a:solidFill>
              </a:rPr>
              <a:t>lm</a:t>
            </a:r>
            <a:r>
              <a:rPr lang="en-US" altLang="en-US" dirty="0">
                <a:solidFill>
                  <a:schemeClr val="tx1"/>
                </a:solidFill>
              </a:rPr>
              <a:t> and rm Derivations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Ambiguity in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139D9B03-29C2-4E5B-81CA-BF799745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D0905F7-967A-4DE0-961F-31F3B264684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6D0EDCB5-9284-437A-BB33-EEEC014BE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80772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CptS</a:t>
            </a:r>
            <a:r>
              <a:rPr lang="en-US" altLang="en-US" sz="2400" dirty="0"/>
              <a:t> 317 Fall 2023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Assignment 12, Exercises 5.4.1 text p 215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Use string </a:t>
            </a:r>
            <a:r>
              <a:rPr lang="en-US" altLang="en-US" sz="2400" dirty="0" err="1"/>
              <a:t>aab</a:t>
            </a:r>
            <a:r>
              <a:rPr lang="en-US" altLang="en-US" sz="2400" dirty="0"/>
              <a:t> to show that S-&gt;</a:t>
            </a:r>
            <a:r>
              <a:rPr lang="en-US" altLang="en-US" sz="2400" dirty="0" err="1"/>
              <a:t>aS|aSbS|</a:t>
            </a:r>
            <a:r>
              <a:rPr lang="en-US" altLang="en-US" sz="2800" dirty="0" err="1">
                <a:latin typeface="Symbol" panose="05050102010706020507" pitchFamily="18" charset="2"/>
              </a:rPr>
              <a:t>e</a:t>
            </a:r>
            <a:r>
              <a:rPr lang="en-US" altLang="en-US" sz="2400" dirty="0"/>
              <a:t> is ambiguous by all 3 methods: 2 left-most, 2 right-most, and 2 parse trees.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>
            <a:extLst>
              <a:ext uri="{FF2B5EF4-FFF2-40B4-BE49-F238E27FC236}">
                <a16:creationId xmlns:a16="http://schemas.microsoft.com/office/drawing/2014/main" id="{25108D96-4A8E-44F4-BE41-9F872644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5D2FE3-2330-489F-A242-222244B1CAF4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4C3A7F-7971-47D5-A2A5-FE08F3C0C625}"/>
              </a:ext>
            </a:extLst>
          </p:cNvPr>
          <p:cNvSpPr txBox="1"/>
          <p:nvPr/>
        </p:nvSpPr>
        <p:spPr>
          <a:xfrm>
            <a:off x="457200" y="838200"/>
            <a:ext cx="822960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Exercise 5.4.3 p216</a:t>
            </a:r>
          </a:p>
          <a:p>
            <a:pPr>
              <a:defRPr/>
            </a:pPr>
            <a:r>
              <a:rPr lang="en-US" sz="2800" dirty="0"/>
              <a:t>Remove the ambiguity in S-&gt;</a:t>
            </a:r>
            <a:r>
              <a:rPr lang="en-US" sz="2800" dirty="0" err="1"/>
              <a:t>aS|aSbS|</a:t>
            </a:r>
            <a:r>
              <a:rPr lang="en-US" sz="2800" dirty="0" err="1">
                <a:latin typeface="Symbol" panose="05050102010706020507" pitchFamily="18" charset="2"/>
              </a:rPr>
              <a:t>e</a:t>
            </a:r>
            <a:r>
              <a:rPr lang="en-US" sz="2800" dirty="0">
                <a:latin typeface="+mn-lt"/>
              </a:rPr>
              <a:t> 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you will demonstrate in HW12, derivations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 start with either S=&gt;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 S=&gt;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aSbS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remove ambiguity in derivation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we change the production S=&gt;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aSbS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one that forces only one way to start.</a:t>
            </a:r>
          </a:p>
          <a:p>
            <a:pPr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Example: add variable T with productions such that starting with S=&gt;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aTbS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cannot produce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steps.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>
            <a:extLst>
              <a:ext uri="{FF2B5EF4-FFF2-40B4-BE49-F238E27FC236}">
                <a16:creationId xmlns:a16="http://schemas.microsoft.com/office/drawing/2014/main" id="{E144BF5D-3405-4BCF-ABE4-EB755E63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8F2CE2-A13F-4471-A458-895F6E9BC89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98D40BBA-CD88-4A8F-A945-E3A573367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95400"/>
            <a:ext cx="5620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Show on board that in CFG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S-&gt;</a:t>
            </a:r>
            <a:r>
              <a:rPr lang="en-US" altLang="en-US" sz="2400" dirty="0" err="1"/>
              <a:t>aS</a:t>
            </a:r>
            <a:r>
              <a:rPr lang="en-US" altLang="en-US" sz="2400" dirty="0"/>
              <a:t>	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S-&gt;</a:t>
            </a:r>
            <a:r>
              <a:rPr lang="en-US" altLang="en-US" sz="2400" dirty="0" err="1"/>
              <a:t>aTbS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S-&gt;e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T-&gt;</a:t>
            </a:r>
            <a:r>
              <a:rPr lang="en-US" altLang="en-US" sz="2400" dirty="0" err="1"/>
              <a:t>aTbT</a:t>
            </a: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T-&gt;e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 left-most derivation of </a:t>
            </a:r>
            <a:r>
              <a:rPr lang="en-US" altLang="en-US" sz="2400" dirty="0" err="1"/>
              <a:t>aab</a:t>
            </a:r>
            <a:r>
              <a:rPr lang="en-US" altLang="en-US" sz="2400" dirty="0"/>
              <a:t> is unique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Do on board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99" y="857250"/>
            <a:ext cx="648380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56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>
            <a:extLst>
              <a:ext uri="{FF2B5EF4-FFF2-40B4-BE49-F238E27FC236}">
                <a16:creationId xmlns:a16="http://schemas.microsoft.com/office/drawing/2014/main" id="{DBE1999D-FC16-4679-9AB3-58D71DF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64B8EE-9DF5-4933-99C5-0058517865B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Box 3">
            <a:extLst>
              <a:ext uri="{FF2B5EF4-FFF2-40B4-BE49-F238E27FC236}">
                <a16:creationId xmlns:a16="http://schemas.microsoft.com/office/drawing/2014/main" id="{9B7ADC90-7A71-4385-BD19-D38F80C4B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1676400"/>
            <a:ext cx="788613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Removing ambiguity in derivation of </a:t>
            </a:r>
            <a:r>
              <a:rPr lang="en-US" altLang="en-US" sz="2400" dirty="0" err="1"/>
              <a:t>aab</a:t>
            </a:r>
            <a:r>
              <a:rPr lang="en-US" altLang="en-US" sz="2400" dirty="0"/>
              <a:t> does not prove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that S=&gt;</a:t>
            </a:r>
            <a:r>
              <a:rPr lang="en-US" altLang="en-US" sz="2400" dirty="0" err="1"/>
              <a:t>aS|aTbS|e</a:t>
            </a:r>
            <a:r>
              <a:rPr lang="en-US" altLang="en-US" sz="2400" dirty="0"/>
              <a:t> with T=&gt;</a:t>
            </a:r>
            <a:r>
              <a:rPr lang="en-US" altLang="en-US" sz="2400" dirty="0" err="1"/>
              <a:t>aTbT|e</a:t>
            </a:r>
            <a:r>
              <a:rPr lang="en-US" altLang="en-US" sz="2400" dirty="0"/>
              <a:t> is unambiguous.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Difficult to know if changes designed to avoid ambiguity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in derivation of </a:t>
            </a:r>
            <a:r>
              <a:rPr lang="en-US" altLang="en-US" sz="2400" dirty="0" err="1"/>
              <a:t>aab</a:t>
            </a:r>
            <a:r>
              <a:rPr lang="en-US" altLang="en-US" sz="2400" dirty="0"/>
              <a:t> apply to all strings in L(CFG)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/>
              <a:t>Change to CFG must preserve the content of L(CFG)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6A7AEC-229E-4ACD-A25A-0CA82CB028FE}"/>
              </a:ext>
            </a:extLst>
          </p:cNvPr>
          <p:cNvSpPr txBox="1"/>
          <p:nvPr/>
        </p:nvSpPr>
        <p:spPr>
          <a:xfrm>
            <a:off x="1066800" y="381000"/>
            <a:ext cx="72699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Easy to prove ambiguous. Only requires one string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Hard to prove unambiguous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35EFAFBD-1BE8-4EA7-AEC8-1ED2BBF4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95848A-C29B-4D30-8D16-15F2CE1C801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8FAFD6-B472-4265-AED3-D3C5A417F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/>
              <a:t>Ambiguity is a Property of Grammars, not Languages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E8802C2-95C1-4D5C-BB10-0AC2B8D9B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038600"/>
          </a:xfrm>
        </p:spPr>
        <p:txBody>
          <a:bodyPr/>
          <a:lstStyle/>
          <a:p>
            <a:r>
              <a:rPr lang="en-US" altLang="en-US" dirty="0"/>
              <a:t>Same CFL may have ambiguous and unambiguous CFGs</a:t>
            </a:r>
          </a:p>
          <a:p>
            <a:r>
              <a:rPr lang="en-US" altLang="en-US" dirty="0"/>
              <a:t>Example: balanced-parentheses CFL</a:t>
            </a:r>
          </a:p>
          <a:p>
            <a:r>
              <a:rPr lang="en-US" altLang="en-US" dirty="0"/>
              <a:t>Recall, </a:t>
            </a:r>
            <a:r>
              <a:rPr lang="en-US" altLang="en-US" dirty="0">
                <a:solidFill>
                  <a:srgbClr val="CC3300"/>
                </a:solidFill>
              </a:rPr>
              <a:t>S -&gt; SS | (S) | () </a:t>
            </a:r>
            <a:r>
              <a:rPr lang="en-US" altLang="en-US" dirty="0"/>
              <a:t>shown to be ambiguous by 2 </a:t>
            </a:r>
            <a:r>
              <a:rPr lang="en-US" altLang="en-US" dirty="0" err="1"/>
              <a:t>lm</a:t>
            </a:r>
            <a:r>
              <a:rPr lang="en-US" altLang="en-US" dirty="0"/>
              <a:t> derivations of ()()()</a:t>
            </a:r>
          </a:p>
          <a:p>
            <a:r>
              <a:rPr lang="en-US" altLang="en-US" dirty="0"/>
              <a:t>Balanced-parentheses CFL also has an unambiguous CFG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9FD6F8E3-0169-4E49-9610-F37E5926E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AB6F8B-89F9-402C-BB00-FDCBBCC2B23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8D9202F-C617-494A-BB11-90915DC12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763000" cy="1143000"/>
          </a:xfrm>
        </p:spPr>
        <p:txBody>
          <a:bodyPr/>
          <a:lstStyle/>
          <a:p>
            <a:r>
              <a:rPr lang="en-US" altLang="en-US" sz="3600"/>
              <a:t>Unambiguous balanced-parenthesis CFG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96935C-2BC0-49E2-9B9D-6CBC0031E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181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CC9900"/>
                </a:solidFill>
              </a:rPr>
              <a:t>		B -&gt; (RB | </a:t>
            </a:r>
            <a:r>
              <a:rPr lang="en-US" altLang="en-US" dirty="0">
                <a:solidFill>
                  <a:srgbClr val="CC9900"/>
                </a:solidFill>
                <a:latin typeface="Lucida Sans Unicode" panose="020B0602030504020204" pitchFamily="34" charset="0"/>
              </a:rPr>
              <a:t>ε      </a:t>
            </a:r>
            <a:r>
              <a:rPr lang="en-US" altLang="en-US" dirty="0">
                <a:solidFill>
                  <a:srgbClr val="CC9900"/>
                </a:solidFill>
              </a:rPr>
              <a:t> R -&gt; ) | (RR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B is the start symbol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Derivations must start with B -&gt;(RB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To expand with “(“, use R-&gt;(RR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To expand with “)”, use R -&gt;)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End with B-&gt;</a:t>
            </a:r>
            <a:r>
              <a:rPr lang="en-US" altLang="en-US" sz="2800" dirty="0">
                <a:latin typeface="Symbol" panose="05050102010706020507" pitchFamily="18" charset="2"/>
              </a:rPr>
              <a:t>e</a:t>
            </a:r>
            <a:r>
              <a:rPr lang="en-US" altLang="en-US" sz="2800" dirty="0"/>
              <a:t>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Example of LL(1) CFG: “Leftmost derivation, left-to-right scan, one symbol of look-a-head.”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6CB12BD8-B479-4C27-9B1E-016EFAB5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139979-BAB3-4BA8-A8BD-0BB9FF9F48C0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BDC3263-EF36-46B0-8154-E84172D49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763000" cy="1143000"/>
          </a:xfrm>
        </p:spPr>
        <p:txBody>
          <a:bodyPr/>
          <a:lstStyle/>
          <a:p>
            <a:r>
              <a:rPr lang="en-US" altLang="en-US" sz="3600"/>
              <a:t>Unambiguous balanced-parenthesis CFG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C9C7054-6B01-4026-B688-44A89E03E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2057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CC9900"/>
                </a:solidFill>
              </a:rPr>
              <a:t>		B -&gt; (RB | </a:t>
            </a:r>
            <a:r>
              <a:rPr lang="en-US" altLang="en-US" dirty="0">
                <a:solidFill>
                  <a:srgbClr val="CC9900"/>
                </a:solidFill>
                <a:latin typeface="Lucida Sans Unicode" panose="020B0602030504020204" pitchFamily="34" charset="0"/>
              </a:rPr>
              <a:t>ε      </a:t>
            </a:r>
            <a:r>
              <a:rPr lang="en-US" altLang="en-US" dirty="0">
                <a:solidFill>
                  <a:srgbClr val="CC9900"/>
                </a:solidFill>
              </a:rPr>
              <a:t> R -&gt; ) | (RR</a:t>
            </a:r>
          </a:p>
          <a:p>
            <a:pPr marL="0" indent="0">
              <a:buNone/>
              <a:defRPr/>
            </a:pPr>
            <a:r>
              <a:rPr lang="en-US" altLang="en-US" dirty="0"/>
              <a:t>Example derivation of (())() by LL(1)</a:t>
            </a:r>
          </a:p>
          <a:p>
            <a:pPr marL="0" indent="0">
              <a:buNone/>
              <a:defRPr/>
            </a:pPr>
            <a:r>
              <a:rPr lang="en-US" altLang="en-US" dirty="0"/>
              <a:t>Work on board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DEF08C75-4D67-4AEA-A2E5-B28AB625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91F6DE-AB0A-4C17-8691-429B70EAE27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2E9C8CB-ECEE-4F37-85BE-96743197B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763000" cy="1143000"/>
          </a:xfrm>
        </p:spPr>
        <p:txBody>
          <a:bodyPr/>
          <a:lstStyle/>
          <a:p>
            <a:r>
              <a:rPr lang="en-US" altLang="en-US" sz="3600"/>
              <a:t>Unambiguous balanced-parenthesis CFG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E894716-7815-4235-B92A-D2546EC43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648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CC9900"/>
                </a:solidFill>
              </a:rPr>
              <a:t>		B -&gt; (RB | </a:t>
            </a:r>
            <a:r>
              <a:rPr lang="en-US" altLang="en-US" dirty="0">
                <a:solidFill>
                  <a:srgbClr val="CC9900"/>
                </a:solidFill>
                <a:latin typeface="Lucida Sans Unicode" panose="020B0602030504020204" pitchFamily="34" charset="0"/>
              </a:rPr>
              <a:t>ε      </a:t>
            </a:r>
            <a:r>
              <a:rPr lang="en-US" altLang="en-US" dirty="0">
                <a:solidFill>
                  <a:srgbClr val="CC9900"/>
                </a:solidFill>
              </a:rPr>
              <a:t> R -&gt; ) | (RR</a:t>
            </a:r>
          </a:p>
          <a:p>
            <a:pPr marL="0" indent="0">
              <a:buNone/>
            </a:pPr>
            <a:r>
              <a:rPr lang="en-US" altLang="en-US" dirty="0"/>
              <a:t>Example derivation of (())()</a:t>
            </a:r>
          </a:p>
          <a:p>
            <a:pPr marL="457200" lvl="1" indent="0">
              <a:buNone/>
            </a:pPr>
            <a:r>
              <a:rPr lang="en-US" altLang="en-US" dirty="0"/>
              <a:t>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(RB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((RRB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(()RB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(())B</a:t>
            </a:r>
          </a:p>
          <a:p>
            <a:pPr marL="457200" lvl="1" indent="0">
              <a:buNone/>
            </a:pPr>
            <a:r>
              <a:rPr lang="en-US" altLang="en-US" dirty="0"/>
              <a:t>(())B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(())(RB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(())()B =&gt;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(())()</a:t>
            </a:r>
          </a:p>
          <a:p>
            <a:pPr marL="457200" lvl="1" indent="0">
              <a:buNone/>
            </a:pPr>
            <a:r>
              <a:rPr lang="en-US" altLang="en-US" dirty="0"/>
              <a:t>At each </a:t>
            </a:r>
            <a:r>
              <a:rPr lang="en-US" altLang="en-US" dirty="0" err="1"/>
              <a:t>lm</a:t>
            </a:r>
            <a:r>
              <a:rPr lang="en-US" altLang="en-US" dirty="0"/>
              <a:t> step, the production needed is uniquely defined.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E7696ABA-688F-44DA-ADE1-0B3BC7D20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FBBB15-01CB-4E40-9453-F95EA77FBDD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56DBC23-1411-47D3-BBAC-0A3555ED3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altLang="en-US"/>
              <a:t>LL(1) Grammars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C13258D-045D-4966-AD89-D96A2A440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305800" cy="3886200"/>
          </a:xfrm>
        </p:spPr>
        <p:txBody>
          <a:bodyPr/>
          <a:lstStyle/>
          <a:p>
            <a:r>
              <a:rPr lang="en-US" altLang="en-US"/>
              <a:t>By construction obviously unambiguous</a:t>
            </a:r>
          </a:p>
          <a:p>
            <a:r>
              <a:rPr lang="en-US" altLang="en-US"/>
              <a:t>You can always figure out the production to use in a leftmost derivation by scanning the given string left-to-right and looking at the next symbol only</a:t>
            </a:r>
          </a:p>
          <a:p>
            <a:r>
              <a:rPr lang="en-US" altLang="en-US"/>
              <a:t>Most programming languages have LL(1) grammars.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D1479746-FF9F-4362-9369-0DB04C7A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B7B510-59B2-4460-BDF7-E7E3833F26E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09CB8D5-79A1-4872-B096-BBCF5424C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600"/>
              <a:t>Parse Trees: graphical representations of derivations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CFEA163-8ABE-48DD-83A6-50D874761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>
                <a:solidFill>
                  <a:srgbClr val="FF0066"/>
                </a:solidFill>
              </a:rPr>
              <a:t>Parse trees</a:t>
            </a:r>
            <a:r>
              <a:rPr lang="en-US" altLang="en-US"/>
              <a:t>  have nodes labeled by symbols of a CFG.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Leaves</a:t>
            </a:r>
            <a:r>
              <a:rPr lang="en-US" altLang="en-US"/>
              <a:t>: labeled by a terminal or </a:t>
            </a:r>
            <a:r>
              <a:rPr lang="en-US" altLang="en-US">
                <a:latin typeface="Lucida Sans Unicode" panose="020B0602030504020204" pitchFamily="34" charset="0"/>
              </a:rPr>
              <a:t>ε</a:t>
            </a:r>
            <a:r>
              <a:rPr lang="en-US" altLang="en-US"/>
              <a:t>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Interior nodes</a:t>
            </a:r>
            <a:r>
              <a:rPr lang="en-US" altLang="en-US"/>
              <a:t>: labeled by variables.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/>
              <a:t>Children are labeled by the right side of a production for the parent.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Root</a:t>
            </a:r>
            <a:r>
              <a:rPr lang="en-US" altLang="en-US"/>
              <a:t>: labeled by the start symbol.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Yield</a:t>
            </a:r>
            <a:r>
              <a:rPr lang="en-US" altLang="en-US"/>
              <a:t>: string produced by concatenation of leaves left-to-right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63A11E50-3933-4091-9002-BCA6514E8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89A941-65DF-4205-96E4-F786A30CB87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DF702AF-5331-4B1F-A8DC-299578957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Inherent Ambiguity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0305AE3-01D9-4AAA-BDEA-10BAE8952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en-US"/>
              <a:t>Not every ambiguous grammar can be “fixed” as was the case with the balanced-parentheses grammar.</a:t>
            </a:r>
          </a:p>
          <a:p>
            <a:r>
              <a:rPr lang="en-US" altLang="en-US"/>
              <a:t>Some CFL’s are </a:t>
            </a:r>
            <a:r>
              <a:rPr lang="en-US" altLang="en-US" i="1">
                <a:solidFill>
                  <a:srgbClr val="FF0066"/>
                </a:solidFill>
              </a:rPr>
              <a:t>inherently ambiguous</a:t>
            </a:r>
            <a:r>
              <a:rPr lang="en-US" altLang="en-US"/>
              <a:t>; every grammar for the language is ambiguous.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FF09B193-77C9-4765-B6D1-B9B05E3E8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E05F2C-66BE-4E60-8E83-FB486AD8EC3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523D5CD-4B1F-455B-97FD-38B9372D7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Inherent Ambiguity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E0B9DAD-FDAD-4648-9A36-14CF9AD11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language {0</a:t>
            </a:r>
            <a:r>
              <a:rPr lang="en-US" altLang="en-US" baseline="30000" dirty="0"/>
              <a:t>i</a:t>
            </a:r>
            <a:r>
              <a:rPr lang="en-US" altLang="en-US" dirty="0"/>
              <a:t>1</a:t>
            </a:r>
            <a:r>
              <a:rPr lang="en-US" altLang="en-US" baseline="30000" dirty="0"/>
              <a:t>j</a:t>
            </a:r>
            <a:r>
              <a:rPr lang="en-US" altLang="en-US" dirty="0"/>
              <a:t>2</a:t>
            </a:r>
            <a:r>
              <a:rPr lang="en-US" altLang="en-US" baseline="30000" dirty="0"/>
              <a:t>k</a:t>
            </a:r>
            <a:r>
              <a:rPr lang="en-US" altLang="en-US" dirty="0"/>
              <a:t> | </a:t>
            </a:r>
            <a:r>
              <a:rPr lang="en-US" altLang="en-US" dirty="0" err="1"/>
              <a:t>i</a:t>
            </a:r>
            <a:r>
              <a:rPr lang="en-US" altLang="en-US" dirty="0"/>
              <a:t> = j or j = k} is inherently ambiguous.</a:t>
            </a:r>
          </a:p>
          <a:p>
            <a:r>
              <a:rPr lang="en-US" altLang="en-US" dirty="0"/>
              <a:t>At least some of the strings of the form 0</a:t>
            </a:r>
            <a:r>
              <a:rPr lang="en-US" altLang="en-US" baseline="30000" dirty="0"/>
              <a:t>n</a:t>
            </a:r>
            <a:r>
              <a:rPr lang="en-US" altLang="en-US" dirty="0"/>
              <a:t>1</a:t>
            </a:r>
            <a:r>
              <a:rPr lang="en-US" altLang="en-US" baseline="30000" dirty="0"/>
              <a:t>n</a:t>
            </a:r>
            <a:r>
              <a:rPr lang="en-US" altLang="en-US" dirty="0"/>
              <a:t>2</a:t>
            </a:r>
            <a:r>
              <a:rPr lang="en-US" altLang="en-US" baseline="30000" dirty="0"/>
              <a:t>n</a:t>
            </a:r>
            <a:r>
              <a:rPr lang="en-US" altLang="en-US" dirty="0"/>
              <a:t> can be generated by two left-most derivations depending on which you check first: equal number of 0’s and 1’s or equal number of 1’s and 2’s.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815D62D5-B81F-4399-AC0D-C36661B1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B8AC9D-7B56-4593-BF18-A45D208F8E8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77A8F9C-396A-43FA-8C19-DD0847C5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285750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/>
              <a:t>Example of ambiguous grammar for </a:t>
            </a:r>
            <a:br>
              <a:rPr lang="en-US" altLang="en-US" sz="4000"/>
            </a:br>
            <a:r>
              <a:rPr lang="en-US" altLang="en-US" sz="4000"/>
              <a:t>{0</a:t>
            </a:r>
            <a:r>
              <a:rPr lang="en-US" altLang="en-US" sz="4000" baseline="30000"/>
              <a:t>i</a:t>
            </a:r>
            <a:r>
              <a:rPr lang="en-US" altLang="en-US" sz="4000"/>
              <a:t>1</a:t>
            </a:r>
            <a:r>
              <a:rPr lang="en-US" altLang="en-US" sz="4000" baseline="30000"/>
              <a:t>j</a:t>
            </a:r>
            <a:r>
              <a:rPr lang="en-US" altLang="en-US" sz="4000"/>
              <a:t>2</a:t>
            </a:r>
            <a:r>
              <a:rPr lang="en-US" altLang="en-US" sz="4000" baseline="30000"/>
              <a:t>k</a:t>
            </a:r>
            <a:r>
              <a:rPr lang="en-US" altLang="en-US" sz="4000"/>
              <a:t> | i = j or j = k}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7826260-F9EF-4BF3-83D7-6D8E96A3F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200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S -&gt; AB | CD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A -&gt; 0A1 | 01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B -&gt; 2B | 2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C -&gt; 0C | 0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D -&gt; 1D2 | 12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2F56F559-A1F4-41C8-B3D2-89E62D74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86000"/>
            <a:ext cx="413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A generates equal 0’s and 1’s</a:t>
            </a: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B959167D-4B5D-426B-9FBF-A9683BE58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431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B generates any number of 2’s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774F48A9-50C5-48F6-B663-CBDF11B2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29000"/>
            <a:ext cx="431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C generates any number of 0’s</a:t>
            </a: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CB2F72F9-B982-493D-8658-B20165A3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038600"/>
            <a:ext cx="415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D generates equal 1’s and 2’s</a:t>
            </a:r>
          </a:p>
        </p:txBody>
      </p:sp>
      <p:sp>
        <p:nvSpPr>
          <p:cNvPr id="85000" name="Text Box 8">
            <a:extLst>
              <a:ext uri="{FF2B5EF4-FFF2-40B4-BE49-F238E27FC236}">
                <a16:creationId xmlns:a16="http://schemas.microsoft.com/office/drawing/2014/main" id="{B04CE1BE-164D-431F-A170-2218789E2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19613"/>
            <a:ext cx="80502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There are two leftmost derivations of every string with equal numbers of 0’s, 1’s, and 2’s.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Show true for n=2, w=001122, with 2 </a:t>
            </a:r>
            <a:r>
              <a:rPr lang="en-US" altLang="en-US" sz="2400" dirty="0" err="1"/>
              <a:t>lm</a:t>
            </a:r>
            <a:r>
              <a:rPr lang="en-US" altLang="en-US" sz="2400" dirty="0"/>
              <a:t> derivations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Show on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utoUpdateAnimBg="0"/>
      <p:bldP spid="84997" grpId="0" autoUpdateAnimBg="0"/>
      <p:bldP spid="84998" grpId="0" autoUpdateAnimBg="0"/>
      <p:bldP spid="84999" grpId="0" autoUpdateAnimBg="0"/>
      <p:bldP spid="850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815D62D5-B81F-4399-AC0D-C36661B1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B8AC9D-7B56-4593-BF18-A45D208F8E8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77A8F9C-396A-43FA-8C19-DD0847C5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285750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/>
              <a:t>Example of ambiguous grammar for </a:t>
            </a:r>
            <a:br>
              <a:rPr lang="en-US" altLang="en-US" sz="4000"/>
            </a:br>
            <a:r>
              <a:rPr lang="en-US" altLang="en-US" sz="4000"/>
              <a:t>{0</a:t>
            </a:r>
            <a:r>
              <a:rPr lang="en-US" altLang="en-US" sz="4000" baseline="30000"/>
              <a:t>i</a:t>
            </a:r>
            <a:r>
              <a:rPr lang="en-US" altLang="en-US" sz="4000"/>
              <a:t>1</a:t>
            </a:r>
            <a:r>
              <a:rPr lang="en-US" altLang="en-US" sz="4000" baseline="30000"/>
              <a:t>j</a:t>
            </a:r>
            <a:r>
              <a:rPr lang="en-US" altLang="en-US" sz="4000"/>
              <a:t>2</a:t>
            </a:r>
            <a:r>
              <a:rPr lang="en-US" altLang="en-US" sz="4000" baseline="30000"/>
              <a:t>k</a:t>
            </a:r>
            <a:r>
              <a:rPr lang="en-US" altLang="en-US" sz="4000"/>
              <a:t> | i = j or j = k}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7826260-F9EF-4BF3-83D7-6D8E96A3F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200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S -&gt; AB | CD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A -&gt; 0A1 | 01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B -&gt; 2B | 2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C -&gt; 0C | 0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D -&gt; 1D2 | 12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2F56F559-A1F4-41C8-B3D2-89E62D74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86000"/>
            <a:ext cx="413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A generates equal 0’s and 1’s</a:t>
            </a: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B959167D-4B5D-426B-9FBF-A9683BE58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431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B generates any number of 2’s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774F48A9-50C5-48F6-B663-CBDF11B2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29000"/>
            <a:ext cx="431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C generates any number of 0’s</a:t>
            </a: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CB2F72F9-B982-493D-8658-B20165A3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038600"/>
            <a:ext cx="415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D generates equal 1’s and 2’s</a:t>
            </a:r>
          </a:p>
        </p:txBody>
      </p:sp>
      <p:sp>
        <p:nvSpPr>
          <p:cNvPr id="85000" name="Text Box 8">
            <a:extLst>
              <a:ext uri="{FF2B5EF4-FFF2-40B4-BE49-F238E27FC236}">
                <a16:creationId xmlns:a16="http://schemas.microsoft.com/office/drawing/2014/main" id="{B04CE1BE-164D-431F-A170-2218789E2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93662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lm</a:t>
            </a:r>
            <a:r>
              <a:rPr lang="en-US" altLang="en-US" sz="2400" dirty="0"/>
              <a:t>: S =&gt; AB =&gt; 0A1B =&gt;0011B =&gt; 0112B =&gt; 001122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/>
              <a:t>lm</a:t>
            </a:r>
            <a:r>
              <a:rPr lang="en-US" altLang="en-US" sz="2400" dirty="0"/>
              <a:t>: S =&gt; CD </a:t>
            </a:r>
            <a:r>
              <a:rPr lang="en-US" altLang="en-US" sz="2400"/>
              <a:t>=&gt; 0CD=&gt;00D </a:t>
            </a:r>
            <a:r>
              <a:rPr lang="en-US" altLang="en-US" sz="2400" dirty="0"/>
              <a:t>=&gt; 001D2 =&gt; 001122</a:t>
            </a:r>
          </a:p>
        </p:txBody>
      </p:sp>
    </p:spTree>
    <p:extLst>
      <p:ext uri="{BB962C8B-B14F-4D97-AF65-F5344CB8AC3E}">
        <p14:creationId xmlns:p14="http://schemas.microsoft.com/office/powerpoint/2010/main" val="5230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utoUpdateAnimBg="0"/>
      <p:bldP spid="84997" grpId="0" autoUpdateAnimBg="0"/>
      <p:bldP spid="84998" grpId="0" autoUpdateAnimBg="0"/>
      <p:bldP spid="84999" grpId="0" autoUpdateAnimBg="0"/>
      <p:bldP spid="850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241625C7-C2B2-4CFD-B5A6-40F1002F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09A52F-3644-4BAC-8D51-D73541BC83FA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49E944F-3132-4B42-9CB2-9758545B4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3563" y="279400"/>
            <a:ext cx="7772400" cy="990600"/>
          </a:xfrm>
        </p:spPr>
        <p:txBody>
          <a:bodyPr/>
          <a:lstStyle/>
          <a:p>
            <a:r>
              <a:rPr lang="en-US" altLang="en-US">
                <a:solidFill>
                  <a:srgbClr val="33CC33"/>
                </a:solidFill>
              </a:rPr>
              <a:t>Example</a:t>
            </a:r>
            <a:r>
              <a:rPr lang="en-US" altLang="en-US"/>
              <a:t>: Parse Tree for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8FB003C1-F823-478A-BB21-A0313B02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38" y="1189038"/>
            <a:ext cx="7223837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CC3300"/>
                </a:solidFill>
              </a:rPr>
              <a:t>Derivation of (())() in S -&gt; SS | (S) | 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 </a:t>
            </a:r>
          </a:p>
        </p:txBody>
      </p:sp>
      <p:grpSp>
        <p:nvGrpSpPr>
          <p:cNvPr id="7173" name="Group 28">
            <a:extLst>
              <a:ext uri="{FF2B5EF4-FFF2-40B4-BE49-F238E27FC236}">
                <a16:creationId xmlns:a16="http://schemas.microsoft.com/office/drawing/2014/main" id="{1D93EE41-C708-4D09-A37E-0E5EA531C378}"/>
              </a:ext>
            </a:extLst>
          </p:cNvPr>
          <p:cNvGrpSpPr>
            <a:grpSpLocks/>
          </p:cNvGrpSpPr>
          <p:nvPr/>
        </p:nvGrpSpPr>
        <p:grpSpPr bwMode="auto">
          <a:xfrm>
            <a:off x="2406650" y="3020046"/>
            <a:ext cx="3886200" cy="3124200"/>
            <a:chOff x="1536" y="1632"/>
            <a:chExt cx="2448" cy="1968"/>
          </a:xfrm>
        </p:grpSpPr>
        <p:sp>
          <p:nvSpPr>
            <p:cNvPr id="7175" name="Oval 4">
              <a:extLst>
                <a:ext uri="{FF2B5EF4-FFF2-40B4-BE49-F238E27FC236}">
                  <a16:creationId xmlns:a16="http://schemas.microsoft.com/office/drawing/2014/main" id="{AAC97634-3AEB-4EE0-BE79-2B2467A1A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32"/>
              <a:ext cx="288" cy="288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S</a:t>
              </a:r>
            </a:p>
          </p:txBody>
        </p:sp>
        <p:grpSp>
          <p:nvGrpSpPr>
            <p:cNvPr id="7176" name="Group 27">
              <a:extLst>
                <a:ext uri="{FF2B5EF4-FFF2-40B4-BE49-F238E27FC236}">
                  <a16:creationId xmlns:a16="http://schemas.microsoft.com/office/drawing/2014/main" id="{3E7C6CFC-5954-41A5-AE37-62AEAF01A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872"/>
              <a:ext cx="1584" cy="576"/>
              <a:chOff x="2064" y="1872"/>
              <a:chExt cx="1584" cy="576"/>
            </a:xfrm>
          </p:grpSpPr>
          <p:sp>
            <p:nvSpPr>
              <p:cNvPr id="7194" name="Oval 7">
                <a:extLst>
                  <a:ext uri="{FF2B5EF4-FFF2-40B4-BE49-F238E27FC236}">
                    <a16:creationId xmlns:a16="http://schemas.microsoft.com/office/drawing/2014/main" id="{EEBAB3CC-4C8F-4B97-B855-6C78C205E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7195" name="Oval 8">
                <a:extLst>
                  <a:ext uri="{FF2B5EF4-FFF2-40B4-BE49-F238E27FC236}">
                    <a16:creationId xmlns:a16="http://schemas.microsoft.com/office/drawing/2014/main" id="{0CAD301E-DC6A-42A6-A7A5-C6C982BF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7196" name="Line 14">
                <a:extLst>
                  <a:ext uri="{FF2B5EF4-FFF2-40B4-BE49-F238E27FC236}">
                    <a16:creationId xmlns:a16="http://schemas.microsoft.com/office/drawing/2014/main" id="{306BDED2-907D-4F79-9B3E-CBF8F3C3F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" y="1872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15">
                <a:extLst>
                  <a:ext uri="{FF2B5EF4-FFF2-40B4-BE49-F238E27FC236}">
                    <a16:creationId xmlns:a16="http://schemas.microsoft.com/office/drawing/2014/main" id="{E48C3BC4-64D1-4220-89DC-5D8C06583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77" name="Group 24">
              <a:extLst>
                <a:ext uri="{FF2B5EF4-FFF2-40B4-BE49-F238E27FC236}">
                  <a16:creationId xmlns:a16="http://schemas.microsoft.com/office/drawing/2014/main" id="{5E3F4BCE-934C-41C7-8A0D-A9E0520EE4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400"/>
              <a:ext cx="1296" cy="624"/>
              <a:chOff x="1536" y="2400"/>
              <a:chExt cx="1296" cy="624"/>
            </a:xfrm>
          </p:grpSpPr>
          <p:sp>
            <p:nvSpPr>
              <p:cNvPr id="7188" name="Oval 5">
                <a:extLst>
                  <a:ext uri="{FF2B5EF4-FFF2-40B4-BE49-F238E27FC236}">
                    <a16:creationId xmlns:a16="http://schemas.microsoft.com/office/drawing/2014/main" id="{C5144A47-3050-43F2-AC5C-060EE5CBC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7189" name="Oval 6">
                <a:extLst>
                  <a:ext uri="{FF2B5EF4-FFF2-40B4-BE49-F238E27FC236}">
                    <a16:creationId xmlns:a16="http://schemas.microsoft.com/office/drawing/2014/main" id="{27E3836F-C39C-483D-8E0B-5DC97E4AF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)</a:t>
                </a:r>
              </a:p>
            </p:txBody>
          </p:sp>
          <p:sp>
            <p:nvSpPr>
              <p:cNvPr id="7190" name="Oval 11">
                <a:extLst>
                  <a:ext uri="{FF2B5EF4-FFF2-40B4-BE49-F238E27FC236}">
                    <a16:creationId xmlns:a16="http://schemas.microsoft.com/office/drawing/2014/main" id="{95A08B21-DF63-452E-89E4-DE64AE891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(</a:t>
                </a:r>
              </a:p>
            </p:txBody>
          </p:sp>
          <p:sp>
            <p:nvSpPr>
              <p:cNvPr id="7191" name="Line 16">
                <a:extLst>
                  <a:ext uri="{FF2B5EF4-FFF2-40B4-BE49-F238E27FC236}">
                    <a16:creationId xmlns:a16="http://schemas.microsoft.com/office/drawing/2014/main" id="{AFE0DCB0-0B6D-4768-85F5-C093D11CC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Line 17">
                <a:extLst>
                  <a:ext uri="{FF2B5EF4-FFF2-40B4-BE49-F238E27FC236}">
                    <a16:creationId xmlns:a16="http://schemas.microsoft.com/office/drawing/2014/main" id="{A01F41DB-E716-4757-AF74-77801314C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Line 18">
                <a:extLst>
                  <a:ext uri="{FF2B5EF4-FFF2-40B4-BE49-F238E27FC236}">
                    <a16:creationId xmlns:a16="http://schemas.microsoft.com/office/drawing/2014/main" id="{A9B39138-B882-440F-9541-C91B96A15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78" name="Group 25">
              <a:extLst>
                <a:ext uri="{FF2B5EF4-FFF2-40B4-BE49-F238E27FC236}">
                  <a16:creationId xmlns:a16="http://schemas.microsoft.com/office/drawing/2014/main" id="{067E2D07-D334-49DB-AACE-348D8316E1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976"/>
              <a:ext cx="768" cy="624"/>
              <a:chOff x="1824" y="2976"/>
              <a:chExt cx="768" cy="624"/>
            </a:xfrm>
          </p:grpSpPr>
          <p:sp>
            <p:nvSpPr>
              <p:cNvPr id="7184" name="Oval 10">
                <a:extLst>
                  <a:ext uri="{FF2B5EF4-FFF2-40B4-BE49-F238E27FC236}">
                    <a16:creationId xmlns:a16="http://schemas.microsoft.com/office/drawing/2014/main" id="{F8AF76AE-BA86-4417-ACAE-E7E8C1C15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(</a:t>
                </a:r>
              </a:p>
            </p:txBody>
          </p:sp>
          <p:sp>
            <p:nvSpPr>
              <p:cNvPr id="7185" name="Oval 13">
                <a:extLst>
                  <a:ext uri="{FF2B5EF4-FFF2-40B4-BE49-F238E27FC236}">
                    <a16:creationId xmlns:a16="http://schemas.microsoft.com/office/drawing/2014/main" id="{E8F4874A-971B-433D-8B6F-840E6151C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)</a:t>
                </a:r>
              </a:p>
            </p:txBody>
          </p:sp>
          <p:sp>
            <p:nvSpPr>
              <p:cNvPr id="7186" name="Line 19">
                <a:extLst>
                  <a:ext uri="{FF2B5EF4-FFF2-40B4-BE49-F238E27FC236}">
                    <a16:creationId xmlns:a16="http://schemas.microsoft.com/office/drawing/2014/main" id="{2BDC9940-4071-4007-B5E9-22C737E1A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20">
                <a:extLst>
                  <a:ext uri="{FF2B5EF4-FFF2-40B4-BE49-F238E27FC236}">
                    <a16:creationId xmlns:a16="http://schemas.microsoft.com/office/drawing/2014/main" id="{5402DF31-1C02-4EE0-9C24-202B4E2F2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79" name="Group 26">
              <a:extLst>
                <a:ext uri="{FF2B5EF4-FFF2-40B4-BE49-F238E27FC236}">
                  <a16:creationId xmlns:a16="http://schemas.microsoft.com/office/drawing/2014/main" id="{6143C2C1-A42C-498A-A50C-67F90075B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448"/>
              <a:ext cx="912" cy="576"/>
              <a:chOff x="3072" y="2448"/>
              <a:chExt cx="912" cy="576"/>
            </a:xfrm>
          </p:grpSpPr>
          <p:sp>
            <p:nvSpPr>
              <p:cNvPr id="7180" name="Oval 9">
                <a:extLst>
                  <a:ext uri="{FF2B5EF4-FFF2-40B4-BE49-F238E27FC236}">
                    <a16:creationId xmlns:a16="http://schemas.microsoft.com/office/drawing/2014/main" id="{49DF8BCC-8D99-4A60-B271-AB85A64F6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(</a:t>
                </a:r>
              </a:p>
            </p:txBody>
          </p:sp>
          <p:sp>
            <p:nvSpPr>
              <p:cNvPr id="7181" name="Oval 12">
                <a:extLst>
                  <a:ext uri="{FF2B5EF4-FFF2-40B4-BE49-F238E27FC236}">
                    <a16:creationId xmlns:a16="http://schemas.microsoft.com/office/drawing/2014/main" id="{9618F7DC-047F-48B3-92A6-56A871515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)</a:t>
                </a:r>
              </a:p>
            </p:txBody>
          </p:sp>
          <p:sp>
            <p:nvSpPr>
              <p:cNvPr id="7182" name="Line 21">
                <a:extLst>
                  <a:ext uri="{FF2B5EF4-FFF2-40B4-BE49-F238E27FC236}">
                    <a16:creationId xmlns:a16="http://schemas.microsoft.com/office/drawing/2014/main" id="{A189AA8C-7696-4845-A623-7FD848921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448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Line 22">
                <a:extLst>
                  <a:ext uri="{FF2B5EF4-FFF2-40B4-BE49-F238E27FC236}">
                    <a16:creationId xmlns:a16="http://schemas.microsoft.com/office/drawing/2014/main" id="{35858317-76FB-483C-910B-0529B57FB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74" name="Rectangle 1">
            <a:extLst>
              <a:ext uri="{FF2B5EF4-FFF2-40B4-BE49-F238E27FC236}">
                <a16:creationId xmlns:a16="http://schemas.microsoft.com/office/drawing/2014/main" id="{D33799EE-AAA7-4A6E-BB30-7562FFE2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441949"/>
            <a:ext cx="212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Yield: (())()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241625C7-C2B2-4CFD-B5A6-40F1002F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9A52F-3644-4BAC-8D51-D73541BC83F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8FB003C1-F823-478A-BB21-A0313B02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592" y="506113"/>
            <a:ext cx="7096815" cy="201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arse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trees of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rm derivations are the same.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affects which branch you assemble first.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 </a:t>
            </a:r>
          </a:p>
        </p:txBody>
      </p:sp>
      <p:grpSp>
        <p:nvGrpSpPr>
          <p:cNvPr id="7173" name="Group 28">
            <a:extLst>
              <a:ext uri="{FF2B5EF4-FFF2-40B4-BE49-F238E27FC236}">
                <a16:creationId xmlns:a16="http://schemas.microsoft.com/office/drawing/2014/main" id="{1D93EE41-C708-4D09-A37E-0E5EA531C378}"/>
              </a:ext>
            </a:extLst>
          </p:cNvPr>
          <p:cNvGrpSpPr>
            <a:grpSpLocks/>
          </p:cNvGrpSpPr>
          <p:nvPr/>
        </p:nvGrpSpPr>
        <p:grpSpPr bwMode="auto">
          <a:xfrm>
            <a:off x="2406650" y="3020046"/>
            <a:ext cx="3886200" cy="3124200"/>
            <a:chOff x="1536" y="1632"/>
            <a:chExt cx="2448" cy="1968"/>
          </a:xfrm>
        </p:grpSpPr>
        <p:sp>
          <p:nvSpPr>
            <p:cNvPr id="7175" name="Oval 4">
              <a:extLst>
                <a:ext uri="{FF2B5EF4-FFF2-40B4-BE49-F238E27FC236}">
                  <a16:creationId xmlns:a16="http://schemas.microsoft.com/office/drawing/2014/main" id="{AAC97634-3AEB-4EE0-BE79-2B2467A1A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32"/>
              <a:ext cx="288" cy="288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S</a:t>
              </a:r>
            </a:p>
          </p:txBody>
        </p:sp>
        <p:grpSp>
          <p:nvGrpSpPr>
            <p:cNvPr id="7176" name="Group 27">
              <a:extLst>
                <a:ext uri="{FF2B5EF4-FFF2-40B4-BE49-F238E27FC236}">
                  <a16:creationId xmlns:a16="http://schemas.microsoft.com/office/drawing/2014/main" id="{3E7C6CFC-5954-41A5-AE37-62AEAF01A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872"/>
              <a:ext cx="1584" cy="576"/>
              <a:chOff x="2064" y="1872"/>
              <a:chExt cx="1584" cy="576"/>
            </a:xfrm>
          </p:grpSpPr>
          <p:sp>
            <p:nvSpPr>
              <p:cNvPr id="7194" name="Oval 7">
                <a:extLst>
                  <a:ext uri="{FF2B5EF4-FFF2-40B4-BE49-F238E27FC236}">
                    <a16:creationId xmlns:a16="http://schemas.microsoft.com/office/drawing/2014/main" id="{EEBAB3CC-4C8F-4B97-B855-6C78C205E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95" name="Oval 8">
                <a:extLst>
                  <a:ext uri="{FF2B5EF4-FFF2-40B4-BE49-F238E27FC236}">
                    <a16:creationId xmlns:a16="http://schemas.microsoft.com/office/drawing/2014/main" id="{0CAD301E-DC6A-42A6-A7A5-C6C982BF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96" name="Line 14">
                <a:extLst>
                  <a:ext uri="{FF2B5EF4-FFF2-40B4-BE49-F238E27FC236}">
                    <a16:creationId xmlns:a16="http://schemas.microsoft.com/office/drawing/2014/main" id="{306BDED2-907D-4F79-9B3E-CBF8F3C3F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" y="1872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7" name="Line 15">
                <a:extLst>
                  <a:ext uri="{FF2B5EF4-FFF2-40B4-BE49-F238E27FC236}">
                    <a16:creationId xmlns:a16="http://schemas.microsoft.com/office/drawing/2014/main" id="{E48C3BC4-64D1-4220-89DC-5D8C06583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7" name="Group 24">
              <a:extLst>
                <a:ext uri="{FF2B5EF4-FFF2-40B4-BE49-F238E27FC236}">
                  <a16:creationId xmlns:a16="http://schemas.microsoft.com/office/drawing/2014/main" id="{5E3F4BCE-934C-41C7-8A0D-A9E0520EE4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400"/>
              <a:ext cx="1296" cy="624"/>
              <a:chOff x="1536" y="2400"/>
              <a:chExt cx="1296" cy="624"/>
            </a:xfrm>
          </p:grpSpPr>
          <p:sp>
            <p:nvSpPr>
              <p:cNvPr id="7188" name="Oval 5">
                <a:extLst>
                  <a:ext uri="{FF2B5EF4-FFF2-40B4-BE49-F238E27FC236}">
                    <a16:creationId xmlns:a16="http://schemas.microsoft.com/office/drawing/2014/main" id="{C5144A47-3050-43F2-AC5C-060EE5CBC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89" name="Oval 6">
                <a:extLst>
                  <a:ext uri="{FF2B5EF4-FFF2-40B4-BE49-F238E27FC236}">
                    <a16:creationId xmlns:a16="http://schemas.microsoft.com/office/drawing/2014/main" id="{27E3836F-C39C-483D-8E0B-5DC97E4AF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90" name="Oval 11">
                <a:extLst>
                  <a:ext uri="{FF2B5EF4-FFF2-40B4-BE49-F238E27FC236}">
                    <a16:creationId xmlns:a16="http://schemas.microsoft.com/office/drawing/2014/main" id="{95A08B21-DF63-452E-89E4-DE64AE891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91" name="Line 16">
                <a:extLst>
                  <a:ext uri="{FF2B5EF4-FFF2-40B4-BE49-F238E27FC236}">
                    <a16:creationId xmlns:a16="http://schemas.microsoft.com/office/drawing/2014/main" id="{AFE0DCB0-0B6D-4768-85F5-C093D11CC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2" name="Line 17">
                <a:extLst>
                  <a:ext uri="{FF2B5EF4-FFF2-40B4-BE49-F238E27FC236}">
                    <a16:creationId xmlns:a16="http://schemas.microsoft.com/office/drawing/2014/main" id="{A01F41DB-E716-4757-AF74-77801314C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3" name="Line 18">
                <a:extLst>
                  <a:ext uri="{FF2B5EF4-FFF2-40B4-BE49-F238E27FC236}">
                    <a16:creationId xmlns:a16="http://schemas.microsoft.com/office/drawing/2014/main" id="{A9B39138-B882-440F-9541-C91B96A15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8" name="Group 25">
              <a:extLst>
                <a:ext uri="{FF2B5EF4-FFF2-40B4-BE49-F238E27FC236}">
                  <a16:creationId xmlns:a16="http://schemas.microsoft.com/office/drawing/2014/main" id="{067E2D07-D334-49DB-AACE-348D8316E1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976"/>
              <a:ext cx="768" cy="624"/>
              <a:chOff x="1824" y="2976"/>
              <a:chExt cx="768" cy="624"/>
            </a:xfrm>
          </p:grpSpPr>
          <p:sp>
            <p:nvSpPr>
              <p:cNvPr id="7184" name="Oval 10">
                <a:extLst>
                  <a:ext uri="{FF2B5EF4-FFF2-40B4-BE49-F238E27FC236}">
                    <a16:creationId xmlns:a16="http://schemas.microsoft.com/office/drawing/2014/main" id="{F8AF76AE-BA86-4417-ACAE-E7E8C1C15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85" name="Oval 13">
                <a:extLst>
                  <a:ext uri="{FF2B5EF4-FFF2-40B4-BE49-F238E27FC236}">
                    <a16:creationId xmlns:a16="http://schemas.microsoft.com/office/drawing/2014/main" id="{E8F4874A-971B-433D-8B6F-840E6151C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86" name="Line 19">
                <a:extLst>
                  <a:ext uri="{FF2B5EF4-FFF2-40B4-BE49-F238E27FC236}">
                    <a16:creationId xmlns:a16="http://schemas.microsoft.com/office/drawing/2014/main" id="{2BDC9940-4071-4007-B5E9-22C737E1A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87" name="Line 20">
                <a:extLst>
                  <a:ext uri="{FF2B5EF4-FFF2-40B4-BE49-F238E27FC236}">
                    <a16:creationId xmlns:a16="http://schemas.microsoft.com/office/drawing/2014/main" id="{5402DF31-1C02-4EE0-9C24-202B4E2F2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9" name="Group 26">
              <a:extLst>
                <a:ext uri="{FF2B5EF4-FFF2-40B4-BE49-F238E27FC236}">
                  <a16:creationId xmlns:a16="http://schemas.microsoft.com/office/drawing/2014/main" id="{6143C2C1-A42C-498A-A50C-67F90075B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448"/>
              <a:ext cx="912" cy="576"/>
              <a:chOff x="3072" y="2448"/>
              <a:chExt cx="912" cy="576"/>
            </a:xfrm>
          </p:grpSpPr>
          <p:sp>
            <p:nvSpPr>
              <p:cNvPr id="7180" name="Oval 9">
                <a:extLst>
                  <a:ext uri="{FF2B5EF4-FFF2-40B4-BE49-F238E27FC236}">
                    <a16:creationId xmlns:a16="http://schemas.microsoft.com/office/drawing/2014/main" id="{49DF8BCC-8D99-4A60-B271-AB85A64F6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81" name="Oval 12">
                <a:extLst>
                  <a:ext uri="{FF2B5EF4-FFF2-40B4-BE49-F238E27FC236}">
                    <a16:creationId xmlns:a16="http://schemas.microsoft.com/office/drawing/2014/main" id="{9618F7DC-047F-48B3-92A6-56A871515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82" name="Line 21">
                <a:extLst>
                  <a:ext uri="{FF2B5EF4-FFF2-40B4-BE49-F238E27FC236}">
                    <a16:creationId xmlns:a16="http://schemas.microsoft.com/office/drawing/2014/main" id="{A189AA8C-7696-4845-A623-7FD848921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448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83" name="Line 22">
                <a:extLst>
                  <a:ext uri="{FF2B5EF4-FFF2-40B4-BE49-F238E27FC236}">
                    <a16:creationId xmlns:a16="http://schemas.microsoft.com/office/drawing/2014/main" id="{35858317-76FB-483C-910B-0529B57FB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174" name="Rectangle 1">
            <a:extLst>
              <a:ext uri="{FF2B5EF4-FFF2-40B4-BE49-F238E27FC236}">
                <a16:creationId xmlns:a16="http://schemas.microsoft.com/office/drawing/2014/main" id="{D33799EE-AAA7-4A6E-BB30-7562FFE2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441949"/>
            <a:ext cx="212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Yield: (())() </a:t>
            </a:r>
          </a:p>
        </p:txBody>
      </p:sp>
    </p:spTree>
    <p:extLst>
      <p:ext uri="{BB962C8B-B14F-4D97-AF65-F5344CB8AC3E}">
        <p14:creationId xmlns:p14="http://schemas.microsoft.com/office/powerpoint/2010/main" val="267969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DC7145A0-E9E7-4DC6-BC4A-61B7EF95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2E0293D-B387-4F88-9BA6-A445FB38378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Box 4">
            <a:extLst>
              <a:ext uri="{FF2B5EF4-FFF2-40B4-BE49-F238E27FC236}">
                <a16:creationId xmlns:a16="http://schemas.microsoft.com/office/drawing/2014/main" id="{D4A29A7C-DBC2-49C5-9F61-C077C3EA8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43282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For CFG with start symbol S and productions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	S-&gt;A1B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	A-&gt;0A|e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	B-&gt;0B|1B|e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Show that the parse trees of </a:t>
            </a:r>
            <a:r>
              <a:rPr lang="en-US" altLang="en-US" sz="2400" dirty="0" err="1"/>
              <a:t>lm</a:t>
            </a:r>
            <a:r>
              <a:rPr lang="en-US" altLang="en-US" sz="2400" dirty="0"/>
              <a:t> and rm derivations of string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00101 are identical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1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6DC866-6290-4574-B822-57C2346A0D68}" type="slidenum">
              <a:rPr lang="en-US" altLang="en-US" sz="105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050">
              <a:latin typeface="Times New Roman" panose="02020603050405020304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55600" y="1066801"/>
            <a:ext cx="8394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S-&gt;A1B	A-&gt;0A|e	B-&gt;0B|1B|e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Show that the parse trees of lm and </a:t>
            </a:r>
            <a:r>
              <a:rPr lang="en-US" altLang="en-US" sz="1800" dirty="0" err="1"/>
              <a:t>rm</a:t>
            </a:r>
            <a:r>
              <a:rPr lang="en-US" altLang="en-US" sz="1800" dirty="0"/>
              <a:t> derivations of string 00101 are identical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99" y="1860550"/>
            <a:ext cx="8398846" cy="2311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2697">
            <a:off x="33115" y="4364133"/>
            <a:ext cx="9039668" cy="520763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08AB3742-B0D2-62E9-26BA-3BCCB7F07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599" y="4975948"/>
            <a:ext cx="8394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The sequence of the derivation is root to leaves.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Yield by read left to right determines configuration of branches.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Hence, parse trees have no “leftmost” or “rightmost” distinction.</a:t>
            </a:r>
          </a:p>
        </p:txBody>
      </p:sp>
    </p:spTree>
    <p:extLst>
      <p:ext uri="{BB962C8B-B14F-4D97-AF65-F5344CB8AC3E}">
        <p14:creationId xmlns:p14="http://schemas.microsoft.com/office/powerpoint/2010/main" val="183756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D66FD2D5-28B3-455B-BAB4-7432641AC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892A55-3F4F-4FC2-B33C-DD146821E7C1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B38F5F4-341D-4024-804F-08ED58E56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altLang="en-US" dirty="0"/>
              <a:t>Ambiguous CFG’s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55A42DA-6B4A-40EA-B31B-6E36077AE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1295400"/>
            <a:ext cx="8458200" cy="3581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3 equivalent properties of “ambiguous” CFGs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/>
              <a:t>There is a string in the L(CFG) that has two different leftmost derivations.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/>
              <a:t>There is a string in the L(CFG) that has two different rightmost derivations.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en-US" dirty="0"/>
              <a:t>There is a string in the L(CFG) that is the yield of 2 distinct parse trees</a:t>
            </a:r>
          </a:p>
        </p:txBody>
      </p:sp>
      <p:sp>
        <p:nvSpPr>
          <p:cNvPr id="10245" name="TextBox 1">
            <a:extLst>
              <a:ext uri="{FF2B5EF4-FFF2-40B4-BE49-F238E27FC236}">
                <a16:creationId xmlns:a16="http://schemas.microsoft.com/office/drawing/2014/main" id="{3C5741DA-B225-4AB1-A137-87D5DFB5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" y="5038725"/>
            <a:ext cx="899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/>
              <a:t>Proof of any one of these shows that CFG is ambiguous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6126DDC6-A8F9-4AFC-8302-029731E5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1304C4-8E68-47A2-9D2D-EA263B2598B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91DBDE-E8D1-48DE-98EE-87E6B1170C5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33400"/>
            <a:ext cx="8305800" cy="2438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n-US" altLang="en-US" sz="3600" kern="0" dirty="0">
                <a:solidFill>
                  <a:srgbClr val="CC3300"/>
                </a:solidFill>
              </a:rPr>
              <a:t>Prove S -&gt; SS | (S) | () is ambiguous</a:t>
            </a:r>
            <a:br>
              <a:rPr lang="en-US" altLang="en-US" sz="3600" kern="0" dirty="0">
                <a:solidFill>
                  <a:srgbClr val="CC3300"/>
                </a:solidFill>
              </a:rPr>
            </a:br>
            <a:r>
              <a:rPr lang="en-US" altLang="en-US" sz="3600" kern="0" dirty="0">
                <a:solidFill>
                  <a:srgbClr val="CC3300"/>
                </a:solidFill>
              </a:rPr>
              <a:t>by 2 left-most derivations of </a:t>
            </a:r>
            <a:r>
              <a:rPr lang="en-US" altLang="en-US" sz="3600" kern="0" dirty="0">
                <a:solidFill>
                  <a:schemeClr val="tx1"/>
                </a:solidFill>
              </a:rPr>
              <a:t>()()() and</a:t>
            </a:r>
          </a:p>
          <a:p>
            <a:pPr algn="l">
              <a:defRPr/>
            </a:pP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by 2 parse trees.</a:t>
            </a:r>
            <a:endParaRPr lang="en-US" altLang="en-US" sz="3600" kern="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US" altLang="en-US" sz="3600" kern="0" dirty="0">
                <a:solidFill>
                  <a:schemeClr val="tx1"/>
                </a:solidFill>
              </a:rPr>
              <a:t>Work on board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85AF144-05BD-447A-8E18-8B3244D8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2FB5D1-1615-4F23-AAFC-92CD913F0568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0768253-0682-46F3-AAF7-AF80707D67A8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533400"/>
            <a:ext cx="6629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l">
              <a:defRPr/>
            </a:pPr>
            <a:r>
              <a:rPr lang="en-US" altLang="en-US" sz="3600" kern="0" dirty="0">
                <a:solidFill>
                  <a:srgbClr val="CC3300"/>
                </a:solidFill>
              </a:rPr>
              <a:t>S -&gt; SS | (S) | () is ambiguous</a:t>
            </a:r>
            <a:br>
              <a:rPr lang="en-US" altLang="en-US" sz="3600" kern="0" dirty="0">
                <a:solidFill>
                  <a:srgbClr val="CC3300"/>
                </a:solidFill>
              </a:rPr>
            </a:br>
            <a:r>
              <a:rPr lang="en-US" altLang="en-US" sz="3600" kern="0" dirty="0">
                <a:solidFill>
                  <a:srgbClr val="CC3300"/>
                </a:solidFill>
              </a:rPr>
              <a:t>Prove by 2 </a:t>
            </a:r>
            <a:r>
              <a:rPr lang="en-US" altLang="en-US" sz="3600" kern="0" dirty="0" err="1">
                <a:solidFill>
                  <a:srgbClr val="CC3300"/>
                </a:solidFill>
              </a:rPr>
              <a:t>lm</a:t>
            </a:r>
            <a:r>
              <a:rPr lang="en-US" altLang="en-US" sz="3600" kern="0" dirty="0">
                <a:solidFill>
                  <a:srgbClr val="CC3300"/>
                </a:solidFill>
              </a:rPr>
              <a:t> derivations of </a:t>
            </a:r>
            <a:r>
              <a:rPr lang="en-US" altLang="en-US" sz="3600" kern="0" dirty="0">
                <a:solidFill>
                  <a:schemeClr val="tx1"/>
                </a:solidFill>
              </a:rPr>
              <a:t>()()()</a:t>
            </a:r>
          </a:p>
        </p:txBody>
      </p:sp>
      <p:sp>
        <p:nvSpPr>
          <p:cNvPr id="13316" name="TextBox 5">
            <a:extLst>
              <a:ext uri="{FF2B5EF4-FFF2-40B4-BE49-F238E27FC236}">
                <a16:creationId xmlns:a16="http://schemas.microsoft.com/office/drawing/2014/main" id="{BFD08A58-3A4A-4B86-B2AF-34CB98D9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639" y="2057400"/>
            <a:ext cx="754856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S=&gt;SS=&gt;SSS=&gt;()SS=&gt;()()S=&gt;()()()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S=&gt;SS=&gt;()S=&gt;()SS=&gt;()()S=&gt;()()()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Branches of parse tree can be exchanged because yield is the same read L-&gt;R and R-&gt;L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1290</Words>
  <Application>Microsoft Office PowerPoint</Application>
  <PresentationFormat>On-screen Show (4:3)</PresentationFormat>
  <Paragraphs>193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Monotype Sorts</vt:lpstr>
      <vt:lpstr>Arial</vt:lpstr>
      <vt:lpstr>Calibri</vt:lpstr>
      <vt:lpstr>Calibri Light</vt:lpstr>
      <vt:lpstr>Lucida Sans Unicode</vt:lpstr>
      <vt:lpstr>Symbol</vt:lpstr>
      <vt:lpstr>Tahoma</vt:lpstr>
      <vt:lpstr>Times New Roman</vt:lpstr>
      <vt:lpstr>Office Theme</vt:lpstr>
      <vt:lpstr>1_Office Theme</vt:lpstr>
      <vt:lpstr>Parse Trees</vt:lpstr>
      <vt:lpstr>Parse Trees: graphical representations of derivations</vt:lpstr>
      <vt:lpstr>Example: Parse Tree for</vt:lpstr>
      <vt:lpstr>PowerPoint Presentation</vt:lpstr>
      <vt:lpstr>PowerPoint Presentation</vt:lpstr>
      <vt:lpstr>PowerPoint Presentation</vt:lpstr>
      <vt:lpstr>Ambiguous CFG’s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Ambiguity is a Property of Grammars, not Languages</vt:lpstr>
      <vt:lpstr>Unambiguous balanced-parenthesis CFG</vt:lpstr>
      <vt:lpstr>Unambiguous balanced-parenthesis CFG</vt:lpstr>
      <vt:lpstr>Unambiguous balanced-parenthesis CFG</vt:lpstr>
      <vt:lpstr>LL(1) Grammars</vt:lpstr>
      <vt:lpstr>Inherent Ambiguity</vt:lpstr>
      <vt:lpstr>Example: Inherent Ambiguity</vt:lpstr>
      <vt:lpstr>Example of ambiguous grammar for  {0i1j2k | i = j or j = k}</vt:lpstr>
      <vt:lpstr>Example of ambiguous grammar for  {0i1j2k | i = j or j = k}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95</cp:revision>
  <cp:lastPrinted>2024-10-21T18:43:58Z</cp:lastPrinted>
  <dcterms:created xsi:type="dcterms:W3CDTF">2014-08-26T18:18:36Z</dcterms:created>
  <dcterms:modified xsi:type="dcterms:W3CDTF">2024-10-23T18:56:20Z</dcterms:modified>
</cp:coreProperties>
</file>