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9" r:id="rId2"/>
    <p:sldId id="260" r:id="rId3"/>
    <p:sldId id="282" r:id="rId4"/>
    <p:sldId id="284" r:id="rId5"/>
    <p:sldId id="285" r:id="rId6"/>
    <p:sldId id="267" r:id="rId7"/>
    <p:sldId id="286" r:id="rId8"/>
    <p:sldId id="268" r:id="rId9"/>
    <p:sldId id="287" r:id="rId10"/>
    <p:sldId id="262" r:id="rId11"/>
    <p:sldId id="288" r:id="rId12"/>
    <p:sldId id="269" r:id="rId13"/>
    <p:sldId id="276" r:id="rId14"/>
    <p:sldId id="278"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99" d="100"/>
          <a:sy n="99" d="100"/>
        </p:scale>
        <p:origin x="1944"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C3D9181-9DD2-492A-9356-553CB3262E9B}" type="datetimeFigureOut">
              <a:rPr lang="en-US" smtClean="0"/>
              <a:t>8/17/2025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96D79A8-EA43-4745-B5BA-D1BD82A9BEA7}" type="slidenum">
              <a:rPr lang="en-US" smtClean="0"/>
              <a:t>‹#›</a:t>
            </a:fld>
            <a:endParaRPr lang="en-US"/>
          </a:p>
        </p:txBody>
      </p:sp>
    </p:spTree>
    <p:extLst>
      <p:ext uri="{BB962C8B-B14F-4D97-AF65-F5344CB8AC3E}">
        <p14:creationId xmlns:p14="http://schemas.microsoft.com/office/powerpoint/2010/main" val="33380000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96D79A8-EA43-4745-B5BA-D1BD82A9BEA7}" type="slidenum">
              <a:rPr lang="en-US" smtClean="0"/>
              <a:t>9</a:t>
            </a:fld>
            <a:endParaRPr lang="en-US"/>
          </a:p>
        </p:txBody>
      </p:sp>
    </p:spTree>
    <p:extLst>
      <p:ext uri="{BB962C8B-B14F-4D97-AF65-F5344CB8AC3E}">
        <p14:creationId xmlns:p14="http://schemas.microsoft.com/office/powerpoint/2010/main" val="11243222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7195AFB4-D42A-4838-9CF5-BEB1A5CBA502}"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23799972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95AFB4-D42A-4838-9CF5-BEB1A5CBA502}"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1377513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95AFB4-D42A-4838-9CF5-BEB1A5CBA502}"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6894199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195AFB4-D42A-4838-9CF5-BEB1A5CBA502}"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42413138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195AFB4-D42A-4838-9CF5-BEB1A5CBA502}"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222025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195AFB4-D42A-4838-9CF5-BEB1A5CBA502}" type="datetimeFigureOut">
              <a:rPr lang="en-US" smtClean="0"/>
              <a:t>8/17/2025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19740759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195AFB4-D42A-4838-9CF5-BEB1A5CBA502}" type="datetimeFigureOut">
              <a:rPr lang="en-US" smtClean="0"/>
              <a:t>8/17/2025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242519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195AFB4-D42A-4838-9CF5-BEB1A5CBA502}" type="datetimeFigureOut">
              <a:rPr lang="en-US" smtClean="0"/>
              <a:t>8/17/2025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29818463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195AFB4-D42A-4838-9CF5-BEB1A5CBA502}" type="datetimeFigureOut">
              <a:rPr lang="en-US" smtClean="0"/>
              <a:t>8/17/2025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13029511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95AFB4-D42A-4838-9CF5-BEB1A5CBA502}" type="datetimeFigureOut">
              <a:rPr lang="en-US" smtClean="0"/>
              <a:t>8/17/2025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4638938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195AFB4-D42A-4838-9CF5-BEB1A5CBA502}" type="datetimeFigureOut">
              <a:rPr lang="en-US" smtClean="0"/>
              <a:t>8/17/2025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A8137A-AB4B-4288-BDCF-97DE575A0E18}" type="slidenum">
              <a:rPr lang="en-US" smtClean="0"/>
              <a:t>‹#›</a:t>
            </a:fld>
            <a:endParaRPr lang="en-US"/>
          </a:p>
        </p:txBody>
      </p:sp>
    </p:spTree>
    <p:extLst>
      <p:ext uri="{BB962C8B-B14F-4D97-AF65-F5344CB8AC3E}">
        <p14:creationId xmlns:p14="http://schemas.microsoft.com/office/powerpoint/2010/main" val="4046667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95AFB4-D42A-4838-9CF5-BEB1A5CBA502}" type="datetimeFigureOut">
              <a:rPr lang="en-US" smtClean="0"/>
              <a:t>8/17/2025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A8137A-AB4B-4288-BDCF-97DE575A0E18}" type="slidenum">
              <a:rPr lang="en-US" smtClean="0"/>
              <a:t>‹#›</a:t>
            </a:fld>
            <a:endParaRPr lang="en-US"/>
          </a:p>
        </p:txBody>
      </p:sp>
    </p:spTree>
    <p:extLst>
      <p:ext uri="{BB962C8B-B14F-4D97-AF65-F5344CB8AC3E}">
        <p14:creationId xmlns:p14="http://schemas.microsoft.com/office/powerpoint/2010/main" val="1473286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www.tricity.wsu.edu/~jhmiller" TargetMode="External"/><Relationship Id="rId2" Type="http://schemas.openxmlformats.org/officeDocument/2006/relationships/hyperlink" Target="mailto:jhmiller@tricity.wsu.edu" TargetMode="Externa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tel:5093727352" TargetMode="External"/><Relationship Id="rId2" Type="http://schemas.openxmlformats.org/officeDocument/2006/relationships/hyperlink" Target="mailto:tricities.accommodations@wsu.edu" TargetMode="External"/><Relationship Id="rId1" Type="http://schemas.openxmlformats.org/officeDocument/2006/relationships/slideLayout" Target="../slideLayouts/slideLayout1.xml"/><Relationship Id="rId4" Type="http://schemas.openxmlformats.org/officeDocument/2006/relationships/hyperlink" Target="https://urldefense.com/v3/__https:/nam12.safelinks.protection.outlook.com/?url=https*3A*2F*2Faccommodations.wsu.edu*2Fstudent-support*2F&amp;data=05*7C02*7Cfaculty*40tricity.wsu.edu*7C5990a489f48f41e9184e08dddb2fa188*7Cb52be471f7f147b4a8790c799bb53db5*7C0*7C0*7C638907719792585483*7CUnknown*7CTWFpbGZsb3d8eyJFbXB0eU1hcGkiOnRydWUsIlYiOiIwLjAuMDAwMCIsIlAiOiJXaW4zMiIsIkFOIjoiTWFpbCIsIldUIjoyfQ*3D*3D*7C0*7C*7C*7C&amp;sdata=ZOyrIzbdvOv9FpQx5ptQ4KesDWHwosruyc7Gpd2nTqk*3D&amp;reserved=0__;JSUlJSUlJSUlJSUlJSUlJSUlJSUlJQ!!JmPEgBY0HMszNaDT!v9viqoigHBelaq7dKrNF5Ywwlu4gUotmr21ZqGPsIwm0x7ArOejxk7KpkIpieht1jCCG80-RgqwOXtOJnp2sJZV9$" TargetMode="External"/></Relationships>
</file>

<file path=ppt/slides/_rels/slide11.xml.rels><?xml version="1.0" encoding="UTF-8" standalone="yes"?>
<Relationships xmlns="http://schemas.openxmlformats.org/package/2006/relationships"><Relationship Id="rId2" Type="http://schemas.openxmlformats.org/officeDocument/2006/relationships/hyperlink" Target="mailto:tricities.testingcenter@wsu.edu" TargetMode="Externa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hyperlink" Target="https://faculty.wsu.edu/classroom-safety/" TargetMode="Externa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hyperlink" Target="https://communitystandards.wsu.edu/policies-and-reporting/academic-integrity-policy/" TargetMode="Externa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hyperlink" Target="http://www.tricity.wsu.edu/~jhmiller" TargetMode="Externa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https://syllabus.wsu.edu/university-syllabu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612844"/>
            <a:ext cx="8153400" cy="5262979"/>
          </a:xfrm>
          <a:prstGeom prst="rect">
            <a:avLst/>
          </a:prstGeom>
        </p:spPr>
        <p:txBody>
          <a:bodyPr wrap="square">
            <a:spAutoFit/>
          </a:bodyPr>
          <a:lstStyle/>
          <a:p>
            <a:pPr algn="ctr"/>
            <a:r>
              <a:rPr lang="en-US" sz="2000" dirty="0">
                <a:latin typeface="Arial" panose="020B0604020202020204" pitchFamily="34" charset="0"/>
                <a:ea typeface="Times New Roman" panose="02020603050405020304" pitchFamily="18" charset="0"/>
                <a:cs typeface="Arial" panose="020B0604020202020204" pitchFamily="34" charset="0"/>
              </a:rPr>
              <a:t>Welcome to </a:t>
            </a:r>
            <a:r>
              <a:rPr lang="en-US" sz="2000" dirty="0" err="1">
                <a:latin typeface="Arial" panose="020B0604020202020204" pitchFamily="34" charset="0"/>
                <a:ea typeface="Times New Roman" panose="02020603050405020304" pitchFamily="18" charset="0"/>
                <a:cs typeface="Arial" panose="020B0604020202020204" pitchFamily="34" charset="0"/>
              </a:rPr>
              <a:t>CptS</a:t>
            </a:r>
            <a:r>
              <a:rPr lang="en-US" sz="2000" dirty="0">
                <a:latin typeface="Arial" panose="020B0604020202020204" pitchFamily="34" charset="0"/>
                <a:ea typeface="Times New Roman" panose="02020603050405020304" pitchFamily="18" charset="0"/>
                <a:cs typeface="Arial" panose="020B0604020202020204" pitchFamily="34" charset="0"/>
              </a:rPr>
              <a:t> 317</a:t>
            </a:r>
          </a:p>
          <a:p>
            <a:pPr algn="ctr"/>
            <a:r>
              <a:rPr lang="en-US" sz="2000" dirty="0">
                <a:latin typeface="Arial" panose="020B0604020202020204" pitchFamily="34" charset="0"/>
                <a:ea typeface="Times New Roman" panose="02020603050405020304" pitchFamily="18" charset="0"/>
                <a:cs typeface="Arial" panose="020B0604020202020204" pitchFamily="34" charset="0"/>
              </a:rPr>
              <a:t>Automata Theory, Languages, and Computation</a:t>
            </a:r>
          </a:p>
          <a:p>
            <a:pPr algn="ctr"/>
            <a:r>
              <a:rPr lang="en-US" sz="2000" dirty="0">
                <a:latin typeface="Arial" panose="020B0604020202020204" pitchFamily="34" charset="0"/>
                <a:ea typeface="Times New Roman" panose="02020603050405020304" pitchFamily="18" charset="0"/>
                <a:cs typeface="Arial" panose="020B0604020202020204" pitchFamily="34" charset="0"/>
              </a:rPr>
              <a:t>Fall 2025</a:t>
            </a:r>
          </a:p>
          <a:p>
            <a:pPr algn="ctr"/>
            <a:endParaRPr lang="en-US" sz="1400" dirty="0">
              <a:latin typeface="Arial" panose="020B0604020202020204" pitchFamily="34" charset="0"/>
              <a:ea typeface="Times New Roman" panose="02020603050405020304" pitchFamily="18" charset="0"/>
              <a:cs typeface="Arial" panose="020B0604020202020204" pitchFamily="34" charset="0"/>
            </a:endParaRPr>
          </a:p>
          <a:p>
            <a:pPr algn="ctr"/>
            <a:r>
              <a:rPr lang="en-US" sz="2000" dirty="0">
                <a:latin typeface="Arial" panose="020B0604020202020204" pitchFamily="34" charset="0"/>
                <a:ea typeface="Times New Roman" panose="02020603050405020304" pitchFamily="18" charset="0"/>
                <a:cs typeface="Arial" panose="020B0604020202020204" pitchFamily="34" charset="0"/>
              </a:rPr>
              <a:t>Monday, Wednesday, and Friday 2:10-3:00 pm</a:t>
            </a:r>
          </a:p>
          <a:p>
            <a:pPr algn="ctr"/>
            <a:endParaRPr lang="en-US" sz="1400" dirty="0">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Instructor: John Miller</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a:ln>
                  <a:noFill/>
                </a:ln>
                <a:solidFill>
                  <a:srgbClr val="0000FF"/>
                </a:solidFill>
                <a:effectLst/>
                <a:uLnTx/>
                <a:uFillTx/>
                <a:latin typeface="Arial" panose="020B0604020202020204" pitchFamily="34" charset="0"/>
                <a:ea typeface="Times New Roman" panose="02020603050405020304" pitchFamily="18" charset="0"/>
                <a:cs typeface="Arial" panose="020B0604020202020204" pitchFamily="34" charset="0"/>
                <a:hlinkClick r:id="rId2"/>
              </a:rPr>
              <a:t>jhmiller@tricity.wsu.edu</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Office location: TFLO 134E</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Office hours: </a:t>
            </a:r>
            <a:r>
              <a:rPr lang="en-US" sz="2000" dirty="0">
                <a:solidFill>
                  <a:prstClr val="black"/>
                </a:solidFill>
                <a:latin typeface="Arial" panose="020B0604020202020204" pitchFamily="34" charset="0"/>
                <a:cs typeface="Arial" panose="020B0604020202020204" pitchFamily="34" charset="0"/>
              </a:rPr>
              <a:t>after class in person</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Monday-Friday on zoom by appointment</a:t>
            </a: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lang="en-US" sz="14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TA: </a:t>
            </a:r>
            <a:r>
              <a:rPr lang="en-US" sz="2000" dirty="0">
                <a:solidFill>
                  <a:prstClr val="black"/>
                </a:solidFill>
                <a:latin typeface="Arial" panose="020B0604020202020204" pitchFamily="34" charset="0"/>
                <a:ea typeface="Times New Roman" panose="02020603050405020304" pitchFamily="18" charset="0"/>
                <a:cs typeface="Arial" panose="020B0604020202020204" pitchFamily="34" charset="0"/>
              </a:rPr>
              <a:t>TBD</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prstClr val="black"/>
                </a:solidFill>
                <a:latin typeface="Arial" panose="020B0604020202020204" pitchFamily="34" charset="0"/>
                <a:ea typeface="Times New Roman" panose="02020603050405020304" pitchFamily="18" charset="0"/>
                <a:cs typeface="Arial" panose="020B0604020202020204" pitchFamily="34" charset="0"/>
              </a:rPr>
              <a:t>Tutors available in library</a:t>
            </a:r>
            <a:r>
              <a:rPr kumimoji="0" lang="en-US" sz="20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endParaRPr kumimoji="0" lang="en-US" sz="2000" b="0" i="0" u="sng" strike="noStrike" kern="1200" cap="none" spc="0" normalizeH="0" baseline="0" noProof="0" dirty="0">
              <a:ln>
                <a:noFill/>
              </a:ln>
              <a:solidFill>
                <a:srgbClr val="0000FF"/>
              </a:solidFill>
              <a:effectLst/>
              <a:uLnTx/>
              <a:uFillTx/>
              <a:latin typeface="Arial" panose="020B0604020202020204" pitchFamily="34" charset="0"/>
              <a:ea typeface="Times New Roman" panose="02020603050405020304" pitchFamily="18" charset="0"/>
              <a:cs typeface="Arial" panose="020B0604020202020204" pitchFamily="34" charset="0"/>
            </a:endParaRPr>
          </a:p>
          <a:p>
            <a:pPr algn="ctr"/>
            <a:endParaRPr lang="en-US" sz="1400" dirty="0">
              <a:latin typeface="Arial" panose="020B0604020202020204" pitchFamily="34" charset="0"/>
              <a:ea typeface="Times New Roman" panose="02020603050405020304" pitchFamily="18" charset="0"/>
              <a:cs typeface="Arial" panose="020B0604020202020204" pitchFamily="34" charset="0"/>
            </a:endParaRPr>
          </a:p>
          <a:p>
            <a:pPr algn="ctr"/>
            <a:r>
              <a:rPr lang="en-US" sz="2000" dirty="0">
                <a:latin typeface="Arial" panose="020B0604020202020204" pitchFamily="34" charset="0"/>
                <a:ea typeface="Times New Roman" panose="02020603050405020304" pitchFamily="18" charset="0"/>
                <a:cs typeface="Arial" panose="020B0604020202020204" pitchFamily="34" charset="0"/>
              </a:rPr>
              <a:t>Check class web page for syllabus, lecture notes and assignments</a:t>
            </a:r>
          </a:p>
          <a:p>
            <a:pPr algn="ctr"/>
            <a:r>
              <a:rPr lang="en-US" sz="2000" u="sng" dirty="0">
                <a:solidFill>
                  <a:srgbClr val="0000FF"/>
                </a:solidFill>
                <a:latin typeface="Arial" panose="020B0604020202020204" pitchFamily="34" charset="0"/>
                <a:ea typeface="Times New Roman" panose="02020603050405020304" pitchFamily="18" charset="0"/>
                <a:cs typeface="Arial" panose="020B0604020202020204" pitchFamily="34" charset="0"/>
                <a:hlinkClick r:id="rId3"/>
              </a:rPr>
              <a:t>http://www.tricity.wsu.edu/~jhmiller</a:t>
            </a:r>
            <a:endParaRPr lang="en-US" sz="2000" u="sng" dirty="0">
              <a:solidFill>
                <a:srgbClr val="0000FF"/>
              </a:solidFill>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9850728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ChangeArrowheads="1"/>
          </p:cNvSpPr>
          <p:nvPr/>
        </p:nvSpPr>
        <p:spPr bwMode="auto">
          <a:xfrm>
            <a:off x="381000" y="275070"/>
            <a:ext cx="8610600" cy="61370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a:buNone/>
            </a:pPr>
            <a:r>
              <a:rPr lang="en-US" sz="2400" u="sng" dirty="0">
                <a:effectLst/>
                <a:ea typeface="Times New Roman" panose="02020603050405020304" pitchFamily="18" charset="0"/>
                <a:cs typeface="Arial" panose="020B0604020202020204" pitchFamily="34" charset="0"/>
              </a:rPr>
              <a:t>Reasonable Accommodations</a:t>
            </a:r>
            <a:r>
              <a:rPr lang="en-US" sz="2400" b="1" u="sng" dirty="0">
                <a:effectLst/>
                <a:ea typeface="Times New Roman" panose="02020603050405020304" pitchFamily="18" charset="0"/>
                <a:cs typeface="Arial" panose="020B0604020202020204" pitchFamily="34" charset="0"/>
              </a:rPr>
              <a:t>:</a:t>
            </a:r>
            <a:r>
              <a:rPr lang="en-US" sz="2400" b="1" u="sng" dirty="0">
                <a:solidFill>
                  <a:srgbClr val="467886"/>
                </a:solidFill>
                <a:effectLst/>
                <a:ea typeface="Times New Roman" panose="02020603050405020304" pitchFamily="18" charset="0"/>
                <a:cs typeface="Arial" panose="020B0604020202020204" pitchFamily="34" charset="0"/>
              </a:rPr>
              <a:t>  </a:t>
            </a:r>
            <a:endParaRPr lang="en-US" sz="2400" dirty="0">
              <a:effectLst/>
              <a:ea typeface="Times New Roman" panose="02020603050405020304" pitchFamily="18" charset="0"/>
              <a:cs typeface="Arial" panose="020B0604020202020204" pitchFamily="34" charset="0"/>
            </a:endParaRPr>
          </a:p>
          <a:p>
            <a:pPr marL="0" marR="0">
              <a:buNone/>
            </a:pPr>
            <a:r>
              <a:rPr lang="en-US" sz="2000" dirty="0">
                <a:solidFill>
                  <a:srgbClr val="212121"/>
                </a:solidFill>
                <a:effectLst/>
                <a:ea typeface="DengXian" panose="02010600030101010101" pitchFamily="2" charset="-122"/>
                <a:cs typeface="Arial" panose="020B0604020202020204" pitchFamily="34" charset="0"/>
              </a:rPr>
              <a:t>Changes in how students with disability accommodations are served at WSU Tri-Cities.  The Office of Student Accommodation and Disability Resources (formerly Access Services) has merged with the Alternative Testing Center (formerly Testing Center).   The Student Accommodation Specialist position, which will perform the duties of the new office, is currently vacant with active recruitment happening now. To ensure that students and faculty still receive services during this period of transition, we have contracted the work of meeting with students to establish or continue with accommodations to the Office of Student Accommodation and Disability Resources (SARD) in Pullman. </a:t>
            </a:r>
            <a:r>
              <a:rPr lang="en-US" sz="2000" dirty="0">
                <a:solidFill>
                  <a:srgbClr val="212121"/>
                </a:solidFill>
                <a:effectLst/>
                <a:latin typeface="Aptos" panose="020B0004020202020204" pitchFamily="34" charset="0"/>
                <a:ea typeface="DengXian" panose="02010600030101010101" pitchFamily="2" charset="-122"/>
                <a:cs typeface="Aptos" panose="020B0004020202020204" pitchFamily="34" charset="0"/>
              </a:rPr>
              <a:t> </a:t>
            </a:r>
            <a:endParaRPr lang="en-US" sz="1600" dirty="0">
              <a:effectLst/>
              <a:latin typeface="Aptos" panose="020B0004020202020204" pitchFamily="34" charset="0"/>
              <a:ea typeface="DengXian" panose="02010600030101010101" pitchFamily="2" charset="-122"/>
              <a:cs typeface="Aptos" panose="020B0004020202020204" pitchFamily="34" charset="0"/>
            </a:endParaRPr>
          </a:p>
          <a:p>
            <a:pPr marL="0" marR="0">
              <a:buNone/>
            </a:pPr>
            <a:r>
              <a:rPr lang="en-US" sz="2400" dirty="0">
                <a:solidFill>
                  <a:srgbClr val="212121"/>
                </a:solidFill>
                <a:effectLst/>
                <a:latin typeface="Times New Roman" panose="02020603050405020304" pitchFamily="18" charset="0"/>
                <a:ea typeface="DengXian" panose="02010600030101010101" pitchFamily="2" charset="-122"/>
                <a:cs typeface="Aptos" panose="020B0004020202020204" pitchFamily="34" charset="0"/>
              </a:rPr>
              <a:t> </a:t>
            </a:r>
            <a:endParaRPr lang="en-US" sz="1600" dirty="0">
              <a:effectLst/>
              <a:latin typeface="Aptos" panose="020B0004020202020204" pitchFamily="34" charset="0"/>
              <a:ea typeface="DengXian" panose="02010600030101010101" pitchFamily="2" charset="-122"/>
              <a:cs typeface="Aptos" panose="020B0004020202020204" pitchFamily="34" charset="0"/>
            </a:endParaRPr>
          </a:p>
          <a:p>
            <a:pPr marL="0" marR="0">
              <a:buNone/>
            </a:pPr>
            <a:r>
              <a:rPr lang="en-US" sz="2000" dirty="0">
                <a:solidFill>
                  <a:srgbClr val="212121"/>
                </a:solidFill>
                <a:effectLst/>
                <a:ea typeface="DengXian" panose="02010600030101010101" pitchFamily="2" charset="-122"/>
                <a:cs typeface="Arial" panose="020B0604020202020204" pitchFamily="34" charset="0"/>
              </a:rPr>
              <a:t>To contact someone in SARD, please use </a:t>
            </a:r>
            <a:endParaRPr lang="en-US" sz="1400" dirty="0">
              <a:effectLst/>
              <a:ea typeface="DengXian" panose="02010600030101010101" pitchFamily="2" charset="-122"/>
              <a:cs typeface="Arial" panose="020B0604020202020204" pitchFamily="34" charset="0"/>
            </a:endParaRPr>
          </a:p>
          <a:p>
            <a:pPr marL="0" marR="0">
              <a:buNone/>
            </a:pPr>
            <a:r>
              <a:rPr lang="en-US" sz="2000" dirty="0">
                <a:solidFill>
                  <a:srgbClr val="212121"/>
                </a:solidFill>
                <a:effectLst/>
                <a:ea typeface="DengXian" panose="02010600030101010101" pitchFamily="2" charset="-122"/>
                <a:cs typeface="Arial" panose="020B0604020202020204" pitchFamily="34" charset="0"/>
              </a:rPr>
              <a:t>Email: </a:t>
            </a:r>
            <a:r>
              <a:rPr lang="en-US" sz="2000" u="sng" dirty="0">
                <a:solidFill>
                  <a:srgbClr val="000000"/>
                </a:solidFill>
                <a:effectLst/>
                <a:ea typeface="DengXian" panose="02010600030101010101" pitchFamily="2" charset="-122"/>
                <a:cs typeface="Arial" panose="020B0604020202020204" pitchFamily="34" charset="0"/>
                <a:hlinkClick r:id="rId2" tooltip="mailto:tricities.accommodations@wsu.edu"/>
              </a:rPr>
              <a:t>tricities.accommodations@wsu.edu</a:t>
            </a:r>
            <a:r>
              <a:rPr lang="en-US" sz="2000" dirty="0">
                <a:solidFill>
                  <a:srgbClr val="212121"/>
                </a:solidFill>
                <a:effectLst/>
                <a:ea typeface="DengXian" panose="02010600030101010101" pitchFamily="2" charset="-122"/>
                <a:cs typeface="Arial" panose="020B0604020202020204" pitchFamily="34" charset="0"/>
              </a:rPr>
              <a:t> </a:t>
            </a:r>
            <a:br>
              <a:rPr lang="en-US" sz="2000" dirty="0">
                <a:solidFill>
                  <a:srgbClr val="212121"/>
                </a:solidFill>
                <a:effectLst/>
                <a:ea typeface="DengXian" panose="02010600030101010101" pitchFamily="2" charset="-122"/>
                <a:cs typeface="Arial" panose="020B0604020202020204" pitchFamily="34" charset="0"/>
              </a:rPr>
            </a:br>
            <a:r>
              <a:rPr lang="en-US" sz="2000" dirty="0">
                <a:solidFill>
                  <a:srgbClr val="212121"/>
                </a:solidFill>
                <a:effectLst/>
                <a:ea typeface="DengXian" panose="02010600030101010101" pitchFamily="2" charset="-122"/>
                <a:cs typeface="Arial" panose="020B0604020202020204" pitchFamily="34" charset="0"/>
              </a:rPr>
              <a:t>Phone: </a:t>
            </a:r>
            <a:r>
              <a:rPr lang="en-US" sz="2000" u="sng" dirty="0">
                <a:solidFill>
                  <a:srgbClr val="000000"/>
                </a:solidFill>
                <a:effectLst/>
                <a:ea typeface="DengXian" panose="02010600030101010101" pitchFamily="2" charset="-122"/>
                <a:cs typeface="Arial" panose="020B0604020202020204" pitchFamily="34" charset="0"/>
                <a:hlinkClick r:id="rId3" tooltip="tel:5093727352"/>
              </a:rPr>
              <a:t>509-372-7352</a:t>
            </a:r>
            <a:r>
              <a:rPr lang="en-US" sz="2000" dirty="0">
                <a:solidFill>
                  <a:srgbClr val="212121"/>
                </a:solidFill>
                <a:effectLst/>
                <a:ea typeface="DengXian" panose="02010600030101010101" pitchFamily="2" charset="-122"/>
                <a:cs typeface="Arial" panose="020B0604020202020204" pitchFamily="34" charset="0"/>
              </a:rPr>
              <a:t> </a:t>
            </a:r>
            <a:endParaRPr lang="en-US" sz="2000" dirty="0">
              <a:effectLst/>
              <a:ea typeface="Times New Roman" panose="02020603050405020304" pitchFamily="18" charset="0"/>
              <a:cs typeface="Arial" panose="020B0604020202020204" pitchFamily="34" charset="0"/>
            </a:endParaRPr>
          </a:p>
          <a:p>
            <a:pPr marL="0" marR="0">
              <a:buNone/>
            </a:pPr>
            <a:r>
              <a:rPr lang="en-US" sz="2000" dirty="0">
                <a:solidFill>
                  <a:srgbClr val="212121"/>
                </a:solidFill>
                <a:effectLst/>
                <a:ea typeface="DengXian" panose="02010600030101010101" pitchFamily="2" charset="-122"/>
                <a:cs typeface="Arial" panose="020B0604020202020204" pitchFamily="34" charset="0"/>
              </a:rPr>
              <a:t> </a:t>
            </a:r>
            <a:endParaRPr lang="en-US" sz="2000" dirty="0">
              <a:effectLst/>
              <a:ea typeface="Times New Roman" panose="02020603050405020304" pitchFamily="18" charset="0"/>
              <a:cs typeface="Arial" panose="020B0604020202020204" pitchFamily="34" charset="0"/>
            </a:endParaRPr>
          </a:p>
          <a:p>
            <a:pPr>
              <a:buNone/>
            </a:pPr>
            <a:r>
              <a:rPr lang="en-US" sz="2000" dirty="0">
                <a:solidFill>
                  <a:srgbClr val="212121"/>
                </a:solidFill>
                <a:effectLst/>
                <a:ea typeface="DengXian" panose="02010600030101010101" pitchFamily="2" charset="-122"/>
                <a:cs typeface="Arial" panose="020B0604020202020204" pitchFamily="34" charset="0"/>
              </a:rPr>
              <a:t>Additional information can also be found here: </a:t>
            </a:r>
            <a:br>
              <a:rPr lang="en-US" sz="2000" dirty="0">
                <a:solidFill>
                  <a:srgbClr val="212121"/>
                </a:solidFill>
                <a:effectLst/>
                <a:ea typeface="DengXian" panose="02010600030101010101" pitchFamily="2" charset="-122"/>
                <a:cs typeface="Arial" panose="020B0604020202020204" pitchFamily="34" charset="0"/>
              </a:rPr>
            </a:br>
            <a:r>
              <a:rPr lang="en-US" sz="2000" u="sng" dirty="0">
                <a:solidFill>
                  <a:srgbClr val="467886"/>
                </a:solidFill>
                <a:effectLst/>
                <a:ea typeface="DengXian" panose="02010600030101010101" pitchFamily="2" charset="-122"/>
                <a:cs typeface="Arial" panose="020B0604020202020204" pitchFamily="34" charset="0"/>
                <a:hlinkClick r:id="rId4" tooltip="https://nam12.safelinks.protection.outlook.com/?url=https%3A%2F%2Faccommodations.wsu.edu%2Fstudent-support%2F&amp;data=05%7C02%7Caplemons%40wsu.edu%7C44bd3cdb7d3248349de808dddae29caa%7Cb52be471f7f147b4a8790c799bb53db5%7C0%7C0%7C638907389003566667%7CUnknown%7C"/>
              </a:rPr>
              <a:t>https://accommodations.wsu.edu/student-support/</a:t>
            </a:r>
            <a:endParaRPr lang="en-US" altLang="en-US" sz="1800" u="sng" dirty="0">
              <a:cs typeface="Arial" panose="020B0604020202020204" pitchFamily="34" charset="0"/>
            </a:endParaRPr>
          </a:p>
        </p:txBody>
      </p:sp>
    </p:spTree>
    <p:extLst>
      <p:ext uri="{BB962C8B-B14F-4D97-AF65-F5344CB8AC3E}">
        <p14:creationId xmlns:p14="http://schemas.microsoft.com/office/powerpoint/2010/main" val="25611961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DFC22-4D83-F5C2-F9F7-71BFBA858FD8}"/>
            </a:ext>
          </a:extLst>
        </p:cNvPr>
        <p:cNvGrpSpPr/>
        <p:nvPr/>
      </p:nvGrpSpPr>
      <p:grpSpPr>
        <a:xfrm>
          <a:off x="0" y="0"/>
          <a:ext cx="0" cy="0"/>
          <a:chOff x="0" y="0"/>
          <a:chExt cx="0" cy="0"/>
        </a:xfrm>
      </p:grpSpPr>
      <p:sp>
        <p:nvSpPr>
          <p:cNvPr id="6146" name="Rectangle 4">
            <a:extLst>
              <a:ext uri="{FF2B5EF4-FFF2-40B4-BE49-F238E27FC236}">
                <a16:creationId xmlns:a16="http://schemas.microsoft.com/office/drawing/2014/main" id="{17E9A4DB-E2D9-2DA8-DFE2-661EEA550527}"/>
              </a:ext>
            </a:extLst>
          </p:cNvPr>
          <p:cNvSpPr>
            <a:spLocks noChangeArrowheads="1"/>
          </p:cNvSpPr>
          <p:nvPr/>
        </p:nvSpPr>
        <p:spPr bwMode="auto">
          <a:xfrm>
            <a:off x="381000" y="416647"/>
            <a:ext cx="8610600" cy="58539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marL="0" marR="0">
              <a:buNone/>
            </a:pPr>
            <a:r>
              <a:rPr lang="en-US" sz="2400" u="sng" dirty="0">
                <a:solidFill>
                  <a:srgbClr val="212121"/>
                </a:solidFill>
                <a:effectLst/>
                <a:ea typeface="DengXian" panose="02010600030101010101" pitchFamily="2" charset="-122"/>
                <a:cs typeface="Arial" panose="020B0604020202020204" pitchFamily="34" charset="0"/>
              </a:rPr>
              <a:t>Alternative Testing</a:t>
            </a:r>
            <a:r>
              <a:rPr lang="en-US" sz="2400" dirty="0">
                <a:solidFill>
                  <a:srgbClr val="212121"/>
                </a:solidFill>
                <a:effectLst/>
                <a:ea typeface="DengXian" panose="02010600030101010101" pitchFamily="2" charset="-122"/>
                <a:cs typeface="Arial" panose="020B0604020202020204" pitchFamily="34" charset="0"/>
              </a:rPr>
              <a:t>:</a:t>
            </a:r>
            <a:endParaRPr lang="en-US" sz="2400" dirty="0">
              <a:effectLst/>
              <a:ea typeface="Times New Roman" panose="02020603050405020304" pitchFamily="18" charset="0"/>
              <a:cs typeface="Arial" panose="020B0604020202020204" pitchFamily="34" charset="0"/>
            </a:endParaRPr>
          </a:p>
          <a:p>
            <a:pPr marL="0" marR="0">
              <a:buNone/>
            </a:pPr>
            <a:r>
              <a:rPr lang="en-US" sz="2400" dirty="0">
                <a:solidFill>
                  <a:srgbClr val="000000"/>
                </a:solidFill>
                <a:effectLst/>
                <a:ea typeface="DengXian" panose="02010600030101010101" pitchFamily="2" charset="-122"/>
                <a:cs typeface="Arial" panose="020B0604020202020204" pitchFamily="34" charset="0"/>
              </a:rPr>
              <a:t>Alternative Testing Center will administer accommodated exams on behalf of WSU Tri-Cities faculty for students registered with Student Accommodations &amp; Disability Resources (SADR). The Alternative Testing Center’s responsibility is to ensure that all classroom exams (test and quizzes) are carried out per the student’s accommodation and the instructor’s parameters.  This office will no longer be able to support proctoring for students who are not registered with SADR.  </a:t>
            </a:r>
            <a:r>
              <a:rPr lang="en-US" sz="2400" dirty="0">
                <a:solidFill>
                  <a:srgbClr val="212121"/>
                </a:solidFill>
                <a:effectLst/>
                <a:ea typeface="DengXian" panose="02010600030101010101" pitchFamily="2" charset="-122"/>
                <a:cs typeface="Arial" panose="020B0604020202020204" pitchFamily="34" charset="0"/>
              </a:rPr>
              <a:t> </a:t>
            </a:r>
            <a:endParaRPr lang="en-US" sz="2400" dirty="0">
              <a:effectLst/>
              <a:ea typeface="Times New Roman" panose="02020603050405020304" pitchFamily="18" charset="0"/>
              <a:cs typeface="Arial" panose="020B0604020202020204" pitchFamily="34" charset="0"/>
            </a:endParaRPr>
          </a:p>
          <a:p>
            <a:pPr marL="0" marR="0">
              <a:buNone/>
            </a:pPr>
            <a:r>
              <a:rPr lang="en-US" sz="2000" dirty="0">
                <a:solidFill>
                  <a:srgbClr val="212121"/>
                </a:solidFill>
                <a:effectLst/>
                <a:ea typeface="DengXian" panose="02010600030101010101" pitchFamily="2" charset="-122"/>
                <a:cs typeface="Arial" panose="020B0604020202020204" pitchFamily="34" charset="0"/>
              </a:rPr>
              <a:t> </a:t>
            </a:r>
            <a:endParaRPr lang="en-US" sz="2400" dirty="0">
              <a:effectLst/>
              <a:ea typeface="Times New Roman" panose="02020603050405020304" pitchFamily="18" charset="0"/>
              <a:cs typeface="Arial" panose="020B0604020202020204" pitchFamily="34" charset="0"/>
            </a:endParaRPr>
          </a:p>
          <a:p>
            <a:pPr marL="0" marR="0">
              <a:buNone/>
            </a:pPr>
            <a:r>
              <a:rPr lang="en-US" sz="2400" dirty="0">
                <a:solidFill>
                  <a:srgbClr val="212121"/>
                </a:solidFill>
                <a:effectLst/>
                <a:ea typeface="DengXian" panose="02010600030101010101" pitchFamily="2" charset="-122"/>
                <a:cs typeface="Arial" panose="020B0604020202020204" pitchFamily="34" charset="0"/>
              </a:rPr>
              <a:t>To contact someone about alternative testing, please use </a:t>
            </a:r>
            <a:endParaRPr lang="en-US" sz="2400" dirty="0">
              <a:effectLst/>
              <a:ea typeface="Times New Roman" panose="02020603050405020304" pitchFamily="18" charset="0"/>
              <a:cs typeface="Arial" panose="020B0604020202020204" pitchFamily="34" charset="0"/>
            </a:endParaRPr>
          </a:p>
          <a:p>
            <a:pPr marL="0" marR="0">
              <a:buNone/>
            </a:pPr>
            <a:r>
              <a:rPr lang="en-US" sz="2400" dirty="0">
                <a:solidFill>
                  <a:srgbClr val="212121"/>
                </a:solidFill>
                <a:effectLst/>
                <a:ea typeface="DengXian" panose="02010600030101010101" pitchFamily="2" charset="-122"/>
                <a:cs typeface="Arial" panose="020B0604020202020204" pitchFamily="34" charset="0"/>
              </a:rPr>
              <a:t>Email: </a:t>
            </a:r>
            <a:r>
              <a:rPr lang="en-US" sz="2400" u="sng" dirty="0">
                <a:solidFill>
                  <a:srgbClr val="000000"/>
                </a:solidFill>
                <a:effectLst/>
                <a:ea typeface="DengXian" panose="02010600030101010101" pitchFamily="2" charset="-122"/>
                <a:cs typeface="Arial" panose="020B0604020202020204" pitchFamily="34" charset="0"/>
                <a:hlinkClick r:id="rId2" tooltip="mailto:tricities.testingcenter@wsu.edu"/>
              </a:rPr>
              <a:t>tricities.testingcenter@wsu.edu</a:t>
            </a:r>
            <a:r>
              <a:rPr lang="en-US" sz="2400" dirty="0">
                <a:solidFill>
                  <a:srgbClr val="212121"/>
                </a:solidFill>
                <a:effectLst/>
                <a:ea typeface="DengXian" panose="02010600030101010101" pitchFamily="2" charset="-122"/>
                <a:cs typeface="Arial" panose="020B0604020202020204" pitchFamily="34" charset="0"/>
              </a:rPr>
              <a:t> </a:t>
            </a:r>
            <a:br>
              <a:rPr lang="en-US" sz="2400" dirty="0">
                <a:solidFill>
                  <a:srgbClr val="212121"/>
                </a:solidFill>
                <a:effectLst/>
                <a:ea typeface="DengXian" panose="02010600030101010101" pitchFamily="2" charset="-122"/>
                <a:cs typeface="Arial" panose="020B0604020202020204" pitchFamily="34" charset="0"/>
              </a:rPr>
            </a:br>
            <a:r>
              <a:rPr lang="en-US" sz="2400" dirty="0">
                <a:solidFill>
                  <a:srgbClr val="212121"/>
                </a:solidFill>
                <a:effectLst/>
                <a:ea typeface="DengXian" panose="02010600030101010101" pitchFamily="2" charset="-122"/>
                <a:cs typeface="Arial" panose="020B0604020202020204" pitchFamily="34" charset="0"/>
              </a:rPr>
              <a:t>Phone: 509-372-7191 </a:t>
            </a:r>
            <a:br>
              <a:rPr lang="en-US" sz="2400" dirty="0">
                <a:solidFill>
                  <a:srgbClr val="212121"/>
                </a:solidFill>
                <a:effectLst/>
                <a:ea typeface="DengXian" panose="02010600030101010101" pitchFamily="2" charset="-122"/>
                <a:cs typeface="Arial" panose="020B0604020202020204" pitchFamily="34" charset="0"/>
              </a:rPr>
            </a:br>
            <a:r>
              <a:rPr lang="en-US" sz="2400" dirty="0">
                <a:solidFill>
                  <a:srgbClr val="212121"/>
                </a:solidFill>
                <a:effectLst/>
                <a:ea typeface="DengXian" panose="02010600030101010101" pitchFamily="2" charset="-122"/>
                <a:cs typeface="Arial" panose="020B0604020202020204" pitchFamily="34" charset="0"/>
              </a:rPr>
              <a:t>Primary Contact: Laura Sanchez, Floyd 269 </a:t>
            </a:r>
            <a:endParaRPr lang="en-US" sz="2400" dirty="0">
              <a:effectLst/>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3420547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28600" y="762000"/>
            <a:ext cx="8686800" cy="5016758"/>
          </a:xfrm>
          <a:prstGeom prst="rect">
            <a:avLst/>
          </a:prstGeom>
        </p:spPr>
        <p:txBody>
          <a:bodyPr wrap="square">
            <a:spAutoFit/>
          </a:bodyPr>
          <a:lstStyle/>
          <a:p>
            <a:r>
              <a:rPr lang="en-US" sz="2000" u="sng" dirty="0">
                <a:latin typeface="Arial" panose="020B0604020202020204" pitchFamily="34" charset="0"/>
                <a:ea typeface="Times New Roman" panose="02020603050405020304" pitchFamily="18" charset="0"/>
                <a:cs typeface="Arial" panose="020B0604020202020204" pitchFamily="34" charset="0"/>
              </a:rPr>
              <a:t> Safety and Emergency Notification</a:t>
            </a:r>
            <a:r>
              <a:rPr lang="en-US" sz="2000" b="1" dirty="0">
                <a:latin typeface="Arial" panose="020B0604020202020204" pitchFamily="34" charset="0"/>
                <a:ea typeface="Times New Roman" panose="02020603050405020304" pitchFamily="18" charset="0"/>
                <a:cs typeface="Arial" panose="020B0604020202020204" pitchFamily="34" charset="0"/>
              </a:rPr>
              <a:t>:  </a:t>
            </a:r>
            <a:r>
              <a:rPr lang="en-US" sz="2000" dirty="0">
                <a:latin typeface="Arial" panose="020B0604020202020204" pitchFamily="34" charset="0"/>
                <a:ea typeface="Times New Roman" panose="02020603050405020304" pitchFamily="18" charset="0"/>
                <a:cs typeface="Arial" panose="020B0604020202020204" pitchFamily="34" charset="0"/>
              </a:rPr>
              <a:t>Classroom and campus safety are of paramount importance at WSU, They are the shared responsibility of the entire campus population. WSU urges students to follow the “Alert, Assess, Act,” protocol for all types of emergencies and the “Run, Hide, Fight” response for an active shooter incident. Remain ALERT (through direct observation or emergency notification), ASSESS your specific situation, and ACT in the most appropriate way to assure your own safety (and the safety of others if you are able). Please sign up for emergency alerts on your account at </a:t>
            </a:r>
            <a:r>
              <a:rPr lang="en-US" sz="2000" dirty="0" err="1">
                <a:latin typeface="Arial" panose="020B0604020202020204" pitchFamily="34" charset="0"/>
                <a:ea typeface="Times New Roman" panose="02020603050405020304" pitchFamily="18" charset="0"/>
                <a:cs typeface="Arial" panose="020B0604020202020204" pitchFamily="34" charset="0"/>
              </a:rPr>
              <a:t>MyWSU</a:t>
            </a:r>
            <a:r>
              <a:rPr lang="en-US" sz="2000" dirty="0">
                <a:latin typeface="Arial" panose="020B0604020202020204" pitchFamily="34" charset="0"/>
                <a:ea typeface="Times New Roman" panose="02020603050405020304" pitchFamily="18" charset="0"/>
                <a:cs typeface="Arial" panose="020B0604020202020204" pitchFamily="34" charset="0"/>
              </a:rPr>
              <a:t> to receive notification regarding campus emergencies (including campus closures). Click Update Now! Under “Tri-Cities Emergency Info” to register for notification by text message, e-mail, telephone, or any combination of the three. Providing multiple contact methods will help ensure you receive notifications in a timely manner, and your information will NOT be used for any other purpose. For more information on this subject, campus safety, and related topics, please view the </a:t>
            </a:r>
            <a:r>
              <a:rPr lang="en-US" sz="2000" u="sng" dirty="0">
                <a:solidFill>
                  <a:srgbClr val="2560A7"/>
                </a:solidFill>
                <a:effectLst/>
                <a:latin typeface="Calibri Light" panose="020F0302020204030204" pitchFamily="34" charset="0"/>
                <a:ea typeface="Times New Roman" panose="02020603050405020304" pitchFamily="18" charset="0"/>
                <a:cs typeface="Times New Roman" panose="02020603050405020304" pitchFamily="18" charset="0"/>
                <a:hlinkClick r:id="rId2"/>
              </a:rPr>
              <a:t>WSU safety portal</a:t>
            </a:r>
            <a:r>
              <a:rPr lang="en-US" sz="2000" dirty="0">
                <a:solidFill>
                  <a:srgbClr val="2560A7"/>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en-US" sz="20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2239046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CEC508B-B6A3-47AD-9F3B-BFA1EDAF1D37}"/>
              </a:ext>
            </a:extLst>
          </p:cNvPr>
          <p:cNvSpPr txBox="1"/>
          <p:nvPr/>
        </p:nvSpPr>
        <p:spPr>
          <a:xfrm>
            <a:off x="457200" y="1905000"/>
            <a:ext cx="8458200" cy="2862322"/>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STUDENT SUPPORT SERVICES</a:t>
            </a:r>
          </a:p>
          <a:p>
            <a:r>
              <a:rPr lang="en-US" dirty="0">
                <a:latin typeface="Arial" panose="020B0604020202020204" pitchFamily="34" charset="0"/>
                <a:cs typeface="Arial" panose="020B0604020202020204" pitchFamily="34" charset="0"/>
              </a:rPr>
              <a:t>Academic success can be challenging if you have trouble meeting basic needs like safe shelter, sleep, and nutrition. If you have difficulty affording groceries or accessing sufficient food to eat every day, lack a safe and stable place to live, have an emergency, or just need support, I urge you to contact Student Support Services at 509-372-7433, review the list of services available on the Student Support Services website, stop by the Cougar Cupboard in the East Commons, and/or speak to a member of the team. We want to help you. If you have a friend who needs support, consider filling out a Cougar Cares or review the list of services available on the Student Support Services website.</a:t>
            </a:r>
          </a:p>
        </p:txBody>
      </p:sp>
    </p:spTree>
    <p:extLst>
      <p:ext uri="{BB962C8B-B14F-4D97-AF65-F5344CB8AC3E}">
        <p14:creationId xmlns:p14="http://schemas.microsoft.com/office/powerpoint/2010/main" val="2877790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EC480F8-3CA7-4EBE-98C5-4CAD8E072594}"/>
              </a:ext>
            </a:extLst>
          </p:cNvPr>
          <p:cNvSpPr txBox="1"/>
          <p:nvPr/>
        </p:nvSpPr>
        <p:spPr>
          <a:xfrm>
            <a:off x="304800" y="1600200"/>
            <a:ext cx="8534400" cy="3970318"/>
          </a:xfrm>
          <a:prstGeom prst="rect">
            <a:avLst/>
          </a:prstGeom>
          <a:noFill/>
        </p:spPr>
        <p:txBody>
          <a:bodyPr wrap="square">
            <a:spAutoFit/>
          </a:bodyPr>
          <a:lstStyle/>
          <a:p>
            <a:r>
              <a:rPr lang="en-US" dirty="0">
                <a:latin typeface="Arial" panose="020B0604020202020204" pitchFamily="34" charset="0"/>
                <a:cs typeface="Arial" panose="020B0604020202020204" pitchFamily="34" charset="0"/>
              </a:rPr>
              <a:t>STUDENTS IN CRISIS – WSU TRI-CITIES RESOURCES</a:t>
            </a:r>
          </a:p>
          <a:p>
            <a:r>
              <a:rPr lang="en-US" dirty="0">
                <a:latin typeface="Arial" panose="020B0604020202020204" pitchFamily="34" charset="0"/>
                <a:cs typeface="Arial" panose="020B0604020202020204" pitchFamily="34" charset="0"/>
              </a:rPr>
              <a:t>If you or someone you know is in immediate danger, DIAL 911 FIRST!</a:t>
            </a:r>
          </a:p>
          <a:p>
            <a:r>
              <a:rPr lang="en-US" dirty="0">
                <a:latin typeface="Arial" panose="020B0604020202020204" pitchFamily="34" charset="0"/>
                <a:cs typeface="Arial" panose="020B0604020202020204" pitchFamily="34" charset="0"/>
              </a:rPr>
              <a:t>Student Care Network: https://tricities.wsu.edu/current-students/cougarcares/ 509-372-7433</a:t>
            </a:r>
          </a:p>
          <a:p>
            <a:r>
              <a:rPr lang="en-US" dirty="0">
                <a:latin typeface="Arial" panose="020B0604020202020204" pitchFamily="34" charset="0"/>
                <a:cs typeface="Arial" panose="020B0604020202020204" pitchFamily="34" charset="0"/>
              </a:rPr>
              <a:t>WSU Tri-Cities Student Emergency Hardship Fund: https://tricities.wsu.edu/current-students/student-emergency-hardship-fund/</a:t>
            </a:r>
          </a:p>
          <a:p>
            <a:r>
              <a:rPr lang="en-US" dirty="0">
                <a:latin typeface="Arial" panose="020B0604020202020204" pitchFamily="34" charset="0"/>
                <a:cs typeface="Arial" panose="020B0604020202020204" pitchFamily="34" charset="0"/>
              </a:rPr>
              <a:t>WSU Tri-Cities Mental Health Counseling: 509-372-7153 </a:t>
            </a:r>
          </a:p>
          <a:p>
            <a:r>
              <a:rPr lang="en-US" dirty="0">
                <a:latin typeface="Arial" panose="020B0604020202020204" pitchFamily="34" charset="0"/>
                <a:cs typeface="Arial" panose="020B0604020202020204" pitchFamily="34" charset="0"/>
              </a:rPr>
              <a:t>Suicide Prevention Hotline:  800 273-8255</a:t>
            </a:r>
          </a:p>
          <a:p>
            <a:r>
              <a:rPr lang="en-US" dirty="0">
                <a:latin typeface="Arial" panose="020B0604020202020204" pitchFamily="34" charset="0"/>
                <a:cs typeface="Arial" panose="020B0604020202020204" pitchFamily="34" charset="0"/>
              </a:rPr>
              <a:t>Crisis Text Line:  Text HOME to 741741</a:t>
            </a:r>
          </a:p>
          <a:p>
            <a:r>
              <a:rPr lang="en-US" dirty="0">
                <a:latin typeface="Arial" panose="020B0604020202020204" pitchFamily="34" charset="0"/>
                <a:cs typeface="Arial" panose="020B0604020202020204" pitchFamily="34" charset="0"/>
              </a:rPr>
              <a:t>WSU Tri-Cities Campus Security: 509-372-7698</a:t>
            </a:r>
          </a:p>
          <a:p>
            <a:r>
              <a:rPr lang="en-US" dirty="0">
                <a:latin typeface="Arial" panose="020B0604020202020204" pitchFamily="34" charset="0"/>
                <a:cs typeface="Arial" panose="020B0604020202020204" pitchFamily="34" charset="0"/>
              </a:rPr>
              <a:t>WSU Tri-Cities Campus Emergency: 509-372-7234</a:t>
            </a:r>
          </a:p>
          <a:p>
            <a:r>
              <a:rPr lang="en-US" dirty="0">
                <a:latin typeface="Arial" panose="020B0604020202020204" pitchFamily="34" charset="0"/>
                <a:cs typeface="Arial" panose="020B0604020202020204" pitchFamily="34" charset="0"/>
              </a:rPr>
              <a:t>WSU Tri-Cities Deputy Title IX Director: 509-372-7381</a:t>
            </a:r>
          </a:p>
          <a:p>
            <a:r>
              <a:rPr lang="en-US" dirty="0">
                <a:latin typeface="Arial" panose="020B0604020202020204" pitchFamily="34" charset="0"/>
                <a:cs typeface="Arial" panose="020B0604020202020204" pitchFamily="34" charset="0"/>
              </a:rPr>
              <a:t>Support, Advocacy, and Resource Center (SARC): 888-846-7273</a:t>
            </a:r>
          </a:p>
          <a:p>
            <a:r>
              <a:rPr lang="en-US" dirty="0">
                <a:latin typeface="Arial" panose="020B0604020202020204" pitchFamily="34" charset="0"/>
                <a:cs typeface="Arial" panose="020B0604020202020204" pitchFamily="34" charset="0"/>
              </a:rPr>
              <a:t>WSU Health Sciences 24/7 Crisis Line: 509-368-6500</a:t>
            </a:r>
          </a:p>
        </p:txBody>
      </p:sp>
    </p:spTree>
    <p:extLst>
      <p:ext uri="{BB962C8B-B14F-4D97-AF65-F5344CB8AC3E}">
        <p14:creationId xmlns:p14="http://schemas.microsoft.com/office/powerpoint/2010/main" val="1877486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838200" y="457200"/>
            <a:ext cx="7772400" cy="5016758"/>
          </a:xfrm>
          <a:prstGeom prst="rect">
            <a:avLst/>
          </a:prstGeom>
        </p:spPr>
        <p:txBody>
          <a:bodyPr wrap="square">
            <a:spAutoFit/>
          </a:bodyPr>
          <a:lstStyle/>
          <a:p>
            <a:r>
              <a:rPr lang="en-US" sz="2000" u="sng" dirty="0">
                <a:latin typeface="Arial" panose="020B0604020202020204" pitchFamily="34" charset="0"/>
                <a:ea typeface="Times New Roman" panose="02020603050405020304" pitchFamily="18" charset="0"/>
                <a:cs typeface="Arial" panose="020B0604020202020204" pitchFamily="34" charset="0"/>
              </a:rPr>
              <a:t>Objectives:</a:t>
            </a:r>
            <a:r>
              <a:rPr lang="en-US" sz="2000" dirty="0">
                <a:latin typeface="Arial" panose="020B0604020202020204" pitchFamily="34" charset="0"/>
                <a:ea typeface="Times New Roman" panose="02020603050405020304" pitchFamily="18" charset="0"/>
                <a:cs typeface="Arial" panose="020B0604020202020204" pitchFamily="34" charset="0"/>
              </a:rPr>
              <a:t>  Introduce students to finite automata and formal languages.</a:t>
            </a:r>
          </a:p>
          <a:p>
            <a:r>
              <a:rPr lang="en-US" sz="2000" dirty="0">
                <a:latin typeface="Arial" panose="020B0604020202020204" pitchFamily="34" charset="0"/>
                <a:ea typeface="Times New Roman" panose="02020603050405020304" pitchFamily="18" charset="0"/>
                <a:cs typeface="Arial" panose="020B0604020202020204" pitchFamily="34" charset="0"/>
              </a:rPr>
              <a:t>  </a:t>
            </a:r>
          </a:p>
          <a:p>
            <a:r>
              <a:rPr lang="en-US" sz="2000" u="sng" dirty="0">
                <a:latin typeface="Arial" panose="020B0604020202020204" pitchFamily="34" charset="0"/>
                <a:ea typeface="Times New Roman" panose="02020603050405020304" pitchFamily="18" charset="0"/>
                <a:cs typeface="Arial" panose="020B0604020202020204" pitchFamily="34" charset="0"/>
              </a:rPr>
              <a:t>Textbook</a:t>
            </a:r>
            <a:r>
              <a:rPr lang="en-US" sz="2000" dirty="0">
                <a:latin typeface="Arial" panose="020B0604020202020204" pitchFamily="34" charset="0"/>
                <a:ea typeface="Times New Roman" panose="02020603050405020304" pitchFamily="18" charset="0"/>
                <a:cs typeface="Arial" panose="020B0604020202020204" pitchFamily="34" charset="0"/>
              </a:rPr>
              <a:t>: “Introduction to Automata Theory, Languages and Computation, 3</a:t>
            </a:r>
            <a:r>
              <a:rPr lang="en-US" sz="2000" baseline="30000" dirty="0">
                <a:latin typeface="Arial" panose="020B0604020202020204" pitchFamily="34" charset="0"/>
                <a:ea typeface="Times New Roman" panose="02020603050405020304" pitchFamily="18" charset="0"/>
                <a:cs typeface="Arial" panose="020B0604020202020204" pitchFamily="34" charset="0"/>
              </a:rPr>
              <a:t>rd</a:t>
            </a:r>
            <a:r>
              <a:rPr lang="en-US" sz="2000" dirty="0">
                <a:latin typeface="Arial" panose="020B0604020202020204" pitchFamily="34" charset="0"/>
                <a:ea typeface="Times New Roman" panose="02020603050405020304" pitchFamily="18" charset="0"/>
                <a:cs typeface="Arial" panose="020B0604020202020204" pitchFamily="34" charset="0"/>
              </a:rPr>
              <a:t> Edition by Hopcroft, Motwani, and Ullman, ISBN 0-321-45536-3 Available at Bookie</a:t>
            </a:r>
          </a:p>
          <a:p>
            <a:r>
              <a:rPr lang="en-US" sz="2000" dirty="0">
                <a:latin typeface="Arial" panose="020B0604020202020204" pitchFamily="34" charset="0"/>
                <a:ea typeface="Times New Roman" panose="02020603050405020304" pitchFamily="18" charset="0"/>
                <a:cs typeface="Arial" panose="020B0604020202020204" pitchFamily="34" charset="0"/>
              </a:rPr>
              <a:t> </a:t>
            </a:r>
          </a:p>
          <a:p>
            <a:r>
              <a:rPr lang="en-US" sz="2000" u="sng" dirty="0">
                <a:latin typeface="Arial" panose="020B0604020202020204" pitchFamily="34" charset="0"/>
                <a:cs typeface="Arial" panose="020B0604020202020204" pitchFamily="34" charset="0"/>
              </a:rPr>
              <a:t>Student learning outcomes</a:t>
            </a:r>
            <a:r>
              <a:rPr lang="en-US" sz="2000" dirty="0">
                <a:latin typeface="Arial" panose="020B0604020202020204" pitchFamily="34" charset="0"/>
                <a:cs typeface="Arial" panose="020B0604020202020204" pitchFamily="34" charset="0"/>
              </a:rPr>
              <a:t>:</a:t>
            </a:r>
          </a:p>
          <a:p>
            <a:pPr marL="457200" lvl="0" indent="-457200">
              <a:buFont typeface="+mj-lt"/>
              <a:buAutoNum type="arabicPeriod"/>
            </a:pPr>
            <a:r>
              <a:rPr lang="en-US" sz="2000" dirty="0">
                <a:latin typeface="Arial" panose="020B0604020202020204" pitchFamily="34" charset="0"/>
                <a:cs typeface="Arial" panose="020B0604020202020204" pitchFamily="34" charset="0"/>
              </a:rPr>
              <a:t>Understand and use induction as a method of proof</a:t>
            </a:r>
          </a:p>
          <a:p>
            <a:pPr marL="457200" lvl="0" indent="-457200">
              <a:buFont typeface="+mj-lt"/>
              <a:buAutoNum type="arabicPeriod"/>
            </a:pPr>
            <a:r>
              <a:rPr lang="en-US" sz="2000" dirty="0">
                <a:latin typeface="Arial" panose="020B0604020202020204" pitchFamily="34" charset="0"/>
                <a:cs typeface="Arial" panose="020B0604020202020204" pitchFamily="34" charset="0"/>
              </a:rPr>
              <a:t>Understand and design finite automata</a:t>
            </a:r>
          </a:p>
          <a:p>
            <a:pPr marL="457200" lvl="0" indent="-457200">
              <a:buFont typeface="+mj-lt"/>
              <a:buAutoNum type="arabicPeriod"/>
            </a:pPr>
            <a:r>
              <a:rPr lang="en-US" sz="2000" dirty="0">
                <a:latin typeface="Arial" panose="020B0604020202020204" pitchFamily="34" charset="0"/>
                <a:cs typeface="Arial" panose="020B0604020202020204" pitchFamily="34" charset="0"/>
              </a:rPr>
              <a:t>Understand regular expressions and their relation to finite automata</a:t>
            </a:r>
          </a:p>
          <a:p>
            <a:pPr marL="457200" lvl="0" indent="-457200">
              <a:buFont typeface="+mj-lt"/>
              <a:buAutoNum type="arabicPeriod"/>
            </a:pPr>
            <a:r>
              <a:rPr lang="en-US" sz="2000" dirty="0">
                <a:latin typeface="Arial" panose="020B0604020202020204" pitchFamily="34" charset="0"/>
                <a:cs typeface="Arial" panose="020B0604020202020204" pitchFamily="34" charset="0"/>
              </a:rPr>
              <a:t>Understand the properties of regular languages</a:t>
            </a:r>
          </a:p>
          <a:p>
            <a:pPr marL="457200" lvl="0" indent="-457200">
              <a:buFont typeface="+mj-lt"/>
              <a:buAutoNum type="arabicPeriod"/>
            </a:pPr>
            <a:r>
              <a:rPr lang="en-US" sz="2000" dirty="0">
                <a:latin typeface="Arial" panose="020B0604020202020204" pitchFamily="34" charset="0"/>
                <a:cs typeface="Arial" panose="020B0604020202020204" pitchFamily="34" charset="0"/>
              </a:rPr>
              <a:t>Understand the properties of context-free grammars and languages</a:t>
            </a:r>
          </a:p>
          <a:p>
            <a:pPr marL="457200" indent="-457200">
              <a:buFont typeface="+mj-lt"/>
              <a:buAutoNum type="arabicPeriod"/>
            </a:pPr>
            <a:r>
              <a:rPr lang="en-US" sz="2000" dirty="0">
                <a:latin typeface="Arial" panose="020B0604020202020204" pitchFamily="34" charset="0"/>
                <a:cs typeface="Arial" panose="020B0604020202020204" pitchFamily="34" charset="0"/>
              </a:rPr>
              <a:t>Understand and design push-down automata</a:t>
            </a:r>
            <a:endParaRPr lang="en-US" sz="2400" dirty="0">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35693855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a:extLst>
              <a:ext uri="{FF2B5EF4-FFF2-40B4-BE49-F238E27FC236}">
                <a16:creationId xmlns:a16="http://schemas.microsoft.com/office/drawing/2014/main" id="{EE367247-1641-46D3-982F-58AF3CA040FF}"/>
              </a:ext>
            </a:extLst>
          </p:cNvPr>
          <p:cNvSpPr>
            <a:spLocks noChangeArrowheads="1"/>
          </p:cNvSpPr>
          <p:nvPr/>
        </p:nvSpPr>
        <p:spPr bwMode="auto">
          <a:xfrm>
            <a:off x="2547938" y="243681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9" name="TextBox 8">
            <a:extLst>
              <a:ext uri="{FF2B5EF4-FFF2-40B4-BE49-F238E27FC236}">
                <a16:creationId xmlns:a16="http://schemas.microsoft.com/office/drawing/2014/main" id="{9F49D9E3-0C91-412A-93E9-8458F32E6F30}"/>
              </a:ext>
            </a:extLst>
          </p:cNvPr>
          <p:cNvSpPr txBox="1"/>
          <p:nvPr/>
        </p:nvSpPr>
        <p:spPr>
          <a:xfrm>
            <a:off x="2576513" y="609600"/>
            <a:ext cx="4222376" cy="3693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Course outline (subject to change)</a:t>
            </a:r>
            <a:endParaRPr kumimoji="0" lang="en-US" sz="1800" b="0" i="0" u="none" strike="noStrike" kern="1200" cap="none" spc="0" normalizeH="0" baseline="0" noProof="0" dirty="0">
              <a:ln>
                <a:noFill/>
              </a:ln>
              <a:solidFill>
                <a:prstClr val="black"/>
              </a:solidFill>
              <a:effectLst/>
              <a:uLnTx/>
              <a:uFillTx/>
              <a:latin typeface="Times New Roman" panose="02020603050405020304" pitchFamily="18" charset="0"/>
              <a:ea typeface="Times New Roman" panose="02020603050405020304" pitchFamily="18" charset="0"/>
              <a:cs typeface="+mn-cs"/>
            </a:endParaRPr>
          </a:p>
        </p:txBody>
      </p:sp>
      <p:graphicFrame>
        <p:nvGraphicFramePr>
          <p:cNvPr id="3" name="Table 2">
            <a:extLst>
              <a:ext uri="{FF2B5EF4-FFF2-40B4-BE49-F238E27FC236}">
                <a16:creationId xmlns:a16="http://schemas.microsoft.com/office/drawing/2014/main" id="{019D49BB-9752-CC1D-F18F-8EF2A90E0255}"/>
              </a:ext>
            </a:extLst>
          </p:cNvPr>
          <p:cNvGraphicFramePr>
            <a:graphicFrameLocks noGrp="1"/>
          </p:cNvGraphicFramePr>
          <p:nvPr>
            <p:extLst>
              <p:ext uri="{D42A27DB-BD31-4B8C-83A1-F6EECF244321}">
                <p14:modId xmlns:p14="http://schemas.microsoft.com/office/powerpoint/2010/main" val="1304631616"/>
              </p:ext>
            </p:extLst>
          </p:nvPr>
        </p:nvGraphicFramePr>
        <p:xfrm>
          <a:off x="1676400" y="1447801"/>
          <a:ext cx="6324599" cy="5105393"/>
        </p:xfrm>
        <a:graphic>
          <a:graphicData uri="http://schemas.openxmlformats.org/drawingml/2006/table">
            <a:tbl>
              <a:tblPr firstRow="1" firstCol="1" bandRow="1"/>
              <a:tblGrid>
                <a:gridCol w="878003">
                  <a:extLst>
                    <a:ext uri="{9D8B030D-6E8A-4147-A177-3AD203B41FA5}">
                      <a16:colId xmlns:a16="http://schemas.microsoft.com/office/drawing/2014/main" val="3820561099"/>
                    </a:ext>
                  </a:extLst>
                </a:gridCol>
                <a:gridCol w="4415811">
                  <a:extLst>
                    <a:ext uri="{9D8B030D-6E8A-4147-A177-3AD203B41FA5}">
                      <a16:colId xmlns:a16="http://schemas.microsoft.com/office/drawing/2014/main" val="924306031"/>
                    </a:ext>
                  </a:extLst>
                </a:gridCol>
                <a:gridCol w="1030785">
                  <a:extLst>
                    <a:ext uri="{9D8B030D-6E8A-4147-A177-3AD203B41FA5}">
                      <a16:colId xmlns:a16="http://schemas.microsoft.com/office/drawing/2014/main" val="3806900240"/>
                    </a:ext>
                  </a:extLst>
                </a:gridCol>
              </a:tblGrid>
              <a:tr h="282293">
                <a:tc>
                  <a:txBody>
                    <a:bodyPr/>
                    <a:lstStyle/>
                    <a:p>
                      <a:pPr marL="0" marR="0" algn="ctr">
                        <a:buNone/>
                      </a:pPr>
                      <a:r>
                        <a:rPr lang="en-US" sz="1600" b="1" dirty="0">
                          <a:effectLst/>
                          <a:latin typeface="Arial" panose="020B0604020202020204" pitchFamily="34" charset="0"/>
                          <a:ea typeface="Calibri" panose="020F0502020204030204" pitchFamily="34" charset="0"/>
                        </a:rPr>
                        <a:t>Week</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600" b="1" dirty="0">
                          <a:effectLst/>
                          <a:latin typeface="Arial" panose="020B0604020202020204" pitchFamily="34" charset="0"/>
                          <a:ea typeface="Calibri" panose="020F0502020204030204" pitchFamily="34" charset="0"/>
                        </a:rPr>
                        <a:t>Topics</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600" b="1">
                          <a:effectLst/>
                          <a:latin typeface="Arial" panose="020B0604020202020204" pitchFamily="34" charset="0"/>
                          <a:ea typeface="Calibri" panose="020F0502020204030204" pitchFamily="34" charset="0"/>
                        </a:rPr>
                        <a:t>Notes</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1715862422"/>
                  </a:ext>
                </a:extLst>
              </a:tr>
              <a:tr h="282293">
                <a:tc>
                  <a:txBody>
                    <a:bodyPr/>
                    <a:lstStyle/>
                    <a:p>
                      <a:pPr marL="0" marR="0" algn="ctr">
                        <a:buNone/>
                      </a:pPr>
                      <a:r>
                        <a:rPr lang="en-US" sz="1600">
                          <a:effectLst/>
                          <a:latin typeface="Arial" panose="020B0604020202020204" pitchFamily="34" charset="0"/>
                          <a:ea typeface="Calibri" panose="020F0502020204030204" pitchFamily="34" charset="0"/>
                        </a:rPr>
                        <a:t>1</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Syllabus, Proof by induction</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HW1</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816250018"/>
                  </a:ext>
                </a:extLst>
              </a:tr>
              <a:tr h="282293">
                <a:tc>
                  <a:txBody>
                    <a:bodyPr/>
                    <a:lstStyle/>
                    <a:p>
                      <a:pPr marL="0" marR="0" algn="ctr">
                        <a:buNone/>
                      </a:pPr>
                      <a:r>
                        <a:rPr lang="en-US" sz="1600">
                          <a:effectLst/>
                          <a:latin typeface="Arial" panose="020B0604020202020204" pitchFamily="34" charset="0"/>
                          <a:ea typeface="Calibri" panose="020F0502020204030204" pitchFamily="34" charset="0"/>
                        </a:rPr>
                        <a:t>2</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Deterministic Finite Automata</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HW2</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08167757"/>
                  </a:ext>
                </a:extLst>
              </a:tr>
              <a:tr h="282293">
                <a:tc>
                  <a:txBody>
                    <a:bodyPr/>
                    <a:lstStyle/>
                    <a:p>
                      <a:pPr marL="0" marR="0" algn="ctr">
                        <a:buNone/>
                      </a:pPr>
                      <a:r>
                        <a:rPr lang="en-US" sz="1600">
                          <a:effectLst/>
                          <a:latin typeface="Arial" panose="020B0604020202020204" pitchFamily="34" charset="0"/>
                          <a:ea typeface="Calibri" panose="020F0502020204030204" pitchFamily="34" charset="0"/>
                        </a:rPr>
                        <a:t>3</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a:effectLst/>
                          <a:latin typeface="Arial" panose="020B0604020202020204" pitchFamily="34" charset="0"/>
                          <a:ea typeface="Calibri" panose="020F0502020204030204" pitchFamily="34" charset="0"/>
                        </a:rPr>
                        <a:t>Non-deterministic finite automata (NFA)</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HW3</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83454933"/>
                  </a:ext>
                </a:extLst>
              </a:tr>
              <a:tr h="282293">
                <a:tc>
                  <a:txBody>
                    <a:bodyPr/>
                    <a:lstStyle/>
                    <a:p>
                      <a:pPr marL="0" marR="0" algn="ctr">
                        <a:buNone/>
                      </a:pPr>
                      <a:r>
                        <a:rPr lang="en-US" sz="1600">
                          <a:effectLst/>
                          <a:latin typeface="Arial" panose="020B0604020202020204" pitchFamily="34" charset="0"/>
                          <a:ea typeface="Calibri" panose="020F0502020204030204" pitchFamily="34" charset="0"/>
                        </a:rPr>
                        <a:t>4</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a:effectLst/>
                          <a:latin typeface="Arial" panose="020B0604020202020204" pitchFamily="34" charset="0"/>
                          <a:ea typeface="Calibri" panose="020F0502020204030204" pitchFamily="34" charset="0"/>
                        </a:rPr>
                        <a:t>NFA with e-transitions, </a:t>
                      </a:r>
                      <a:r>
                        <a:rPr lang="en-US" sz="1600" b="1">
                          <a:effectLst/>
                          <a:latin typeface="Arial" panose="020B0604020202020204" pitchFamily="34" charset="0"/>
                          <a:ea typeface="Calibri" panose="020F0502020204030204" pitchFamily="34" charset="0"/>
                        </a:rPr>
                        <a:t>QUIZ 1</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HW4&amp;5</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389448780"/>
                  </a:ext>
                </a:extLst>
              </a:tr>
              <a:tr h="282293">
                <a:tc>
                  <a:txBody>
                    <a:bodyPr/>
                    <a:lstStyle/>
                    <a:p>
                      <a:pPr marL="0" marR="0" algn="ctr">
                        <a:buNone/>
                      </a:pPr>
                      <a:r>
                        <a:rPr lang="en-US" sz="1600">
                          <a:effectLst/>
                          <a:latin typeface="Arial" panose="020B0604020202020204" pitchFamily="34" charset="0"/>
                          <a:ea typeface="Calibri" panose="020F0502020204030204" pitchFamily="34" charset="0"/>
                        </a:rPr>
                        <a:t>5</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a:effectLst/>
                          <a:latin typeface="Arial" panose="020B0604020202020204" pitchFamily="34" charset="0"/>
                          <a:ea typeface="Calibri" panose="020F0502020204030204" pitchFamily="34" charset="0"/>
                        </a:rPr>
                        <a:t>Regular Expressions 1</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HW6</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2091332"/>
                  </a:ext>
                </a:extLst>
              </a:tr>
              <a:tr h="282293">
                <a:tc>
                  <a:txBody>
                    <a:bodyPr/>
                    <a:lstStyle/>
                    <a:p>
                      <a:pPr marL="0" marR="0" algn="ctr">
                        <a:buNone/>
                      </a:pPr>
                      <a:r>
                        <a:rPr lang="en-US" sz="1600">
                          <a:effectLst/>
                          <a:latin typeface="Arial" panose="020B0604020202020204" pitchFamily="34" charset="0"/>
                          <a:ea typeface="Calibri" panose="020F0502020204030204" pitchFamily="34" charset="0"/>
                        </a:rPr>
                        <a:t>6</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a:effectLst/>
                          <a:latin typeface="Arial" panose="020B0604020202020204" pitchFamily="34" charset="0"/>
                          <a:ea typeface="Calibri" panose="020F0502020204030204" pitchFamily="34" charset="0"/>
                        </a:rPr>
                        <a:t>Regular Expressions 2, </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HW 7&amp;8</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51587546"/>
                  </a:ext>
                </a:extLst>
              </a:tr>
              <a:tr h="282293">
                <a:tc>
                  <a:txBody>
                    <a:bodyPr/>
                    <a:lstStyle/>
                    <a:p>
                      <a:pPr marL="0" marR="0" algn="ctr">
                        <a:buNone/>
                      </a:pPr>
                      <a:r>
                        <a:rPr lang="en-US" sz="1600">
                          <a:effectLst/>
                          <a:latin typeface="Arial" panose="020B0604020202020204" pitchFamily="34" charset="0"/>
                          <a:ea typeface="Calibri" panose="020F0502020204030204" pitchFamily="34" charset="0"/>
                        </a:rPr>
                        <a:t>7</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a:effectLst/>
                          <a:latin typeface="Arial" panose="020B0604020202020204" pitchFamily="34" charset="0"/>
                          <a:ea typeface="Calibri" panose="020F0502020204030204" pitchFamily="34" charset="0"/>
                        </a:rPr>
                        <a:t>Regular Languages 1</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HW9</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66832751"/>
                  </a:ext>
                </a:extLst>
              </a:tr>
              <a:tr h="282293">
                <a:tc>
                  <a:txBody>
                    <a:bodyPr/>
                    <a:lstStyle/>
                    <a:p>
                      <a:pPr marL="0" marR="0" algn="ctr">
                        <a:buNone/>
                      </a:pPr>
                      <a:r>
                        <a:rPr lang="en-US" sz="1600">
                          <a:effectLst/>
                          <a:latin typeface="Arial" panose="020B0604020202020204" pitchFamily="34" charset="0"/>
                          <a:ea typeface="Calibri" panose="020F0502020204030204" pitchFamily="34" charset="0"/>
                        </a:rPr>
                        <a:t>8</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a:effectLst/>
                          <a:latin typeface="Arial" panose="020B0604020202020204" pitchFamily="34" charset="0"/>
                          <a:ea typeface="Calibri" panose="020F0502020204030204" pitchFamily="34" charset="0"/>
                        </a:rPr>
                        <a:t>Regular Languages 2 </a:t>
                      </a:r>
                      <a:r>
                        <a:rPr lang="en-US" sz="1600" b="1">
                          <a:effectLst/>
                          <a:latin typeface="Arial" panose="020B0604020202020204" pitchFamily="34" charset="0"/>
                          <a:ea typeface="Calibri" panose="020F0502020204030204" pitchFamily="34" charset="0"/>
                        </a:rPr>
                        <a:t>QUIZ 2</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HW10</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21734910"/>
                  </a:ext>
                </a:extLst>
              </a:tr>
              <a:tr h="282293">
                <a:tc>
                  <a:txBody>
                    <a:bodyPr/>
                    <a:lstStyle/>
                    <a:p>
                      <a:pPr marL="0" marR="0" algn="ctr">
                        <a:buNone/>
                      </a:pPr>
                      <a:r>
                        <a:rPr lang="en-US" sz="1600">
                          <a:effectLst/>
                          <a:latin typeface="Arial" panose="020B0604020202020204" pitchFamily="34" charset="0"/>
                          <a:ea typeface="Calibri" panose="020F0502020204030204" pitchFamily="34" charset="0"/>
                        </a:rPr>
                        <a:t>9</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a:effectLst/>
                          <a:latin typeface="Arial" panose="020B0604020202020204" pitchFamily="34" charset="0"/>
                          <a:ea typeface="Calibri" panose="020F0502020204030204" pitchFamily="34" charset="0"/>
                        </a:rPr>
                        <a:t>Regular Languages 3, </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HW11</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930334767"/>
                  </a:ext>
                </a:extLst>
              </a:tr>
              <a:tr h="282293">
                <a:tc>
                  <a:txBody>
                    <a:bodyPr/>
                    <a:lstStyle/>
                    <a:p>
                      <a:pPr marL="0" marR="0" algn="ctr">
                        <a:buNone/>
                      </a:pPr>
                      <a:r>
                        <a:rPr lang="en-US" sz="1600">
                          <a:effectLst/>
                          <a:latin typeface="Arial" panose="020B0604020202020204" pitchFamily="34" charset="0"/>
                          <a:ea typeface="Calibri" panose="020F0502020204030204" pitchFamily="34" charset="0"/>
                        </a:rPr>
                        <a:t>10</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a:effectLst/>
                          <a:latin typeface="Arial" panose="020B0604020202020204" pitchFamily="34" charset="0"/>
                          <a:ea typeface="Calibri" panose="020F0502020204030204" pitchFamily="34" charset="0"/>
                        </a:rPr>
                        <a:t>Context Free Grammars 1</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 </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208088755"/>
                  </a:ext>
                </a:extLst>
              </a:tr>
              <a:tr h="282293">
                <a:tc>
                  <a:txBody>
                    <a:bodyPr/>
                    <a:lstStyle/>
                    <a:p>
                      <a:pPr marL="0" marR="0" algn="ctr">
                        <a:buNone/>
                      </a:pPr>
                      <a:r>
                        <a:rPr lang="en-US" sz="1600">
                          <a:effectLst/>
                          <a:latin typeface="Arial" panose="020B0604020202020204" pitchFamily="34" charset="0"/>
                          <a:ea typeface="Calibri" panose="020F0502020204030204" pitchFamily="34" charset="0"/>
                        </a:rPr>
                        <a:t>11</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a:effectLst/>
                          <a:latin typeface="Arial" panose="020B0604020202020204" pitchFamily="34" charset="0"/>
                          <a:ea typeface="Calibri" panose="020F0502020204030204" pitchFamily="34" charset="0"/>
                        </a:rPr>
                        <a:t>Context Free Grammars 2</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HW12</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47354790"/>
                  </a:ext>
                </a:extLst>
              </a:tr>
              <a:tr h="282293">
                <a:tc>
                  <a:txBody>
                    <a:bodyPr/>
                    <a:lstStyle/>
                    <a:p>
                      <a:pPr marL="0" marR="0" algn="ctr">
                        <a:buNone/>
                      </a:pPr>
                      <a:r>
                        <a:rPr lang="en-US" sz="1600">
                          <a:effectLst/>
                          <a:latin typeface="Arial" panose="020B0604020202020204" pitchFamily="34" charset="0"/>
                          <a:ea typeface="Calibri" panose="020F0502020204030204" pitchFamily="34" charset="0"/>
                        </a:rPr>
                        <a:t>12</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a:effectLst/>
                          <a:latin typeface="Arial" panose="020B0604020202020204" pitchFamily="34" charset="0"/>
                          <a:ea typeface="Calibri" panose="020F0502020204030204" pitchFamily="34" charset="0"/>
                        </a:rPr>
                        <a:t>Context Free Grammars 3, </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HW13</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2632194417"/>
                  </a:ext>
                </a:extLst>
              </a:tr>
              <a:tr h="282293">
                <a:tc>
                  <a:txBody>
                    <a:bodyPr/>
                    <a:lstStyle/>
                    <a:p>
                      <a:pPr marL="0" marR="0" algn="ctr">
                        <a:buNone/>
                      </a:pPr>
                      <a:r>
                        <a:rPr lang="en-US" sz="1600">
                          <a:effectLst/>
                          <a:latin typeface="Arial" panose="020B0604020202020204" pitchFamily="34" charset="0"/>
                          <a:ea typeface="Calibri" panose="020F0502020204030204" pitchFamily="34" charset="0"/>
                        </a:rPr>
                        <a:t>13</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a:effectLst/>
                          <a:latin typeface="Arial" panose="020B0604020202020204" pitchFamily="34" charset="0"/>
                          <a:ea typeface="Calibri" panose="020F0502020204030204" pitchFamily="34" charset="0"/>
                        </a:rPr>
                        <a:t>Push-down Automata 1</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HW14</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74150403"/>
                  </a:ext>
                </a:extLst>
              </a:tr>
              <a:tr h="282293">
                <a:tc>
                  <a:txBody>
                    <a:bodyPr/>
                    <a:lstStyle/>
                    <a:p>
                      <a:pPr marL="0" marR="0" algn="ctr">
                        <a:buNone/>
                      </a:pPr>
                      <a:r>
                        <a:rPr lang="en-US" sz="1600">
                          <a:effectLst/>
                          <a:latin typeface="Arial" panose="020B0604020202020204" pitchFamily="34" charset="0"/>
                          <a:ea typeface="Calibri" panose="020F0502020204030204" pitchFamily="34" charset="0"/>
                        </a:rPr>
                        <a:t> </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600" b="1">
                          <a:effectLst/>
                          <a:latin typeface="Arial" panose="020B0604020202020204" pitchFamily="34" charset="0"/>
                          <a:ea typeface="Calibri" panose="020F0502020204030204" pitchFamily="34" charset="0"/>
                        </a:rPr>
                        <a:t>Semester Break</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 </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3210695495"/>
                  </a:ext>
                </a:extLst>
              </a:tr>
              <a:tr h="282293">
                <a:tc>
                  <a:txBody>
                    <a:bodyPr/>
                    <a:lstStyle/>
                    <a:p>
                      <a:pPr marL="0" marR="0" algn="ctr">
                        <a:buNone/>
                      </a:pPr>
                      <a:r>
                        <a:rPr lang="en-US" sz="1600">
                          <a:effectLst/>
                          <a:latin typeface="Arial" panose="020B0604020202020204" pitchFamily="34" charset="0"/>
                          <a:ea typeface="Calibri" panose="020F0502020204030204" pitchFamily="34" charset="0"/>
                        </a:rPr>
                        <a:t>14</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a:effectLst/>
                          <a:latin typeface="Arial" panose="020B0604020202020204" pitchFamily="34" charset="0"/>
                          <a:ea typeface="Calibri" panose="020F0502020204030204" pitchFamily="34" charset="0"/>
                        </a:rPr>
                        <a:t>Push-down Automata 2, </a:t>
                      </a:r>
                      <a:r>
                        <a:rPr lang="en-US" sz="1600" b="1">
                          <a:effectLst/>
                          <a:latin typeface="Arial" panose="020B0604020202020204" pitchFamily="34" charset="0"/>
                          <a:ea typeface="Calibri" panose="020F0502020204030204" pitchFamily="34" charset="0"/>
                        </a:rPr>
                        <a:t>QUIZ 3</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HW15</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9050" cap="flat" cmpd="dbl"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510266100"/>
                  </a:ext>
                </a:extLst>
              </a:tr>
              <a:tr h="282293">
                <a:tc>
                  <a:txBody>
                    <a:bodyPr/>
                    <a:lstStyle/>
                    <a:p>
                      <a:pPr marL="0" marR="0" algn="ctr">
                        <a:buNone/>
                      </a:pPr>
                      <a:r>
                        <a:rPr lang="en-US" sz="1600">
                          <a:effectLst/>
                          <a:latin typeface="Arial" panose="020B0604020202020204" pitchFamily="34" charset="0"/>
                          <a:ea typeface="Calibri" panose="020F0502020204030204" pitchFamily="34" charset="0"/>
                        </a:rPr>
                        <a:t>15</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a:effectLst/>
                          <a:latin typeface="Arial" panose="020B0604020202020204" pitchFamily="34" charset="0"/>
                          <a:ea typeface="Calibri" panose="020F0502020204030204" pitchFamily="34" charset="0"/>
                        </a:rPr>
                        <a:t>Dead week, individual help</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 </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06537561"/>
                  </a:ext>
                </a:extLst>
              </a:tr>
              <a:tr h="306412">
                <a:tc>
                  <a:txBody>
                    <a:bodyPr/>
                    <a:lstStyle/>
                    <a:p>
                      <a:pPr marL="0" marR="0" algn="ctr">
                        <a:buNone/>
                      </a:pPr>
                      <a:r>
                        <a:rPr lang="en-US" sz="1600">
                          <a:effectLst/>
                          <a:latin typeface="Arial" panose="020B0604020202020204" pitchFamily="34" charset="0"/>
                          <a:ea typeface="Calibri" panose="020F0502020204030204" pitchFamily="34" charset="0"/>
                        </a:rPr>
                        <a:t> </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9050" cap="flat" cmpd="dbl"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600" b="1">
                          <a:effectLst/>
                          <a:latin typeface="Arial" panose="020B0604020202020204" pitchFamily="34" charset="0"/>
                          <a:ea typeface="Calibri" panose="020F0502020204030204" pitchFamily="34" charset="0"/>
                        </a:rPr>
                        <a:t>Final Examination Week</a:t>
                      </a:r>
                      <a:endParaRPr lang="en-US" sz="160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tc>
                  <a:txBody>
                    <a:bodyPr/>
                    <a:lstStyle/>
                    <a:p>
                      <a:pPr marL="0" marR="0" algn="ctr">
                        <a:buNone/>
                      </a:pPr>
                      <a:r>
                        <a:rPr lang="en-US" sz="1600" dirty="0">
                          <a:effectLst/>
                          <a:latin typeface="Arial" panose="020B0604020202020204" pitchFamily="34" charset="0"/>
                          <a:ea typeface="Calibri" panose="020F0502020204030204" pitchFamily="34" charset="0"/>
                        </a:rPr>
                        <a:t> </a:t>
                      </a:r>
                      <a:endParaRPr lang="en-US" sz="1600" dirty="0">
                        <a:effectLst/>
                        <a:latin typeface="Times New Roman" panose="02020603050405020304" pitchFamily="18" charset="0"/>
                        <a:ea typeface="Times New Roman" panose="02020603050405020304" pitchFamily="18" charset="0"/>
                      </a:endParaRPr>
                    </a:p>
                  </a:txBody>
                  <a:tcPr marL="18415" marR="18415" marT="8890" marB="8890" anchor="ctr">
                    <a:lnL w="12700" cap="flat" cmpd="sng" algn="ctr">
                      <a:solidFill>
                        <a:srgbClr val="000000"/>
                      </a:solidFill>
                      <a:prstDash val="solid"/>
                      <a:round/>
                      <a:headEnd type="none" w="med" len="med"/>
                      <a:tailEnd type="none" w="med" len="med"/>
                    </a:lnL>
                    <a:lnR w="19050" cap="flat" cmpd="dbl"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9050" cap="flat" cmpd="dbl" algn="ctr">
                      <a:solidFill>
                        <a:srgbClr val="000000"/>
                      </a:solidFill>
                      <a:prstDash val="solid"/>
                      <a:round/>
                      <a:headEnd type="none" w="med" len="med"/>
                      <a:tailEnd type="none" w="med" len="med"/>
                    </a:lnB>
                    <a:noFill/>
                  </a:tcPr>
                </a:tc>
                <a:extLst>
                  <a:ext uri="{0D108BD9-81ED-4DB2-BD59-A6C34878D82A}">
                    <a16:rowId xmlns:a16="http://schemas.microsoft.com/office/drawing/2014/main" val="1355377869"/>
                  </a:ext>
                </a:extLst>
              </a:tr>
            </a:tbl>
          </a:graphicData>
        </a:graphic>
      </p:graphicFrame>
    </p:spTree>
    <p:extLst>
      <p:ext uri="{BB962C8B-B14F-4D97-AF65-F5344CB8AC3E}">
        <p14:creationId xmlns:p14="http://schemas.microsoft.com/office/powerpoint/2010/main" val="145256103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3A66E4-A6FA-907B-82BB-00454B631500}"/>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085C9A04-F205-1C51-9518-BA14770BB559}"/>
              </a:ext>
            </a:extLst>
          </p:cNvPr>
          <p:cNvSpPr/>
          <p:nvPr/>
        </p:nvSpPr>
        <p:spPr>
          <a:xfrm>
            <a:off x="533400" y="243512"/>
            <a:ext cx="7848600" cy="6370975"/>
          </a:xfrm>
          <a:prstGeom prst="rect">
            <a:avLst/>
          </a:prstGeom>
        </p:spPr>
        <p:txBody>
          <a:bodyPr wrap="square">
            <a:spAutoFit/>
          </a:bodyPr>
          <a:lstStyle/>
          <a:p>
            <a:pPr marL="0" marR="0">
              <a:buNone/>
            </a:pPr>
            <a:r>
              <a:rPr kumimoji="0" lang="en-US" sz="2400" b="0"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Assessment of learning outcomes</a:t>
            </a: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342900" marR="0" indent="-342900">
              <a:buFont typeface="Arial" panose="020B0604020202020204" pitchFamily="34" charset="0"/>
              <a:buChar char="•"/>
            </a:pPr>
            <a:r>
              <a:rPr lang="en-US" sz="2400" dirty="0">
                <a:effectLst/>
                <a:latin typeface="Arial" panose="020B0604020202020204" pitchFamily="34" charset="0"/>
                <a:ea typeface="Times New Roman" panose="02020603050405020304" pitchFamily="18" charset="0"/>
                <a:cs typeface="Arial" panose="020B0604020202020204" pitchFamily="34" charset="0"/>
              </a:rPr>
              <a:t>No midterm or final exam</a:t>
            </a:r>
          </a:p>
          <a:p>
            <a:pPr marL="342900" marR="0" indent="-342900">
              <a:buFont typeface="Arial" panose="020B0604020202020204" pitchFamily="34" charset="0"/>
              <a:buChar char="•"/>
            </a:pPr>
            <a:r>
              <a:rPr lang="en-US" sz="2400" dirty="0">
                <a:effectLst/>
                <a:latin typeface="Arial" panose="020B0604020202020204" pitchFamily="34" charset="0"/>
                <a:ea typeface="Times New Roman" panose="02020603050405020304" pitchFamily="18" charset="0"/>
                <a:cs typeface="Arial" panose="020B0604020202020204" pitchFamily="34" charset="0"/>
              </a:rPr>
              <a:t>Average of homework scores and average of quiz scores have equal weight in calculation of final numerical grade</a:t>
            </a:r>
          </a:p>
          <a:p>
            <a:pPr marL="342900" marR="0" indent="-342900">
              <a:buFont typeface="Arial" panose="020B0604020202020204" pitchFamily="34" charset="0"/>
              <a:buChar char="•"/>
            </a:pPr>
            <a:r>
              <a:rPr lang="en-US" sz="2400" dirty="0">
                <a:effectLst/>
                <a:latin typeface="Arial" panose="020B0604020202020204" pitchFamily="34" charset="0"/>
                <a:ea typeface="Times New Roman" panose="02020603050405020304" pitchFamily="18" charset="0"/>
                <a:cs typeface="Arial" panose="020B0604020202020204" pitchFamily="34" charset="0"/>
              </a:rPr>
              <a:t>No partial credit on homework assignments (i.e., no credit until fully correct)</a:t>
            </a:r>
          </a:p>
          <a:p>
            <a:pPr marL="342900" marR="0" indent="-342900">
              <a:buFont typeface="Arial" panose="020B0604020202020204" pitchFamily="34" charset="0"/>
              <a:buChar char="•"/>
            </a:pPr>
            <a:r>
              <a:rPr lang="en-US" sz="2400" dirty="0">
                <a:effectLst/>
                <a:latin typeface="Arial" panose="020B0604020202020204" pitchFamily="34" charset="0"/>
                <a:ea typeface="Times New Roman" panose="02020603050405020304" pitchFamily="18" charset="0"/>
                <a:cs typeface="Arial" panose="020B0604020202020204" pitchFamily="34" charset="0"/>
              </a:rPr>
              <a:t>No credit on homework done by a method different from that illustrated in class.</a:t>
            </a:r>
          </a:p>
          <a:p>
            <a:pPr marL="342900" marR="0" indent="-342900">
              <a:buFont typeface="Arial" panose="020B0604020202020204" pitchFamily="34" charset="0"/>
              <a:buChar char="•"/>
            </a:pPr>
            <a:r>
              <a:rPr lang="en-US" sz="2400" dirty="0">
                <a:effectLst/>
                <a:latin typeface="Arial" panose="020B0604020202020204" pitchFamily="34" charset="0"/>
                <a:ea typeface="Times New Roman" panose="02020603050405020304" pitchFamily="18" charset="0"/>
                <a:cs typeface="Arial" panose="020B0604020202020204" pitchFamily="34" charset="0"/>
              </a:rPr>
              <a:t>Corrections to homework assignments are encouraged.</a:t>
            </a:r>
          </a:p>
          <a:p>
            <a:pPr marL="342900" marR="0" indent="-342900">
              <a:buFont typeface="Arial" panose="020B0604020202020204" pitchFamily="34" charset="0"/>
              <a:buChar char="•"/>
            </a:pPr>
            <a:r>
              <a:rPr lang="en-US" sz="2400" dirty="0">
                <a:effectLst/>
                <a:latin typeface="Arial" panose="020B0604020202020204" pitchFamily="34" charset="0"/>
                <a:ea typeface="Times New Roman" panose="02020603050405020304" pitchFamily="18" charset="0"/>
                <a:cs typeface="Arial" panose="020B0604020202020204" pitchFamily="34" charset="0"/>
              </a:rPr>
              <a:t>Maximum score of 100% on homework started before testing on related material, </a:t>
            </a:r>
          </a:p>
          <a:p>
            <a:pPr marL="342900" marR="0" indent="-342900">
              <a:buFont typeface="Arial" panose="020B0604020202020204" pitchFamily="34" charset="0"/>
              <a:buChar char="•"/>
            </a:pPr>
            <a:r>
              <a:rPr lang="en-US" sz="2400" dirty="0">
                <a:effectLst/>
                <a:latin typeface="Arial" panose="020B0604020202020204" pitchFamily="34" charset="0"/>
                <a:ea typeface="Times New Roman" panose="02020603050405020304" pitchFamily="18" charset="0"/>
                <a:cs typeface="Arial" panose="020B0604020202020204" pitchFamily="34" charset="0"/>
              </a:rPr>
              <a:t>Maximum score of 80% on homework started after testing on related material.</a:t>
            </a:r>
          </a:p>
          <a:p>
            <a:pPr marL="342900" marR="0" indent="-342900">
              <a:buFont typeface="Arial" panose="020B0604020202020204" pitchFamily="34" charset="0"/>
              <a:buChar char="•"/>
            </a:pPr>
            <a:r>
              <a:rPr lang="en-US" sz="2400" dirty="0">
                <a:effectLst/>
                <a:latin typeface="Arial" panose="020B0604020202020204" pitchFamily="34" charset="0"/>
                <a:ea typeface="Times New Roman" panose="02020603050405020304" pitchFamily="18" charset="0"/>
                <a:cs typeface="Arial" panose="020B0604020202020204" pitchFamily="34" charset="0"/>
              </a:rPr>
              <a:t>No homework accepted after the last class period before final exam week</a:t>
            </a:r>
          </a:p>
        </p:txBody>
      </p:sp>
    </p:spTree>
    <p:extLst>
      <p:ext uri="{BB962C8B-B14F-4D97-AF65-F5344CB8AC3E}">
        <p14:creationId xmlns:p14="http://schemas.microsoft.com/office/powerpoint/2010/main" val="30294345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C7AC3D-21C1-9616-E90A-1D5FF347486F}"/>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FA0EE796-10A7-740B-53F0-BE1C4D5FB4D0}"/>
              </a:ext>
            </a:extLst>
          </p:cNvPr>
          <p:cNvSpPr/>
          <p:nvPr/>
        </p:nvSpPr>
        <p:spPr>
          <a:xfrm>
            <a:off x="609600" y="457200"/>
            <a:ext cx="7848600" cy="3785652"/>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r>
              <a:rPr kumimoji="0" lang="en-US" sz="2400" b="0" i="0" u="sng"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Expectation of student effort</a:t>
            </a: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Students are expected to attend class, contribute to class discussions, and participate in the solution of math problems that are like those in homework assignments and on quizzes.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2400" dirty="0">
              <a:solidFill>
                <a:prstClr val="black"/>
              </a:solidFill>
              <a:latin typeface="Arial" panose="020B0604020202020204" pitchFamily="34" charset="0"/>
              <a:ea typeface="Times New Roman" panose="02020603050405020304" pitchFamily="18" charset="0"/>
              <a:cs typeface="Arial" panose="020B060402020202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400" b="0" i="0" u="none" strike="noStrike" kern="1200" cap="none" spc="0" normalizeH="0" baseline="0" noProof="0" dirty="0">
                <a:ln>
                  <a:noFill/>
                </a:ln>
                <a:solidFill>
                  <a:prstClr val="black"/>
                </a:solidFill>
                <a:effectLst/>
                <a:uLnTx/>
                <a:uFillTx/>
                <a:latin typeface="Arial" panose="020B0604020202020204" pitchFamily="34" charset="0"/>
                <a:ea typeface="Times New Roman" panose="02020603050405020304" pitchFamily="18" charset="0"/>
                <a:cs typeface="Arial" panose="020B0604020202020204" pitchFamily="34" charset="0"/>
              </a:rPr>
              <a:t>Students are expected to complete all homework assignments correctly prior to testing on the material related to those assignments.</a:t>
            </a:r>
          </a:p>
        </p:txBody>
      </p:sp>
    </p:spTree>
    <p:extLst>
      <p:ext uri="{BB962C8B-B14F-4D97-AF65-F5344CB8AC3E}">
        <p14:creationId xmlns:p14="http://schemas.microsoft.com/office/powerpoint/2010/main" val="3965022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647700" y="304800"/>
            <a:ext cx="7848600" cy="6001643"/>
          </a:xfrm>
          <a:prstGeom prst="rect">
            <a:avLst/>
          </a:prstGeom>
        </p:spPr>
        <p:txBody>
          <a:bodyPr wrap="square">
            <a:spAutoFit/>
          </a:bodyPr>
          <a:lstStyle/>
          <a:p>
            <a:r>
              <a:rPr lang="en-US" sz="2400" u="sng" dirty="0">
                <a:latin typeface="Arial" panose="020B0604020202020204" pitchFamily="34" charset="0"/>
                <a:cs typeface="Arial" panose="020B0604020202020204" pitchFamily="34" charset="0"/>
              </a:rPr>
              <a:t>Attendance policy</a:t>
            </a:r>
            <a:r>
              <a:rPr lang="en-US" sz="2400" dirty="0">
                <a:latin typeface="Arial" panose="020B0604020202020204" pitchFamily="34" charset="0"/>
                <a:cs typeface="Arial" panose="020B0604020202020204" pitchFamily="34" charset="0"/>
              </a:rPr>
              <a:t>:</a:t>
            </a:r>
          </a:p>
          <a:p>
            <a:r>
              <a:rPr lang="en-US" sz="2400" dirty="0">
                <a:latin typeface="Arial" panose="020B0604020202020204" pitchFamily="34" charset="0"/>
                <a:cs typeface="Arial" panose="020B0604020202020204" pitchFamily="34" charset="0"/>
              </a:rPr>
              <a:t>  </a:t>
            </a:r>
          </a:p>
          <a:p>
            <a:pPr marL="0" marR="0">
              <a:buNone/>
            </a:pPr>
            <a:r>
              <a:rPr lang="en-US" sz="2400" dirty="0">
                <a:latin typeface="Arial" panose="020B0604020202020204" pitchFamily="34" charset="0"/>
                <a:ea typeface="Times New Roman" panose="02020603050405020304" pitchFamily="18" charset="0"/>
                <a:cs typeface="Arial" panose="020B0604020202020204" pitchFamily="34" charset="0"/>
              </a:rPr>
              <a:t>S</a:t>
            </a:r>
            <a:r>
              <a:rPr lang="en-US" sz="2400" dirty="0">
                <a:effectLst/>
                <a:latin typeface="Arial" panose="020B0604020202020204" pitchFamily="34" charset="0"/>
                <a:ea typeface="Times New Roman" panose="02020603050405020304" pitchFamily="18" charset="0"/>
                <a:cs typeface="Arial" panose="020B0604020202020204" pitchFamily="34" charset="0"/>
              </a:rPr>
              <a:t>tudents are responsible for ensuring that they attend all class meetings and complete all in-class and out-of-class work as assigned by the instructor.</a:t>
            </a:r>
          </a:p>
          <a:p>
            <a:pPr marL="0" marR="0">
              <a:buNone/>
            </a:pPr>
            <a:endParaRPr lang="en-US" sz="2400" dirty="0">
              <a:effectLst/>
              <a:latin typeface="Arial" panose="020B0604020202020204" pitchFamily="34" charset="0"/>
              <a:ea typeface="Times New Roman" panose="02020603050405020304" pitchFamily="18" charset="0"/>
              <a:cs typeface="Arial" panose="020B0604020202020204" pitchFamily="34" charset="0"/>
            </a:endParaRPr>
          </a:p>
          <a:p>
            <a:pPr marL="0" marR="0">
              <a:buNone/>
            </a:pPr>
            <a:r>
              <a:rPr lang="en-US" sz="2400" dirty="0">
                <a:effectLst/>
                <a:latin typeface="Arial" panose="020B0604020202020204" pitchFamily="34" charset="0"/>
                <a:ea typeface="Times New Roman" panose="02020603050405020304" pitchFamily="18" charset="0"/>
                <a:cs typeface="Arial" panose="020B0604020202020204" pitchFamily="34" charset="0"/>
              </a:rPr>
              <a:t>Students are also responsible for communicating with the instructor should they need to be absent.</a:t>
            </a:r>
          </a:p>
          <a:p>
            <a:pPr marL="0" marR="0">
              <a:buNone/>
            </a:pPr>
            <a:endParaRPr lang="en-US" sz="2400" dirty="0">
              <a:effectLst/>
              <a:latin typeface="Arial" panose="020B0604020202020204" pitchFamily="34" charset="0"/>
              <a:ea typeface="Times New Roman" panose="02020603050405020304" pitchFamily="18" charset="0"/>
              <a:cs typeface="Arial" panose="020B0604020202020204" pitchFamily="34" charset="0"/>
            </a:endParaRPr>
          </a:p>
          <a:p>
            <a:pPr marL="0" marR="0">
              <a:buNone/>
            </a:pPr>
            <a:r>
              <a:rPr lang="en-US" sz="2400" dirty="0">
                <a:effectLst/>
                <a:latin typeface="Arial" panose="020B0604020202020204" pitchFamily="34" charset="0"/>
                <a:ea typeface="Times New Roman" panose="02020603050405020304" pitchFamily="18" charset="0"/>
                <a:cs typeface="Arial" panose="020B0604020202020204" pitchFamily="34" charset="0"/>
              </a:rPr>
              <a:t>If absent when a quiz is given, a makeup quiz will be treated on a case-by-case basis.</a:t>
            </a:r>
          </a:p>
          <a:p>
            <a:pPr marL="0" marR="0">
              <a:buNone/>
            </a:pPr>
            <a:r>
              <a:rPr lang="en-US" sz="2400" dirty="0">
                <a:effectLst/>
                <a:latin typeface="Arial" panose="020B0604020202020204" pitchFamily="34" charset="0"/>
                <a:ea typeface="Times New Roman" panose="02020603050405020304" pitchFamily="18" charset="0"/>
                <a:cs typeface="Arial" panose="020B0604020202020204" pitchFamily="34" charset="0"/>
              </a:rPr>
              <a:t> </a:t>
            </a:r>
          </a:p>
          <a:p>
            <a:pPr marL="0" marR="0">
              <a:buNone/>
            </a:pPr>
            <a:r>
              <a:rPr lang="en-US" sz="2400" dirty="0">
                <a:effectLst/>
                <a:latin typeface="Arial" panose="020B0604020202020204" pitchFamily="34" charset="0"/>
                <a:ea typeface="Times New Roman" panose="02020603050405020304" pitchFamily="18" charset="0"/>
                <a:cs typeface="Arial" panose="020B0604020202020204" pitchFamily="34" charset="0"/>
              </a:rPr>
              <a:t>Attendance will be noted as part of class participation.</a:t>
            </a:r>
          </a:p>
          <a:p>
            <a:pPr marL="0" marR="0">
              <a:buNone/>
            </a:pPr>
            <a:endParaRPr lang="en-US" sz="2400" dirty="0">
              <a:effectLst/>
              <a:latin typeface="Arial" panose="020B0604020202020204" pitchFamily="34" charset="0"/>
              <a:ea typeface="Times New Roman" panose="02020603050405020304" pitchFamily="18" charset="0"/>
              <a:cs typeface="Arial" panose="020B0604020202020204" pitchFamily="34" charset="0"/>
            </a:endParaRPr>
          </a:p>
          <a:p>
            <a:pPr marL="0" marR="0">
              <a:buNone/>
            </a:pPr>
            <a:r>
              <a:rPr lang="en-US" sz="2400" dirty="0">
                <a:effectLst/>
                <a:latin typeface="Arial" panose="020B0604020202020204" pitchFamily="34" charset="0"/>
                <a:ea typeface="Times New Roman" panose="02020603050405020304" pitchFamily="18" charset="0"/>
                <a:cs typeface="Arial" panose="020B0604020202020204" pitchFamily="34" charset="0"/>
              </a:rPr>
              <a:t>Good attendance and homework corrected before quizzes are the keys to a good grade.</a:t>
            </a:r>
          </a:p>
        </p:txBody>
      </p:sp>
    </p:spTree>
    <p:extLst>
      <p:ext uri="{BB962C8B-B14F-4D97-AF65-F5344CB8AC3E}">
        <p14:creationId xmlns:p14="http://schemas.microsoft.com/office/powerpoint/2010/main" val="1748856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0CB1F7E7-F29B-9DB6-C502-60CF72FB4308}"/>
              </a:ext>
            </a:extLst>
          </p:cNvPr>
          <p:cNvSpPr txBox="1"/>
          <p:nvPr/>
        </p:nvSpPr>
        <p:spPr>
          <a:xfrm>
            <a:off x="609600" y="990600"/>
            <a:ext cx="8077200" cy="5324535"/>
          </a:xfrm>
          <a:prstGeom prst="rect">
            <a:avLst/>
          </a:prstGeom>
          <a:noFill/>
        </p:spPr>
        <p:txBody>
          <a:bodyPr wrap="square">
            <a:spAutoFit/>
          </a:bodyPr>
          <a:lstStyle/>
          <a:p>
            <a:pPr marL="0" marR="0">
              <a:buNone/>
            </a:pPr>
            <a:r>
              <a:rPr lang="en-US" sz="2000" u="sng" dirty="0">
                <a:effectLst/>
                <a:latin typeface="Arial" panose="020B0604020202020204" pitchFamily="34" charset="0"/>
                <a:ea typeface="Times New Roman" panose="02020603050405020304" pitchFamily="18" charset="0"/>
                <a:cs typeface="Arial" panose="020B0604020202020204" pitchFamily="34" charset="0"/>
              </a:rPr>
              <a:t>Academic Integrity</a:t>
            </a:r>
          </a:p>
          <a:p>
            <a:pPr marL="0" marR="0">
              <a:buNone/>
            </a:pP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0" marR="0">
              <a:buNone/>
            </a:pPr>
            <a:r>
              <a:rPr lang="en-US" sz="2000" dirty="0">
                <a:solidFill>
                  <a:srgbClr val="464E54"/>
                </a:solidFill>
                <a:effectLst/>
                <a:latin typeface="Arial" panose="020B0604020202020204" pitchFamily="34" charset="0"/>
                <a:ea typeface="Times New Roman" panose="02020603050405020304" pitchFamily="18" charset="0"/>
                <a:cs typeface="Arial" panose="020B0604020202020204" pitchFamily="34" charset="0"/>
              </a:rPr>
              <a:t>All members of the university community share responsibility for maintaining and promoting the principles of integrity in all activities, including academic integrity and honest scholarship.</a:t>
            </a:r>
          </a:p>
          <a:p>
            <a:pPr marL="0" marR="0">
              <a:buNone/>
            </a:pPr>
            <a:endParaRPr lang="en-US" sz="2000" dirty="0">
              <a:solidFill>
                <a:srgbClr val="464E54"/>
              </a:solidFill>
              <a:latin typeface="Arial" panose="020B0604020202020204" pitchFamily="34" charset="0"/>
              <a:ea typeface="Times New Roman" panose="02020603050405020304" pitchFamily="18" charset="0"/>
              <a:cs typeface="Arial" panose="020B0604020202020204" pitchFamily="34" charset="0"/>
            </a:endParaRPr>
          </a:p>
          <a:p>
            <a:pPr marL="0" marR="0">
              <a:buNone/>
            </a:pPr>
            <a:r>
              <a:rPr lang="en-US" sz="2000" dirty="0">
                <a:solidFill>
                  <a:srgbClr val="464E54"/>
                </a:solidFill>
                <a:effectLst/>
                <a:latin typeface="Arial" panose="020B0604020202020204" pitchFamily="34" charset="0"/>
                <a:ea typeface="Times New Roman" panose="02020603050405020304" pitchFamily="18" charset="0"/>
                <a:cs typeface="Arial" panose="020B0604020202020204" pitchFamily="34" charset="0"/>
              </a:rPr>
              <a:t>Students are responsible for understanding the full </a:t>
            </a:r>
            <a:r>
              <a:rPr lang="en-US" sz="2000" u="sng" dirty="0">
                <a:solidFill>
                  <a:srgbClr val="C60C30"/>
                </a:solidFill>
                <a:effectLst/>
                <a:latin typeface="Arial" panose="020B0604020202020204" pitchFamily="34" charset="0"/>
                <a:ea typeface="Times New Roman" panose="02020603050405020304" pitchFamily="18" charset="0"/>
                <a:cs typeface="Arial" panose="020B0604020202020204" pitchFamily="34" charset="0"/>
                <a:hlinkClick r:id="rId2"/>
              </a:rPr>
              <a:t>Academic Integrity Statement</a:t>
            </a:r>
            <a:r>
              <a:rPr lang="en-US" sz="2000" dirty="0">
                <a:solidFill>
                  <a:srgbClr val="464E54"/>
                </a:solidFill>
                <a:effectLst/>
                <a:latin typeface="Arial" panose="020B0604020202020204" pitchFamily="34" charset="0"/>
                <a:ea typeface="Times New Roman" panose="02020603050405020304" pitchFamily="18" charset="0"/>
                <a:cs typeface="Arial" panose="020B0604020202020204" pitchFamily="34" charset="0"/>
              </a:rPr>
              <a:t>. </a:t>
            </a:r>
          </a:p>
          <a:p>
            <a:pPr marL="0" marR="0">
              <a:buNone/>
            </a:pPr>
            <a:endParaRPr lang="en-US" sz="2000" dirty="0">
              <a:solidFill>
                <a:srgbClr val="464E54"/>
              </a:solidFill>
              <a:latin typeface="Arial" panose="020B0604020202020204" pitchFamily="34" charset="0"/>
              <a:ea typeface="Times New Roman" panose="02020603050405020304" pitchFamily="18" charset="0"/>
              <a:cs typeface="Arial" panose="020B0604020202020204" pitchFamily="34" charset="0"/>
            </a:endParaRPr>
          </a:p>
          <a:p>
            <a:pPr marL="0" marR="0">
              <a:buNone/>
            </a:pPr>
            <a:r>
              <a:rPr lang="en-US" sz="2000" dirty="0">
                <a:solidFill>
                  <a:srgbClr val="464E54"/>
                </a:solidFill>
                <a:effectLst/>
                <a:latin typeface="Arial" panose="020B0604020202020204" pitchFamily="34" charset="0"/>
                <a:ea typeface="Times New Roman" panose="02020603050405020304" pitchFamily="18" charset="0"/>
                <a:cs typeface="Arial" panose="020B0604020202020204" pitchFamily="34" charset="0"/>
              </a:rPr>
              <a:t>Students who violate WSU’s Academic Integrity Policy (identified in WAC 504-26-010(3) and -404) will receive a failing grade on the assessment tool where cheating was detected, will not have the option to withdraw from the course pending an appeal, and will be reported to the Center for Community Standards</a:t>
            </a:r>
            <a:endParaRPr lang="en-US" sz="2000" dirty="0">
              <a:solidFill>
                <a:srgbClr val="464E54"/>
              </a:solidFill>
              <a:latin typeface="Arial" panose="020B0604020202020204" pitchFamily="34" charset="0"/>
              <a:ea typeface="Times New Roman" panose="02020603050405020304" pitchFamily="18" charset="0"/>
              <a:cs typeface="Arial" panose="020B0604020202020204" pitchFamily="34" charset="0"/>
            </a:endParaRPr>
          </a:p>
          <a:p>
            <a:pPr marL="0" marR="0">
              <a:buNone/>
            </a:pPr>
            <a:endParaRPr lang="en-US" sz="2000" dirty="0">
              <a:solidFill>
                <a:srgbClr val="464E54"/>
              </a:solidFill>
              <a:effectLst/>
              <a:latin typeface="Arial" panose="020B0604020202020204" pitchFamily="34" charset="0"/>
              <a:ea typeface="Times New Roman" panose="02020603050405020304" pitchFamily="18" charset="0"/>
              <a:cs typeface="Arial" panose="020B0604020202020204" pitchFamily="34" charset="0"/>
            </a:endParaRPr>
          </a:p>
          <a:p>
            <a:pPr marL="0" marR="0">
              <a:buNone/>
            </a:pPr>
            <a:r>
              <a:rPr lang="en-US" sz="2000" dirty="0">
                <a:solidFill>
                  <a:srgbClr val="464E54"/>
                </a:solidFill>
                <a:effectLst/>
                <a:latin typeface="Arial" panose="020B0604020202020204" pitchFamily="34" charset="0"/>
                <a:ea typeface="Times New Roman" panose="02020603050405020304" pitchFamily="18" charset="0"/>
                <a:cs typeface="Arial" panose="020B0604020202020204" pitchFamily="34" charset="0"/>
              </a:rPr>
              <a:t>If you have any questions about what is and is not allowed in this course, ask your course instructor.</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p:txBody>
      </p:sp>
    </p:spTree>
    <p:extLst>
      <p:ext uri="{BB962C8B-B14F-4D97-AF65-F5344CB8AC3E}">
        <p14:creationId xmlns:p14="http://schemas.microsoft.com/office/powerpoint/2010/main" val="10825202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366623"/>
            <a:ext cx="8382000" cy="5570756"/>
          </a:xfrm>
          <a:prstGeom prst="rect">
            <a:avLst/>
          </a:prstGeom>
        </p:spPr>
        <p:txBody>
          <a:bodyPr wrap="square">
            <a:spAutoFit/>
          </a:bodyPr>
          <a:lstStyle/>
          <a:p>
            <a:r>
              <a:rPr lang="en-US" sz="2400" u="sng" dirty="0">
                <a:latin typeface="Arial" panose="020B0604020202020204" pitchFamily="34" charset="0"/>
                <a:ea typeface="Times New Roman" panose="02020603050405020304" pitchFamily="18" charset="0"/>
                <a:cs typeface="Arial" panose="020B0604020202020204" pitchFamily="34" charset="0"/>
              </a:rPr>
              <a:t>Course management</a:t>
            </a:r>
            <a:r>
              <a:rPr lang="en-US" sz="2400" dirty="0">
                <a:latin typeface="Arial" panose="020B0604020202020204" pitchFamily="34" charset="0"/>
                <a:ea typeface="Times New Roman" panose="02020603050405020304" pitchFamily="18" charset="0"/>
                <a:cs typeface="Arial" panose="020B0604020202020204" pitchFamily="34" charset="0"/>
              </a:rPr>
              <a:t>: </a:t>
            </a:r>
          </a:p>
          <a:p>
            <a:r>
              <a:rPr lang="en-US" sz="2400" dirty="0">
                <a:latin typeface="Arial" panose="020B0604020202020204" pitchFamily="34" charset="0"/>
                <a:ea typeface="Times New Roman" panose="02020603050405020304" pitchFamily="18" charset="0"/>
                <a:cs typeface="Arial" panose="020B0604020202020204" pitchFamily="34" charset="0"/>
              </a:rPr>
              <a:t> </a:t>
            </a:r>
          </a:p>
          <a:p>
            <a:pPr marL="0" marR="0">
              <a:spcBef>
                <a:spcPts val="0"/>
              </a:spcBef>
              <a:spcAft>
                <a:spcPts val="0"/>
              </a:spcAft>
            </a:pPr>
            <a:r>
              <a:rPr lang="en-US" sz="2400" dirty="0">
                <a:latin typeface="Arial" panose="020B0604020202020204" pitchFamily="34" charset="0"/>
                <a:ea typeface="Times New Roman" panose="02020603050405020304" pitchFamily="18" charset="0"/>
                <a:cs typeface="Arial" panose="020B0604020202020204" pitchFamily="34" charset="0"/>
              </a:rPr>
              <a:t>Canvas will NOT be used for course management. </a:t>
            </a:r>
          </a:p>
          <a:p>
            <a:pPr marL="0" marR="0">
              <a:spcBef>
                <a:spcPts val="0"/>
              </a:spcBef>
              <a:spcAft>
                <a:spcPts val="0"/>
              </a:spcAft>
            </a:pPr>
            <a:endParaRPr lang="en-US" sz="2400" dirty="0">
              <a:latin typeface="Arial" panose="020B0604020202020204" pitchFamily="34" charset="0"/>
              <a:ea typeface="Times New Roman" panose="02020603050405020304" pitchFamily="18" charset="0"/>
              <a:cs typeface="Arial" panose="020B0604020202020204" pitchFamily="34" charset="0"/>
            </a:endParaRPr>
          </a:p>
          <a:p>
            <a:r>
              <a:rPr lang="en-US" sz="2400" dirty="0">
                <a:latin typeface="Arial" panose="020B0604020202020204" pitchFamily="34" charset="0"/>
                <a:ea typeface="Times New Roman" panose="02020603050405020304" pitchFamily="18" charset="0"/>
                <a:cs typeface="Arial" panose="020B0604020202020204" pitchFamily="34" charset="0"/>
              </a:rPr>
              <a:t>Syllabus, lecture notes and assignments will be posted on the class web page</a:t>
            </a:r>
            <a:r>
              <a:rPr lang="en-US" sz="2000" dirty="0">
                <a:effectLst/>
                <a:latin typeface="Arial" panose="020B0604020202020204" pitchFamily="34" charset="0"/>
                <a:ea typeface="Times New Roman" panose="02020603050405020304" pitchFamily="18" charset="0"/>
                <a:cs typeface="Arial" panose="020B0604020202020204" pitchFamily="34" charset="0"/>
              </a:rPr>
              <a:t>. </a:t>
            </a:r>
            <a:r>
              <a:rPr lang="en-US" sz="2000" u="sng" dirty="0">
                <a:latin typeface="Arial" panose="020B0604020202020204" pitchFamily="34" charset="0"/>
                <a:cs typeface="Arial" panose="020B0604020202020204" pitchFamily="34" charset="0"/>
                <a:hlinkClick r:id="rId2"/>
              </a:rPr>
              <a:t>http://www.tricity.wsu.edu/~jhmiller</a:t>
            </a:r>
            <a:endParaRPr lang="en-US" sz="2000" dirty="0">
              <a:effectLst/>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endParaRPr lang="en-US" sz="2000" dirty="0">
              <a:latin typeface="Arial" panose="020B0604020202020204" pitchFamily="34" charset="0"/>
              <a:ea typeface="Times New Roman" panose="02020603050405020304" pitchFamily="18" charset="0"/>
              <a:cs typeface="Arial" panose="020B0604020202020204" pitchFamily="34" charset="0"/>
            </a:endParaRPr>
          </a:p>
          <a:p>
            <a:pPr marL="0" marR="0">
              <a:spcBef>
                <a:spcPts val="0"/>
              </a:spcBef>
              <a:spcAft>
                <a:spcPts val="0"/>
              </a:spcAft>
            </a:pPr>
            <a:r>
              <a:rPr lang="en-US" sz="2400" dirty="0">
                <a:effectLst/>
                <a:latin typeface="Arial" panose="020B0604020202020204" pitchFamily="34" charset="0"/>
                <a:ea typeface="Times New Roman" panose="02020603050405020304" pitchFamily="18" charset="0"/>
                <a:cs typeface="Arial" panose="020B0604020202020204" pitchFamily="34" charset="0"/>
              </a:rPr>
              <a:t>Homework as hard copies will be handed in and returned at regular class meetings. Please pick up graded homework even if you cannot stay for lecture.</a:t>
            </a:r>
          </a:p>
          <a:p>
            <a:endParaRPr lang="en-US" sz="2400" dirty="0">
              <a:latin typeface="Arial" panose="020B0604020202020204" pitchFamily="34" charset="0"/>
              <a:ea typeface="Times New Roman" panose="02020603050405020304" pitchFamily="18" charset="0"/>
              <a:cs typeface="Arial" panose="020B0604020202020204" pitchFamily="34" charset="0"/>
            </a:endParaRPr>
          </a:p>
          <a:p>
            <a:r>
              <a:rPr lang="en-US" sz="2400" dirty="0">
                <a:latin typeface="Arial" panose="020B0604020202020204" pitchFamily="34" charset="0"/>
                <a:ea typeface="Times New Roman" panose="02020603050405020304" pitchFamily="18" charset="0"/>
                <a:cs typeface="Arial" panose="020B0604020202020204" pitchFamily="34" charset="0"/>
              </a:rPr>
              <a:t>Mid-term grades will be an indication of your progress in this class. Students receiving a grade of C or lower at midterm are advised schedule a Zoom meeting with the instructor to discuss ways to improve grade.</a:t>
            </a:r>
          </a:p>
        </p:txBody>
      </p:sp>
    </p:spTree>
    <p:extLst>
      <p:ext uri="{BB962C8B-B14F-4D97-AF65-F5344CB8AC3E}">
        <p14:creationId xmlns:p14="http://schemas.microsoft.com/office/powerpoint/2010/main" val="32137181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BC0559-87C7-D8A1-998B-08B957EAA3D1}"/>
            </a:ext>
          </a:extLst>
        </p:cNvPr>
        <p:cNvGrpSpPr/>
        <p:nvPr/>
      </p:nvGrpSpPr>
      <p:grpSpPr>
        <a:xfrm>
          <a:off x="0" y="0"/>
          <a:ext cx="0" cy="0"/>
          <a:chOff x="0" y="0"/>
          <a:chExt cx="0" cy="0"/>
        </a:xfrm>
      </p:grpSpPr>
      <p:sp>
        <p:nvSpPr>
          <p:cNvPr id="6146" name="Rectangle 4">
            <a:extLst>
              <a:ext uri="{FF2B5EF4-FFF2-40B4-BE49-F238E27FC236}">
                <a16:creationId xmlns:a16="http://schemas.microsoft.com/office/drawing/2014/main" id="{5E907D6A-D123-5E3B-9E4B-6AAC86932688}"/>
              </a:ext>
            </a:extLst>
          </p:cNvPr>
          <p:cNvSpPr>
            <a:spLocks noChangeArrowheads="1"/>
          </p:cNvSpPr>
          <p:nvPr/>
        </p:nvSpPr>
        <p:spPr bwMode="auto">
          <a:xfrm>
            <a:off x="381000" y="2035552"/>
            <a:ext cx="8610600" cy="261610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0"/>
              </a:spcBef>
              <a:buNone/>
            </a:pPr>
            <a:r>
              <a:rPr lang="en-US" altLang="en-US" sz="2000" b="1" u="sng" dirty="0"/>
              <a:t>University syllabus</a:t>
            </a:r>
          </a:p>
          <a:p>
            <a:pPr>
              <a:spcBef>
                <a:spcPct val="0"/>
              </a:spcBef>
              <a:buNone/>
            </a:pPr>
            <a:endParaRPr lang="en-US" altLang="en-US" sz="2000" u="sng" dirty="0"/>
          </a:p>
          <a:p>
            <a:pPr marL="0" marR="0">
              <a:buNone/>
            </a:pPr>
            <a:r>
              <a:rPr lang="en-US" sz="2000" b="1" dirty="0">
                <a:solidFill>
                  <a:srgbClr val="262626"/>
                </a:solidFill>
                <a:effectLst/>
                <a:latin typeface="Montserrat" panose="00000500000000000000" pitchFamily="2" charset="0"/>
                <a:ea typeface="Times New Roman" panose="02020603050405020304" pitchFamily="18" charset="0"/>
              </a:rPr>
              <a:t>“Students are responsible for reading and understanding all university-wide policies and resources pertaining to all courses (for instance: accommodations, care resources, policies on discrimination or harassment), which can be found in the </a:t>
            </a:r>
            <a:r>
              <a:rPr lang="en-US" sz="2000" b="1" u="sng" dirty="0">
                <a:solidFill>
                  <a:srgbClr val="A60F2D"/>
                </a:solidFill>
                <a:effectLst/>
                <a:latin typeface="Montserrat" panose="00000500000000000000" pitchFamily="2" charset="0"/>
                <a:ea typeface="Times New Roman" panose="02020603050405020304" pitchFamily="18" charset="0"/>
                <a:hlinkClick r:id="rId3"/>
              </a:rPr>
              <a:t>university syllabus</a:t>
            </a:r>
            <a:r>
              <a:rPr lang="en-US" sz="2000" b="1" dirty="0">
                <a:solidFill>
                  <a:srgbClr val="262626"/>
                </a:solidFill>
                <a:effectLst/>
                <a:latin typeface="Montserrat" panose="00000500000000000000" pitchFamily="2" charset="0"/>
                <a:ea typeface="Times New Roman" panose="02020603050405020304" pitchFamily="18" charset="0"/>
              </a:rPr>
              <a:t>.”</a:t>
            </a:r>
            <a:endParaRPr lang="en-US" sz="1800" dirty="0">
              <a:effectLst/>
              <a:latin typeface="Times New Roman" panose="02020603050405020304" pitchFamily="18" charset="0"/>
              <a:ea typeface="Times New Roman" panose="02020603050405020304" pitchFamily="18" charset="0"/>
            </a:endParaRPr>
          </a:p>
          <a:p>
            <a:pPr>
              <a:spcBef>
                <a:spcPct val="0"/>
              </a:spcBef>
              <a:buNone/>
            </a:pPr>
            <a:endParaRPr lang="en-US" altLang="en-US" sz="2000" u="sng" dirty="0"/>
          </a:p>
        </p:txBody>
      </p:sp>
    </p:spTree>
    <p:extLst>
      <p:ext uri="{BB962C8B-B14F-4D97-AF65-F5344CB8AC3E}">
        <p14:creationId xmlns:p14="http://schemas.microsoft.com/office/powerpoint/2010/main" val="33350210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580</TotalTime>
  <Words>1516</Words>
  <Application>Microsoft Office PowerPoint</Application>
  <PresentationFormat>On-screen Show (4:3)</PresentationFormat>
  <Paragraphs>158</Paragraphs>
  <Slides>14</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14</vt:i4>
      </vt:variant>
    </vt:vector>
  </HeadingPairs>
  <TitlesOfParts>
    <vt:vector size="22" baseType="lpstr">
      <vt:lpstr>DengXian</vt:lpstr>
      <vt:lpstr>Aptos</vt:lpstr>
      <vt:lpstr>Arial</vt:lpstr>
      <vt:lpstr>Calibri</vt:lpstr>
      <vt:lpstr>Calibri Light</vt:lpstr>
      <vt:lpstr>Montserrat</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H. Miller</dc:creator>
  <cp:lastModifiedBy>Miller, John H</cp:lastModifiedBy>
  <cp:revision>82</cp:revision>
  <dcterms:created xsi:type="dcterms:W3CDTF">2014-08-26T18:18:36Z</dcterms:created>
  <dcterms:modified xsi:type="dcterms:W3CDTF">2025-08-18T04:15:51Z</dcterms:modified>
</cp:coreProperties>
</file>