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9" r:id="rId2"/>
    <p:sldId id="260" r:id="rId3"/>
    <p:sldId id="281" r:id="rId4"/>
    <p:sldId id="267" r:id="rId5"/>
    <p:sldId id="315" r:id="rId6"/>
    <p:sldId id="316" r:id="rId7"/>
    <p:sldId id="313" r:id="rId8"/>
    <p:sldId id="314" r:id="rId9"/>
    <p:sldId id="282" r:id="rId10"/>
    <p:sldId id="262" r:id="rId11"/>
    <p:sldId id="288" r:id="rId12"/>
    <p:sldId id="284" r:id="rId13"/>
    <p:sldId id="285" r:id="rId14"/>
    <p:sldId id="289" r:id="rId15"/>
    <p:sldId id="286" r:id="rId16"/>
    <p:sldId id="27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5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3D9181-9DD2-492A-9356-553CB3262E9B}" type="datetimeFigureOut">
              <a:rPr lang="en-US" smtClean="0"/>
              <a:t>8/23/2023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6D79A8-EA43-4745-B5BA-D1BD82A9BEA7}" type="slidenum">
              <a:rPr lang="en-US" smtClean="0"/>
              <a:t>‹#›</a:t>
            </a:fld>
            <a:endParaRPr lang="en-US"/>
          </a:p>
        </p:txBody>
      </p:sp>
    </p:spTree>
    <p:extLst>
      <p:ext uri="{BB962C8B-B14F-4D97-AF65-F5344CB8AC3E}">
        <p14:creationId xmlns:p14="http://schemas.microsoft.com/office/powerpoint/2010/main" val="333800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6D79A8-EA43-4745-B5BA-D1BD82A9BEA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6800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195AFB4-D42A-4838-9CF5-BEB1A5CBA502}"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2379997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1377513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689419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4241313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95AFB4-D42A-4838-9CF5-BEB1A5CBA502}"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222025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195AFB4-D42A-4838-9CF5-BEB1A5CBA502}" type="datetimeFigureOut">
              <a:rPr lang="en-US" smtClean="0"/>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1974075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195AFB4-D42A-4838-9CF5-BEB1A5CBA502}" type="datetimeFigureOut">
              <a:rPr lang="en-US" smtClean="0"/>
              <a:t>8/23/2023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242519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195AFB4-D42A-4838-9CF5-BEB1A5CBA502}" type="datetimeFigureOut">
              <a:rPr lang="en-US" smtClean="0"/>
              <a:t>8/23/2023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2981846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95AFB4-D42A-4838-9CF5-BEB1A5CBA502}" type="datetimeFigureOut">
              <a:rPr lang="en-US" smtClean="0"/>
              <a:t>8/23/2023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1302951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95AFB4-D42A-4838-9CF5-BEB1A5CBA502}" type="datetimeFigureOut">
              <a:rPr lang="en-US" smtClean="0"/>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463893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95AFB4-D42A-4838-9CF5-BEB1A5CBA502}" type="datetimeFigureOut">
              <a:rPr lang="en-US" smtClean="0"/>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404666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95AFB4-D42A-4838-9CF5-BEB1A5CBA502}" type="datetimeFigureOut">
              <a:rPr lang="en-US" smtClean="0"/>
              <a:t>8/23/2023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8137A-AB4B-4288-BDCF-97DE575A0E18}" type="slidenum">
              <a:rPr lang="en-US" smtClean="0"/>
              <a:t>‹#›</a:t>
            </a:fld>
            <a:endParaRPr lang="en-US"/>
          </a:p>
        </p:txBody>
      </p:sp>
    </p:spTree>
    <p:extLst>
      <p:ext uri="{BB962C8B-B14F-4D97-AF65-F5344CB8AC3E}">
        <p14:creationId xmlns:p14="http://schemas.microsoft.com/office/powerpoint/2010/main" val="1473286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uraiya.akhter@wsu.edu" TargetMode="External"/><Relationship Id="rId2" Type="http://schemas.openxmlformats.org/officeDocument/2006/relationships/hyperlink" Target="mailto:jhmiller@tricity.wsu.edu" TargetMode="External"/><Relationship Id="rId1" Type="http://schemas.openxmlformats.org/officeDocument/2006/relationships/slideLayout" Target="../slideLayouts/slideLayout7.xml"/><Relationship Id="rId5" Type="http://schemas.openxmlformats.org/officeDocument/2006/relationships/hyperlink" Target="http://www.tricity.wsu.edu/~jhmiller" TargetMode="External"/><Relationship Id="rId4" Type="http://schemas.openxmlformats.org/officeDocument/2006/relationships/hyperlink" Target="https://wsu.zoom.us/j/6044786227"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tricities.wsu.edu/current-students/access/" TargetMode="External"/><Relationship Id="rId2" Type="http://schemas.openxmlformats.org/officeDocument/2006/relationships/hyperlink" Target="mailto:g.hormel@wsu.edu"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jordyn.creighton@wsu.edu"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atalog.wsu.edu/General/AcademicRegulations/ListBy/104"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ccr.wsu.edu/file-a-complaint/" TargetMode="External"/><Relationship Id="rId2" Type="http://schemas.openxmlformats.org/officeDocument/2006/relationships/hyperlink" Target="https://ccr.wsu.edu/"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www.youtube.com/watch?v=WClaZzSvao4&amp;feature=youtu.be"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tricities.wsu.edu/current-students/cougarcares/" TargetMode="External"/><Relationship Id="rId2" Type="http://schemas.openxmlformats.org/officeDocument/2006/relationships/hyperlink" Target="https://tricities.wsu.edu/current-students/support/"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communitystandards.wsu.edu/policies-and-reporting/academic-integrity-policy/"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su.edu/covid-19/"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612844"/>
            <a:ext cx="8153400" cy="5970865"/>
          </a:xfrm>
          <a:prstGeom prst="rect">
            <a:avLst/>
          </a:prstGeom>
        </p:spPr>
        <p:txBody>
          <a:bodyPr wrap="square">
            <a:spAutoFit/>
          </a:bodyPr>
          <a:lstStyle/>
          <a:p>
            <a:pPr algn="ctr"/>
            <a:r>
              <a:rPr lang="en-US" sz="2000" dirty="0">
                <a:latin typeface="Arial" panose="020B0604020202020204" pitchFamily="34" charset="0"/>
                <a:ea typeface="Times New Roman" panose="02020603050405020304" pitchFamily="18" charset="0"/>
                <a:cs typeface="Arial" panose="020B0604020202020204" pitchFamily="34" charset="0"/>
              </a:rPr>
              <a:t>Welcome to </a:t>
            </a:r>
            <a:r>
              <a:rPr lang="en-US" sz="2000" dirty="0" err="1">
                <a:latin typeface="Arial" panose="020B0604020202020204" pitchFamily="34" charset="0"/>
                <a:ea typeface="Times New Roman" panose="02020603050405020304" pitchFamily="18" charset="0"/>
                <a:cs typeface="Arial" panose="020B0604020202020204" pitchFamily="34" charset="0"/>
              </a:rPr>
              <a:t>CptS</a:t>
            </a:r>
            <a:r>
              <a:rPr lang="en-US" sz="2000" dirty="0">
                <a:latin typeface="Arial" panose="020B0604020202020204" pitchFamily="34" charset="0"/>
                <a:ea typeface="Times New Roman" panose="02020603050405020304" pitchFamily="18" charset="0"/>
                <a:cs typeface="Arial" panose="020B0604020202020204" pitchFamily="34" charset="0"/>
              </a:rPr>
              <a:t> 317</a:t>
            </a:r>
          </a:p>
          <a:p>
            <a:pPr algn="ctr"/>
            <a:r>
              <a:rPr lang="en-US" sz="2000" dirty="0">
                <a:latin typeface="Arial" panose="020B0604020202020204" pitchFamily="34" charset="0"/>
                <a:ea typeface="Times New Roman" panose="02020603050405020304" pitchFamily="18" charset="0"/>
                <a:cs typeface="Arial" panose="020B0604020202020204" pitchFamily="34" charset="0"/>
              </a:rPr>
              <a:t>Automata Theory, Languages, and Computation</a:t>
            </a:r>
          </a:p>
          <a:p>
            <a:pPr algn="ctr"/>
            <a:r>
              <a:rPr lang="en-US" sz="2000" dirty="0">
                <a:latin typeface="Arial" panose="020B0604020202020204" pitchFamily="34" charset="0"/>
                <a:ea typeface="Times New Roman" panose="02020603050405020304" pitchFamily="18" charset="0"/>
                <a:cs typeface="Arial" panose="020B0604020202020204" pitchFamily="34" charset="0"/>
              </a:rPr>
              <a:t>Fall 2023</a:t>
            </a:r>
            <a:endParaRPr lang="en-US" sz="1400" dirty="0">
              <a:latin typeface="Arial" panose="020B0604020202020204" pitchFamily="34" charset="0"/>
              <a:ea typeface="Times New Roman" panose="02020603050405020304" pitchFamily="18" charset="0"/>
              <a:cs typeface="Arial" panose="020B0604020202020204" pitchFamily="34" charset="0"/>
            </a:endParaRPr>
          </a:p>
          <a:p>
            <a:pPr algn="ctr"/>
            <a:r>
              <a:rPr lang="en-US" sz="2000" dirty="0">
                <a:latin typeface="Arial" panose="020B0604020202020204" pitchFamily="34" charset="0"/>
                <a:ea typeface="Times New Roman" panose="02020603050405020304" pitchFamily="18" charset="0"/>
                <a:cs typeface="Arial" panose="020B0604020202020204" pitchFamily="34" charset="0"/>
              </a:rPr>
              <a:t>Monday, Wednesday, Friday 2:10-3:00 pm, BESL 103</a:t>
            </a:r>
          </a:p>
          <a:p>
            <a:pPr algn="ctr"/>
            <a:endParaRPr lang="en-US" sz="1400" dirty="0">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Instructor: John Miller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hlinkClick r:id="rId2"/>
              </a:rPr>
              <a:t>jhmiller@tricity.wsu.edu</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Office location: TFLO 134 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Office hours: in person after class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Monday-Friday on zoom by appointment</a:t>
            </a:r>
            <a:endParaRPr kumimoji="0" lang="en-US"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TA: Suraiya Akhter </a:t>
            </a:r>
            <a:endParaRPr kumimoji="0" lang="en-US" sz="20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hlinkClick r:id="rId3"/>
              </a:rPr>
              <a:t>suraiya.akhter@wsu.edu</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Office location: TFLO 145</a:t>
            </a:r>
            <a:endPar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Office hours: TUTH 11am-1pm</a:t>
            </a:r>
            <a:endParaRPr lang="en-US" dirty="0">
              <a:solidFill>
                <a:prstClr val="black"/>
              </a:solidFill>
              <a:latin typeface="Arial" panose="020B0604020202020204" pitchFamily="34" charset="0"/>
              <a:cs typeface="Arial" panose="020B0604020202020204" pitchFamily="34" charset="0"/>
            </a:endParaRPr>
          </a:p>
          <a:p>
            <a:pPr marL="0" marR="0" algn="ctr">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zoom links</a:t>
            </a:r>
            <a:r>
              <a:rPr lang="en-US" sz="2000"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u="sng" dirty="0">
                <a:solidFill>
                  <a:srgbClr val="0000FF"/>
                </a:solidFill>
                <a:effectLst/>
                <a:latin typeface="Times New Roman" panose="02020603050405020304" pitchFamily="18" charset="0"/>
                <a:ea typeface="Times New Roman" panose="02020603050405020304" pitchFamily="18" charset="0"/>
                <a:hlinkClick r:id="rId4"/>
              </a:rPr>
              <a:t>https://wsu.zoom.us/j/6044786227</a:t>
            </a:r>
            <a:endParaRPr lang="en-US" sz="2000" dirty="0">
              <a:effectLst/>
              <a:latin typeface="Times New Roman" panose="02020603050405020304" pitchFamily="18"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algn="ctr"/>
            <a:endParaRPr lang="en-US" sz="1400" dirty="0">
              <a:latin typeface="Arial" panose="020B0604020202020204" pitchFamily="34" charset="0"/>
              <a:ea typeface="Times New Roman" panose="02020603050405020304" pitchFamily="18" charset="0"/>
              <a:cs typeface="Arial" panose="020B0604020202020204" pitchFamily="34" charset="0"/>
            </a:endParaRPr>
          </a:p>
          <a:p>
            <a:pPr algn="ctr"/>
            <a:r>
              <a:rPr lang="en-US" sz="2000" dirty="0">
                <a:latin typeface="Arial" panose="020B0604020202020204" pitchFamily="34" charset="0"/>
                <a:ea typeface="Times New Roman" panose="02020603050405020304" pitchFamily="18" charset="0"/>
                <a:cs typeface="Arial" panose="020B0604020202020204" pitchFamily="34" charset="0"/>
              </a:rPr>
              <a:t>Check class web page for syllabus, lecture notes and assignments</a:t>
            </a:r>
          </a:p>
          <a:p>
            <a:pPr algn="ctr"/>
            <a:r>
              <a:rPr lang="en-US" sz="2000" u="sng" dirty="0">
                <a:solidFill>
                  <a:srgbClr val="0000FF"/>
                </a:solidFill>
                <a:latin typeface="Arial" panose="020B0604020202020204" pitchFamily="34" charset="0"/>
                <a:ea typeface="Times New Roman" panose="02020603050405020304" pitchFamily="18" charset="0"/>
                <a:cs typeface="Arial" panose="020B0604020202020204" pitchFamily="34" charset="0"/>
                <a:hlinkClick r:id="rId5"/>
              </a:rPr>
              <a:t>http://www.tricity.wsu.edu/~jhmiller</a:t>
            </a:r>
            <a:endParaRPr lang="en-US" sz="2000" u="sng" dirty="0">
              <a:solidFill>
                <a:srgbClr val="0000FF"/>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85072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381000" y="1204556"/>
            <a:ext cx="8610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a:spcBef>
                <a:spcPts val="0"/>
              </a:spcBef>
              <a:spcAft>
                <a:spcPts val="0"/>
              </a:spcAft>
              <a:buNone/>
            </a:pPr>
            <a:r>
              <a:rPr lang="en-US" sz="1800" u="sng" dirty="0">
                <a:solidFill>
                  <a:srgbClr val="0000FF"/>
                </a:solidFill>
                <a:effectLst/>
                <a:ea typeface="Times New Roman" panose="02020603050405020304" pitchFamily="18" charset="0"/>
                <a:cs typeface="Arial" panose="020B0604020202020204" pitchFamily="34" charset="0"/>
              </a:rPr>
              <a:t>Reasonable Accommodations</a:t>
            </a:r>
            <a:r>
              <a:rPr lang="en-US" sz="1800" b="1" u="sng" dirty="0">
                <a:solidFill>
                  <a:srgbClr val="0000FF"/>
                </a:solidFill>
                <a:effectLst/>
                <a:ea typeface="Times New Roman" panose="02020603050405020304" pitchFamily="18" charset="0"/>
                <a:cs typeface="Arial" panose="020B0604020202020204" pitchFamily="34" charset="0"/>
              </a:rPr>
              <a:t>:  </a:t>
            </a:r>
            <a:endParaRPr lang="en-US" sz="1800" dirty="0">
              <a:effectLst/>
              <a:ea typeface="Times New Roman" panose="02020603050405020304" pitchFamily="18" charset="0"/>
              <a:cs typeface="Arial" panose="020B0604020202020204" pitchFamily="34" charset="0"/>
            </a:endParaRPr>
          </a:p>
          <a:p>
            <a:pPr marL="0" marR="0">
              <a:spcBef>
                <a:spcPts val="0"/>
              </a:spcBef>
              <a:spcAft>
                <a:spcPts val="0"/>
              </a:spcAft>
              <a:buNone/>
            </a:pPr>
            <a:r>
              <a:rPr lang="en-US" sz="1800" dirty="0">
                <a:effectLst/>
                <a:ea typeface="Times New Roman" panose="02020603050405020304" pitchFamily="18" charset="0"/>
                <a:cs typeface="Arial" panose="020B0604020202020204" pitchFamily="34" charset="0"/>
              </a:rPr>
              <a:t>Students with Disabilities: Reasonable accommodations are available for students with documented disabilities or chronic medical conditions. If you have a disability and need accommodations to fully participate in this class, please contact the Access Center in Floyd 269 to follow published procedures to request accommodations. Students may also call or email the Access Center to schedule an appointment with Gretchen Hormel, the campus Access Advisor. Phone 509.372.7352	email: </a:t>
            </a:r>
            <a:r>
              <a:rPr lang="en-US" sz="1800" u="sng" dirty="0">
                <a:solidFill>
                  <a:srgbClr val="0000FF"/>
                </a:solidFill>
                <a:effectLst/>
                <a:ea typeface="Times New Roman" panose="02020603050405020304" pitchFamily="18" charset="0"/>
                <a:cs typeface="Arial" panose="020B0604020202020204" pitchFamily="34" charset="0"/>
                <a:hlinkClick r:id="rId2"/>
              </a:rPr>
              <a:t>g.hormel@wsu.edu</a:t>
            </a:r>
            <a:endParaRPr lang="en-US" sz="1800" dirty="0">
              <a:effectLst/>
              <a:ea typeface="Times New Roman" panose="02020603050405020304" pitchFamily="18" charset="0"/>
              <a:cs typeface="Arial" panose="020B0604020202020204" pitchFamily="34" charset="0"/>
            </a:endParaRPr>
          </a:p>
          <a:p>
            <a:pPr marL="0" marR="0">
              <a:spcBef>
                <a:spcPts val="0"/>
              </a:spcBef>
              <a:spcAft>
                <a:spcPts val="0"/>
              </a:spcAft>
              <a:buNone/>
            </a:pPr>
            <a:r>
              <a:rPr lang="en-US" sz="1800" u="sng" dirty="0">
                <a:solidFill>
                  <a:srgbClr val="0000FF"/>
                </a:solidFill>
                <a:effectLst/>
                <a:ea typeface="Times New Roman" panose="02020603050405020304" pitchFamily="18" charset="0"/>
                <a:cs typeface="Arial" panose="020B0604020202020204" pitchFamily="34" charset="0"/>
                <a:hlinkClick r:id="rId3"/>
              </a:rPr>
              <a:t>https://tricities.wsu.edu/current-students/access/</a:t>
            </a:r>
            <a:endParaRPr lang="en-US" sz="1800" dirty="0">
              <a:effectLst/>
              <a:ea typeface="Times New Roman" panose="02020603050405020304" pitchFamily="18" charset="0"/>
              <a:cs typeface="Arial" panose="020B0604020202020204" pitchFamily="34" charset="0"/>
            </a:endParaRPr>
          </a:p>
          <a:p>
            <a:pPr marL="0" marR="0">
              <a:spcBef>
                <a:spcPts val="0"/>
              </a:spcBef>
              <a:spcAft>
                <a:spcPts val="0"/>
              </a:spcAft>
              <a:buNone/>
            </a:pPr>
            <a:r>
              <a:rPr lang="en-US" sz="1800" dirty="0">
                <a:effectLst/>
                <a:ea typeface="Times New Roman" panose="02020603050405020304" pitchFamily="18" charset="0"/>
                <a:cs typeface="Arial" panose="020B0604020202020204" pitchFamily="34" charset="0"/>
              </a:rPr>
              <a:t> </a:t>
            </a:r>
          </a:p>
          <a:p>
            <a:pPr marL="0" marR="0">
              <a:spcBef>
                <a:spcPts val="0"/>
              </a:spcBef>
              <a:spcAft>
                <a:spcPts val="0"/>
              </a:spcAft>
              <a:buNone/>
            </a:pPr>
            <a:r>
              <a:rPr lang="en-US" sz="1800" dirty="0">
                <a:effectLst/>
                <a:ea typeface="Times New Roman" panose="02020603050405020304" pitchFamily="18" charset="0"/>
                <a:cs typeface="Arial" panose="020B0604020202020204" pitchFamily="34" charset="0"/>
              </a:rPr>
              <a:t>All disability related accommodations are to be approved through the Access Center. It is a university expectation that students with approved accommodations visit with instructors (in person or via Zoom) within two weeks of requesting their accommodations to discuss logistics.</a:t>
            </a:r>
          </a:p>
          <a:p>
            <a:pPr>
              <a:spcBef>
                <a:spcPct val="0"/>
              </a:spcBef>
              <a:buNone/>
            </a:pPr>
            <a:endParaRPr lang="en-US" altLang="en-US" sz="2000" u="sng" dirty="0"/>
          </a:p>
        </p:txBody>
      </p:sp>
    </p:spTree>
    <p:extLst>
      <p:ext uri="{BB962C8B-B14F-4D97-AF65-F5344CB8AC3E}">
        <p14:creationId xmlns:p14="http://schemas.microsoft.com/office/powerpoint/2010/main" val="2561196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266700" y="58846"/>
            <a:ext cx="8610600"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Academic Integrity</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Washington State University, a community dedicated to the advancement of knowledge, expects all students to adhere to high expectations of scholarship and the Standards of Conduct for Students. Potential violations of the Standards of Conduct for Students should be referred to the Center for Community Standards. The Center for Community Standards supports students, upholds their rights and responsibilities, and holds them accountable for behavior that doesn’t meet our community expectations.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Academic integrity will be strongly enforced in this course. Students who violate WSU’s Academic Integrity Policy (identified in Washington Administrative Code (WAC) 504-26- 010(4) will receive a failing grade on the assessment in question, will not have the option to withdraw from the course pending an appeal, and will be reported to the Center for Community Standards.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Cheating includes, but is not limited to, plagiarism and unauthorized collaboration as defined in the Standards of Conduct for Students, WAC 504-26-010(3). If you have any questions about what is and is not allowed in this course, you should ask course instructors before proceeding. If you wish to appeal a faculty member's decision relating to academic integrity, please use the form available at </a:t>
            </a:r>
            <a:r>
              <a:rPr kumimoji="0" lang="en-US" sz="18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rPr>
              <a:t>communitystandards.wsu.edu</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 C</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ontact the Center for Community Standards if you would like more</a:t>
            </a:r>
            <a:r>
              <a:rPr kumimoji="0" lang="en-US" sz="1800" b="0" i="0" u="none" strike="noStrike" kern="1200" cap="none" spc="5"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en-US" sz="1800" b="0" i="0" u="none" strike="noStrike" kern="1200" cap="none" spc="-5"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specific</a:t>
            </a:r>
            <a:r>
              <a:rPr kumimoji="0" lang="en-US" sz="1800" b="0" i="0" u="none" strike="noStrike" kern="1200" cap="none" spc="-65"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en-US" sz="1800" b="0" i="0" u="none" strike="noStrike" kern="1200" cap="none" spc="-5"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information</a:t>
            </a:r>
            <a:r>
              <a:rPr kumimoji="0" lang="en-US" sz="1800" b="0" i="0" u="none" strike="noStrike" kern="1200" cap="none" spc="-6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en-US" sz="1800" b="0" i="0" u="none" strike="noStrike" kern="1200" cap="none" spc="-5"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about</a:t>
            </a:r>
            <a:r>
              <a:rPr kumimoji="0" lang="en-US" sz="1800" b="0" i="0" u="none" strike="noStrike" kern="1200" cap="none" spc="-7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en-US" sz="1800" b="0" i="0" u="none" strike="noStrike" kern="1200" cap="none" spc="-5"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the</a:t>
            </a:r>
            <a:r>
              <a:rPr kumimoji="0" lang="en-US" sz="1800" b="0" i="0" u="none" strike="noStrike" kern="1200" cap="none" spc="-6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en-US" sz="1800" b="0" i="0" u="none" strike="noStrike" kern="1200" cap="none" spc="-5"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process please contact Jordyn Creighton, Director for Student Services in Floyd 269. </a:t>
            </a:r>
            <a:r>
              <a:rPr kumimoji="0" lang="en-US" sz="1800" b="0" i="0" u="none" strike="noStrike" kern="1200" cap="none" spc="-65"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Phone 509.372.7433 </a:t>
            </a:r>
            <a:r>
              <a:rPr kumimoji="0" lang="en-US" sz="1800" b="0" i="0" u="sng" strike="noStrike" kern="1200" cap="none" spc="-5" normalizeH="0" baseline="0" noProof="0" dirty="0">
                <a:ln>
                  <a:noFill/>
                </a:ln>
                <a:solidFill>
                  <a:srgbClr val="0563C1"/>
                </a:solidFill>
                <a:effectLst/>
                <a:uLnTx/>
                <a:uFillTx/>
                <a:latin typeface="Arial" panose="020B0604020202020204" pitchFamily="34" charset="0"/>
                <a:ea typeface="Times New Roman" panose="02020603050405020304" pitchFamily="18" charset="0"/>
                <a:cs typeface="Arial" panose="020B0604020202020204" pitchFamily="34" charset="0"/>
                <a:hlinkClick r:id="rId3"/>
              </a:rPr>
              <a:t>jordyn.creighton@wsu.edu</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84921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D907E5-4E13-4BD8-AC00-D9797610A7B5}"/>
              </a:ext>
            </a:extLst>
          </p:cNvPr>
          <p:cNvSpPr txBox="1"/>
          <p:nvPr/>
        </p:nvSpPr>
        <p:spPr>
          <a:xfrm>
            <a:off x="685800" y="1066800"/>
            <a:ext cx="7620000" cy="4524315"/>
          </a:xfrm>
          <a:prstGeom prst="rect">
            <a:avLst/>
          </a:prstGeom>
          <a:noFill/>
        </p:spPr>
        <p:txBody>
          <a:bodyPr wrap="square">
            <a:spAutoFit/>
          </a:bodyPr>
          <a:lstStyle/>
          <a:p>
            <a:pPr marL="0" marR="0">
              <a:spcBef>
                <a:spcPts val="0"/>
              </a:spcBef>
              <a:spcAft>
                <a:spcPts val="0"/>
              </a:spcAft>
            </a:pPr>
            <a:r>
              <a:rPr lang="en-US" sz="1800" u="sng" dirty="0">
                <a:effectLst/>
                <a:latin typeface="Arial" panose="020B0604020202020204" pitchFamily="34" charset="0"/>
                <a:ea typeface="Times New Roman" panose="02020603050405020304" pitchFamily="18" charset="0"/>
                <a:cs typeface="Arial" panose="020B0604020202020204" pitchFamily="34" charset="0"/>
              </a:rPr>
              <a:t>Accommodation for religious observances</a:t>
            </a:r>
            <a:r>
              <a:rPr lang="en-US" sz="1800" b="1" dirty="0">
                <a:effectLst/>
                <a:latin typeface="Arial" panose="020B0604020202020204" pitchFamily="34" charset="0"/>
                <a:ea typeface="Times New Roman" panose="02020603050405020304" pitchFamily="18" charset="0"/>
                <a:cs typeface="Arial" panose="020B0604020202020204" pitchFamily="34" charset="0"/>
              </a:rPr>
              <a:t>:  </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Washington State University reasonably accommodates absences allowing for students to take holidays for reasons of faith or conscience or organized activities conducted under the auspices of a religious denomination, church, or religious organization.  Reasonable accommodation requires the student to coordinate with the instructor on scheduling examinations or other activities necessary for course completion.  Students requesting accommodation must provide written notification within the first two weeks of the beginning of the course and include specific dates for absences.  Approved accommodations for absences will not adversely impact student grades. Absence from classes or examinations for religious reasons does not relieve students from responsibility for any part of the course work required during the period of absence.  Students who feel they have been treated unfairly in terms of this accommodation may refer to </a:t>
            </a:r>
            <a:r>
              <a:rPr lang="en-US" sz="1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Academic Regulation 104 - Academic Complaint Procedures</a:t>
            </a:r>
            <a:r>
              <a:rPr lang="en-US" sz="1800" dirty="0">
                <a:effectLst/>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737013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93ACA0-3218-4827-9A22-C40371D927E2}"/>
              </a:ext>
            </a:extLst>
          </p:cNvPr>
          <p:cNvSpPr txBox="1"/>
          <p:nvPr/>
        </p:nvSpPr>
        <p:spPr>
          <a:xfrm>
            <a:off x="533400" y="1524000"/>
            <a:ext cx="8001000" cy="3724096"/>
          </a:xfrm>
          <a:prstGeom prst="rect">
            <a:avLst/>
          </a:prstGeom>
          <a:noFill/>
        </p:spPr>
        <p:txBody>
          <a:bodyPr wrap="square">
            <a:spAutoFit/>
          </a:bodyPr>
          <a:lstStyle/>
          <a:p>
            <a:pPr marL="0" marR="0">
              <a:spcBef>
                <a:spcPts val="0"/>
              </a:spcBef>
              <a:spcAft>
                <a:spcPts val="0"/>
              </a:spcAft>
            </a:pPr>
            <a:r>
              <a:rPr lang="en-US" sz="1800" u="sng" dirty="0">
                <a:effectLst/>
                <a:latin typeface="Arial" panose="020B0604020202020204" pitchFamily="34" charset="0"/>
                <a:ea typeface="Times New Roman" panose="02020603050405020304" pitchFamily="18" charset="0"/>
                <a:cs typeface="Arial" panose="020B0604020202020204" pitchFamily="34" charset="0"/>
              </a:rPr>
              <a:t>Discrimination and Harassment Policy</a:t>
            </a:r>
            <a:r>
              <a:rPr lang="en-US" sz="2000" dirty="0">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WSU is commitment to maintaining an environment free from  discrimination, including sexual harassment. This policy applies to all students, faculty, staff, or others having an association with the University.</a:t>
            </a: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If you feel you have experienced or have witnessed discriminatory conduct, you can contact the WSU Office of Compliance and Civil Rights (CCR) and/or the WSU Title IX Coordinator at 509-335-8288 to discuss resources, including confidential resources, and reporting options. (Visit </a:t>
            </a:r>
            <a:r>
              <a:rPr lang="en-US" sz="1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https://ccr.wsu.edu/ </a:t>
            </a:r>
            <a:r>
              <a:rPr lang="en-US" sz="1800" dirty="0">
                <a:effectLst/>
                <a:latin typeface="Arial" panose="020B0604020202020204" pitchFamily="34" charset="0"/>
                <a:ea typeface="Times New Roman" panose="02020603050405020304" pitchFamily="18" charset="0"/>
                <a:cs typeface="Arial" panose="020B0604020202020204" pitchFamily="34" charset="0"/>
              </a:rPr>
              <a:t>for more information). Most WSU employees, including faculty, who have information regarding sexual harassment or sexual misconduct are required to report the information to CCR or a designated Title IX Coordinator or Liaison. Visit </a:t>
            </a:r>
            <a:r>
              <a:rPr lang="en-US" sz="1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https://ccr.wsu.edu/file-a-</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complaint/ </a:t>
            </a:r>
            <a:r>
              <a:rPr lang="en-US" sz="1800" dirty="0">
                <a:effectLst/>
                <a:latin typeface="Arial" panose="020B0604020202020204" pitchFamily="34" charset="0"/>
                <a:ea typeface="Times New Roman" panose="02020603050405020304" pitchFamily="18" charset="0"/>
                <a:cs typeface="Arial" panose="020B0604020202020204" pitchFamily="34" charset="0"/>
              </a:rPr>
              <a:t>for more information.</a:t>
            </a:r>
          </a:p>
        </p:txBody>
      </p:sp>
    </p:spTree>
    <p:extLst>
      <p:ext uri="{BB962C8B-B14F-4D97-AF65-F5344CB8AC3E}">
        <p14:creationId xmlns:p14="http://schemas.microsoft.com/office/powerpoint/2010/main" val="1785995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8686800" cy="535531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Safety and Emergency Notification</a:t>
            </a: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Classroom and campus safety are of paramount importance at WSU, They are the shared responsibility of the entire campus population. WSU urges students to follow the “Alert, Assess, Act,” protocol for all types of emergencies and the “Run, Hide, Fight” response for an active shooter incident. Remain ALERT (through direct observation or emergency notification), ASSESS your specific situation, and ACT in the most appropriate way to assure your own safety (and the safety of others if you are able).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Please sign up for emergency alerts on your account at </a:t>
            </a:r>
            <a:r>
              <a:rPr kumimoji="0" lang="en-US" sz="1800" b="0" i="0" u="none" strike="noStrike" kern="1200" cap="none" spc="0" normalizeH="0" baseline="0" noProof="0" dirty="0" err="1">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MyWSU</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to receive notification regarding campus emergencies (including campus closures). Click Update Now! Under “Tri-Cities Emergency Info” to register for notification by text message, e-mail, telephone, or any combination of the three. Providing multiple contact methods will help ensure you receive notifications in a timely manner, and your information will NOT be used for any other purpose.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 video to learn about WSU Tri-Cities’ safety and emergency protocols is at: </a:t>
            </a: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https://</a:t>
            </a:r>
            <a:r>
              <a:rPr kumimoji="0" lang="en-US" sz="18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hlinkClick r:id="rId2"/>
              </a:rPr>
              <a:t>www.youtube.com/watch?v=WClaZzSvao4&amp;feature=youtu.be</a:t>
            </a:r>
            <a:endParaRPr kumimoji="0" lang="en-US" sz="18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17181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486B52-8B18-4EB2-8EC9-5392AAFBD756}"/>
              </a:ext>
            </a:extLst>
          </p:cNvPr>
          <p:cNvSpPr txBox="1"/>
          <p:nvPr/>
        </p:nvSpPr>
        <p:spPr>
          <a:xfrm>
            <a:off x="838200" y="500922"/>
            <a:ext cx="7924800" cy="5856155"/>
          </a:xfrm>
          <a:prstGeom prst="rect">
            <a:avLst/>
          </a:prstGeom>
          <a:noFill/>
        </p:spPr>
        <p:txBody>
          <a:bodyPr wrap="square">
            <a:spAutoFit/>
          </a:bodyPr>
          <a:lstStyle/>
          <a:p>
            <a:pPr marL="0" marR="0" lvl="0" indent="0" algn="l" defTabSz="914400" rtl="0" eaLnBrk="1" fontAlgn="auto" latinLnBrk="0" hangingPunct="1">
              <a:lnSpc>
                <a:spcPct val="105000"/>
              </a:lnSpc>
              <a:spcBef>
                <a:spcPts val="0"/>
              </a:spcBef>
              <a:spcAft>
                <a:spcPts val="80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Emergency Evacuations.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If the alarm sounds, everyone must leave the building. Try to stay together. Your instructor will be the last one to exit the room, close the door(s), and direct you to the assembly areas. If any student is unable to evacuate, please notify immediately the evacuation coordinator (who will be wearing a green vest. The assembly areas are:</a:t>
            </a:r>
          </a:p>
          <a:p>
            <a:pPr marL="742950" marR="0" lvl="1" indent="-285750" algn="l" defTabSz="914400" rtl="0" eaLnBrk="1" fontAlgn="auto" latinLnBrk="0" hangingPunct="1">
              <a:lnSpc>
                <a:spcPct val="105000"/>
              </a:lnSpc>
              <a:spcBef>
                <a:spcPts val="0"/>
              </a:spcBef>
              <a:spcAft>
                <a:spcPts val="800"/>
              </a:spcAft>
              <a:buClrTx/>
              <a:buSzTx/>
              <a:buFont typeface="+mj-lt"/>
              <a:buAutoNum type="arabicPeriod"/>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East/Floyd/BSEL: the blue emergency pole located directly south of the BSEL sidewalk, parking row 6.</a:t>
            </a:r>
          </a:p>
          <a:p>
            <a:pPr marL="742950" marR="0" lvl="1" indent="-285750" algn="l" defTabSz="914400" rtl="0" eaLnBrk="1" fontAlgn="auto" latinLnBrk="0" hangingPunct="1">
              <a:lnSpc>
                <a:spcPct val="105000"/>
              </a:lnSpc>
              <a:spcBef>
                <a:spcPts val="0"/>
              </a:spcBef>
              <a:spcAft>
                <a:spcPts val="800"/>
              </a:spcAft>
              <a:buClrTx/>
              <a:buSzTx/>
              <a:buFont typeface="+mj-lt"/>
              <a:buAutoNum type="arabicPeriod"/>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CIC and Collaboration Hall: blue emergency pole in row 1, directly down the diagonal sidewalk from the main entrance.</a:t>
            </a:r>
          </a:p>
          <a:p>
            <a:pPr marL="742950" marR="0" lvl="1" indent="-285750" algn="l" defTabSz="914400" rtl="0" eaLnBrk="1" fontAlgn="auto" latinLnBrk="0" hangingPunct="1">
              <a:lnSpc>
                <a:spcPct val="105000"/>
              </a:lnSpc>
              <a:spcBef>
                <a:spcPts val="0"/>
              </a:spcBef>
              <a:spcAft>
                <a:spcPts val="800"/>
              </a:spcAft>
              <a:buClrTx/>
              <a:buSzTx/>
              <a:buFont typeface="+mj-lt"/>
              <a:buAutoNum type="arabicPeriod"/>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Wine Science Center: the WSU sign at the corner of University &amp; George Washington Way</a:t>
            </a:r>
          </a:p>
          <a:p>
            <a:pPr marL="742950" marR="0" lvl="1" indent="-285750" algn="l" defTabSz="914400" rtl="0" eaLnBrk="1" fontAlgn="auto" latinLnBrk="0" hangingPunct="1">
              <a:lnSpc>
                <a:spcPct val="105000"/>
              </a:lnSpc>
              <a:spcBef>
                <a:spcPts val="0"/>
              </a:spcBef>
              <a:spcAft>
                <a:spcPts val="800"/>
              </a:spcAft>
              <a:buClrTx/>
              <a:buSzTx/>
              <a:buFont typeface="+mj-lt"/>
              <a:buAutoNum type="arabicPeriod"/>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ICB: south edge of parking lot</a:t>
            </a:r>
          </a:p>
          <a:p>
            <a:pPr marL="742950" marR="0" lvl="1" indent="-285750" algn="l" defTabSz="914400" rtl="0" eaLnBrk="1" fontAlgn="auto" latinLnBrk="0" hangingPunct="1">
              <a:lnSpc>
                <a:spcPct val="105000"/>
              </a:lnSpc>
              <a:spcBef>
                <a:spcPts val="0"/>
              </a:spcBef>
              <a:spcAft>
                <a:spcPts val="800"/>
              </a:spcAft>
              <a:buClrTx/>
              <a:buSzTx/>
              <a:buFont typeface="+mj-lt"/>
              <a:buAutoNum type="arabicPeriod"/>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Nursing: southeast corner of parking lot, near Chapala Express</a:t>
            </a:r>
          </a:p>
          <a:p>
            <a:pPr marL="742950" marR="0" lvl="1" indent="-285750" algn="l" defTabSz="914400" rtl="0" eaLnBrk="1" fontAlgn="auto" latinLnBrk="0" hangingPunct="1">
              <a:lnSpc>
                <a:spcPct val="105000"/>
              </a:lnSpc>
              <a:spcBef>
                <a:spcPts val="0"/>
              </a:spcBef>
              <a:spcAft>
                <a:spcPts val="800"/>
              </a:spcAft>
              <a:buClrTx/>
              <a:buSzTx/>
              <a:buFont typeface="+mj-lt"/>
              <a:buAutoNum type="arabicPeriod"/>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Student Union Building: Rotary Stage</a:t>
            </a:r>
          </a:p>
        </p:txBody>
      </p:sp>
    </p:spTree>
    <p:extLst>
      <p:ext uri="{BB962C8B-B14F-4D97-AF65-F5344CB8AC3E}">
        <p14:creationId xmlns:p14="http://schemas.microsoft.com/office/powerpoint/2010/main" val="2502442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EC508B-B6A3-47AD-9F3B-BFA1EDAF1D37}"/>
              </a:ext>
            </a:extLst>
          </p:cNvPr>
          <p:cNvSpPr txBox="1"/>
          <p:nvPr/>
        </p:nvSpPr>
        <p:spPr>
          <a:xfrm>
            <a:off x="228600" y="76200"/>
            <a:ext cx="8458200" cy="2308324"/>
          </a:xfrm>
          <a:prstGeom prst="rect">
            <a:avLst/>
          </a:prstGeom>
          <a:noFill/>
        </p:spPr>
        <p:txBody>
          <a:bodyPr wrap="square">
            <a:spAutoFit/>
          </a:bodyPr>
          <a:lstStyle/>
          <a:p>
            <a:pPr marL="0" marR="0">
              <a:spcBef>
                <a:spcPts val="0"/>
              </a:spcBef>
              <a:spcAft>
                <a:spcPts val="0"/>
              </a:spcAft>
            </a:pPr>
            <a:r>
              <a:rPr lang="en-US" sz="1800" u="sng" dirty="0">
                <a:effectLst/>
                <a:latin typeface="Arial" panose="020B0604020202020204" pitchFamily="34" charset="0"/>
                <a:ea typeface="Times New Roman" panose="02020603050405020304" pitchFamily="18" charset="0"/>
                <a:cs typeface="Arial" panose="020B0604020202020204" pitchFamily="34" charset="0"/>
              </a:rPr>
              <a:t>Student Support Services</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p>
          <a:p>
            <a:r>
              <a:rPr lang="en-US" sz="1800" dirty="0">
                <a:effectLst/>
                <a:latin typeface="Arial" panose="020B0604020202020204" pitchFamily="34" charset="0"/>
                <a:ea typeface="Times New Roman" panose="02020603050405020304" pitchFamily="18" charset="0"/>
                <a:cs typeface="Arial" panose="020B0604020202020204" pitchFamily="34" charset="0"/>
              </a:rPr>
              <a:t>Academic success can be challenging if you have trouble meeting basic needs like safe shelter, sleep, and nutrition. If you have difficulty affording groceries or accessing sufficient food to eat every day, lack a safe and stable place to live, have an emergency, or just need support, I urge you to contact Student Support Services at 509-372-7433 and review the list of services available on the </a:t>
            </a:r>
            <a:r>
              <a:rPr lang="en-US" sz="1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Student Support Services website</a:t>
            </a:r>
            <a:r>
              <a:rPr lang="en-US" sz="1800" dirty="0">
                <a:effectLst/>
                <a:latin typeface="Arial" panose="020B0604020202020204" pitchFamily="34" charset="0"/>
                <a:ea typeface="Times New Roman" panose="02020603050405020304" pitchFamily="18" charset="0"/>
                <a:cs typeface="Arial" panose="020B0604020202020204" pitchFamily="34" charset="0"/>
              </a:rPr>
              <a:t>. If you have a friend who needs support, consider filling out a </a:t>
            </a:r>
            <a:r>
              <a:rPr lang="en-US" sz="1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Cougar Cares</a:t>
            </a:r>
            <a:endParaRPr lang="en-US"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C01BC3D9-52C7-4753-B6FA-0B96CC0847C5}"/>
              </a:ext>
            </a:extLst>
          </p:cNvPr>
          <p:cNvSpPr txBox="1"/>
          <p:nvPr/>
        </p:nvSpPr>
        <p:spPr>
          <a:xfrm>
            <a:off x="228600" y="2488318"/>
            <a:ext cx="8534400" cy="3970318"/>
          </a:xfrm>
          <a:prstGeom prst="rect">
            <a:avLst/>
          </a:prstGeom>
          <a:noFill/>
        </p:spPr>
        <p:txBody>
          <a:bodyPr wrap="square">
            <a:spAutoFit/>
          </a:bodyPr>
          <a:lstStyle/>
          <a:p>
            <a:r>
              <a:rPr lang="en-US" dirty="0">
                <a:latin typeface="Arial" panose="020B0604020202020204" pitchFamily="34" charset="0"/>
                <a:cs typeface="Arial" panose="020B0604020202020204" pitchFamily="34" charset="0"/>
              </a:rPr>
              <a:t>STUDENTS IN CRISIS – WSU TRI-CITIES RESOURCES</a:t>
            </a:r>
          </a:p>
          <a:p>
            <a:r>
              <a:rPr lang="en-US" dirty="0">
                <a:latin typeface="Arial" panose="020B0604020202020204" pitchFamily="34" charset="0"/>
                <a:cs typeface="Arial" panose="020B0604020202020204" pitchFamily="34" charset="0"/>
              </a:rPr>
              <a:t>If you or someone you know is in immediate danger, DIAL 911 FIRST!</a:t>
            </a:r>
          </a:p>
          <a:p>
            <a:r>
              <a:rPr lang="en-US" dirty="0">
                <a:latin typeface="Arial" panose="020B0604020202020204" pitchFamily="34" charset="0"/>
                <a:cs typeface="Arial" panose="020B0604020202020204" pitchFamily="34" charset="0"/>
              </a:rPr>
              <a:t>Student Care Network: https://tricities.wsu.edu/current-students/cougarcares/ 509-372-7433</a:t>
            </a:r>
          </a:p>
          <a:p>
            <a:r>
              <a:rPr lang="en-US" dirty="0">
                <a:latin typeface="Arial" panose="020B0604020202020204" pitchFamily="34" charset="0"/>
                <a:cs typeface="Arial" panose="020B0604020202020204" pitchFamily="34" charset="0"/>
              </a:rPr>
              <a:t>WSU Tri-Cities Student Emergency Hardship Fund: https://tricities.wsu.edu/current-students/student-emergency-hardship-fund/</a:t>
            </a:r>
          </a:p>
          <a:p>
            <a:r>
              <a:rPr lang="en-US" dirty="0">
                <a:latin typeface="Arial" panose="020B0604020202020204" pitchFamily="34" charset="0"/>
                <a:cs typeface="Arial" panose="020B0604020202020204" pitchFamily="34" charset="0"/>
              </a:rPr>
              <a:t>WSU Tri-Cities Mental Health Counseling: 509-372-7153 </a:t>
            </a:r>
          </a:p>
          <a:p>
            <a:r>
              <a:rPr lang="en-US" dirty="0">
                <a:latin typeface="Arial" panose="020B0604020202020204" pitchFamily="34" charset="0"/>
                <a:cs typeface="Arial" panose="020B0604020202020204" pitchFamily="34" charset="0"/>
              </a:rPr>
              <a:t>Suicide Prevention Hotline:  800 273-8255</a:t>
            </a:r>
          </a:p>
          <a:p>
            <a:r>
              <a:rPr lang="en-US" dirty="0">
                <a:latin typeface="Arial" panose="020B0604020202020204" pitchFamily="34" charset="0"/>
                <a:cs typeface="Arial" panose="020B0604020202020204" pitchFamily="34" charset="0"/>
              </a:rPr>
              <a:t>Crisis Text Line:  Text HOME to 741741</a:t>
            </a:r>
          </a:p>
          <a:p>
            <a:r>
              <a:rPr lang="en-US" dirty="0">
                <a:latin typeface="Arial" panose="020B0604020202020204" pitchFamily="34" charset="0"/>
                <a:cs typeface="Arial" panose="020B0604020202020204" pitchFamily="34" charset="0"/>
              </a:rPr>
              <a:t>WSU Tri-Cities Campus Security: 509-372-7698</a:t>
            </a:r>
          </a:p>
          <a:p>
            <a:r>
              <a:rPr lang="en-US" dirty="0">
                <a:latin typeface="Arial" panose="020B0604020202020204" pitchFamily="34" charset="0"/>
                <a:cs typeface="Arial" panose="020B0604020202020204" pitchFamily="34" charset="0"/>
              </a:rPr>
              <a:t>WSU Tri-Cities Campus Emergency: 509-372-7234</a:t>
            </a:r>
          </a:p>
          <a:p>
            <a:r>
              <a:rPr lang="en-US" dirty="0">
                <a:latin typeface="Arial" panose="020B0604020202020204" pitchFamily="34" charset="0"/>
                <a:cs typeface="Arial" panose="020B0604020202020204" pitchFamily="34" charset="0"/>
              </a:rPr>
              <a:t>WSU Tri-Cities Deputy Title IX Director: 509-372-7381</a:t>
            </a:r>
          </a:p>
          <a:p>
            <a:r>
              <a:rPr lang="en-US" dirty="0">
                <a:latin typeface="Arial" panose="020B0604020202020204" pitchFamily="34" charset="0"/>
                <a:cs typeface="Arial" panose="020B0604020202020204" pitchFamily="34" charset="0"/>
              </a:rPr>
              <a:t>Support, Advocacy, and Resource Center (SARC): 888-846-7273</a:t>
            </a:r>
          </a:p>
          <a:p>
            <a:r>
              <a:rPr lang="en-US" dirty="0">
                <a:latin typeface="Arial" panose="020B0604020202020204" pitchFamily="34" charset="0"/>
                <a:cs typeface="Arial" panose="020B0604020202020204" pitchFamily="34" charset="0"/>
              </a:rPr>
              <a:t>WSU Health Sciences 24/7 Crisis Line: 509-368-6500</a:t>
            </a:r>
          </a:p>
        </p:txBody>
      </p:sp>
    </p:spTree>
    <p:extLst>
      <p:ext uri="{BB962C8B-B14F-4D97-AF65-F5344CB8AC3E}">
        <p14:creationId xmlns:p14="http://schemas.microsoft.com/office/powerpoint/2010/main" val="2877790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457200"/>
            <a:ext cx="7772400" cy="5016758"/>
          </a:xfrm>
          <a:prstGeom prst="rect">
            <a:avLst/>
          </a:prstGeom>
        </p:spPr>
        <p:txBody>
          <a:bodyPr wrap="square">
            <a:spAutoFit/>
          </a:bodyPr>
          <a:lstStyle/>
          <a:p>
            <a:r>
              <a:rPr lang="en-US" sz="2000" u="sng" dirty="0">
                <a:latin typeface="Arial" panose="020B0604020202020204" pitchFamily="34" charset="0"/>
                <a:ea typeface="Times New Roman" panose="02020603050405020304" pitchFamily="18" charset="0"/>
                <a:cs typeface="Arial" panose="020B0604020202020204" pitchFamily="34" charset="0"/>
              </a:rPr>
              <a:t>Objectives:</a:t>
            </a:r>
            <a:r>
              <a:rPr lang="en-US" sz="2000" dirty="0">
                <a:latin typeface="Arial" panose="020B0604020202020204" pitchFamily="34" charset="0"/>
                <a:ea typeface="Times New Roman" panose="02020603050405020304" pitchFamily="18" charset="0"/>
                <a:cs typeface="Arial" panose="020B0604020202020204" pitchFamily="34" charset="0"/>
              </a:rPr>
              <a:t>  Introduce students to finite automata and formal languages.</a:t>
            </a:r>
          </a:p>
          <a:p>
            <a:r>
              <a:rPr lang="en-US" sz="2000" dirty="0">
                <a:latin typeface="Arial" panose="020B0604020202020204" pitchFamily="34" charset="0"/>
                <a:ea typeface="Times New Roman" panose="02020603050405020304" pitchFamily="18" charset="0"/>
                <a:cs typeface="Arial" panose="020B0604020202020204" pitchFamily="34" charset="0"/>
              </a:rPr>
              <a:t>  </a:t>
            </a:r>
          </a:p>
          <a:p>
            <a:r>
              <a:rPr lang="en-US" sz="2000" u="sng" dirty="0">
                <a:latin typeface="Arial" panose="020B0604020202020204" pitchFamily="34" charset="0"/>
                <a:ea typeface="Times New Roman" panose="02020603050405020304" pitchFamily="18" charset="0"/>
                <a:cs typeface="Arial" panose="020B0604020202020204" pitchFamily="34" charset="0"/>
              </a:rPr>
              <a:t>Textbook</a:t>
            </a:r>
            <a:r>
              <a:rPr lang="en-US" sz="2000" dirty="0">
                <a:latin typeface="Arial" panose="020B0604020202020204" pitchFamily="34" charset="0"/>
                <a:ea typeface="Times New Roman" panose="02020603050405020304" pitchFamily="18" charset="0"/>
                <a:cs typeface="Arial" panose="020B0604020202020204" pitchFamily="34" charset="0"/>
              </a:rPr>
              <a:t>: “Introduction to Automata Theory, Languages and Computation, 3</a:t>
            </a:r>
            <a:r>
              <a:rPr lang="en-US" sz="2000" baseline="30000" dirty="0">
                <a:latin typeface="Arial" panose="020B0604020202020204" pitchFamily="34" charset="0"/>
                <a:ea typeface="Times New Roman" panose="02020603050405020304" pitchFamily="18" charset="0"/>
                <a:cs typeface="Arial" panose="020B0604020202020204" pitchFamily="34" charset="0"/>
              </a:rPr>
              <a:t>rd</a:t>
            </a:r>
            <a:r>
              <a:rPr lang="en-US" sz="2000" dirty="0">
                <a:latin typeface="Arial" panose="020B0604020202020204" pitchFamily="34" charset="0"/>
                <a:ea typeface="Times New Roman" panose="02020603050405020304" pitchFamily="18" charset="0"/>
                <a:cs typeface="Arial" panose="020B0604020202020204" pitchFamily="34" charset="0"/>
              </a:rPr>
              <a:t> Edition by Hopcroft, Motwani, and Ullman, ISBN 0-321-45536-3 Available at Bookie</a:t>
            </a:r>
          </a:p>
          <a:p>
            <a:r>
              <a:rPr lang="en-US" sz="2000" dirty="0">
                <a:latin typeface="Arial" panose="020B0604020202020204" pitchFamily="34" charset="0"/>
                <a:ea typeface="Times New Roman" panose="02020603050405020304" pitchFamily="18" charset="0"/>
                <a:cs typeface="Arial" panose="020B0604020202020204" pitchFamily="34" charset="0"/>
              </a:rPr>
              <a:t> </a:t>
            </a:r>
          </a:p>
          <a:p>
            <a:r>
              <a:rPr lang="en-US" sz="2000" u="sng" dirty="0">
                <a:latin typeface="Arial" panose="020B0604020202020204" pitchFamily="34" charset="0"/>
                <a:cs typeface="Arial" panose="020B0604020202020204" pitchFamily="34" charset="0"/>
              </a:rPr>
              <a:t>Student learning outcomes</a:t>
            </a:r>
            <a:r>
              <a:rPr lang="en-US" sz="2000" dirty="0">
                <a:latin typeface="Arial" panose="020B0604020202020204" pitchFamily="34" charset="0"/>
                <a:cs typeface="Arial" panose="020B0604020202020204" pitchFamily="34" charset="0"/>
              </a:rPr>
              <a:t>:</a:t>
            </a:r>
          </a:p>
          <a:p>
            <a:pPr marL="457200" lvl="0" indent="-457200">
              <a:buFont typeface="+mj-lt"/>
              <a:buAutoNum type="arabicPeriod"/>
            </a:pPr>
            <a:r>
              <a:rPr lang="en-US" sz="2000" dirty="0">
                <a:latin typeface="Arial" panose="020B0604020202020204" pitchFamily="34" charset="0"/>
                <a:cs typeface="Arial" panose="020B0604020202020204" pitchFamily="34" charset="0"/>
              </a:rPr>
              <a:t>Understand and use induction as a method of proof</a:t>
            </a:r>
          </a:p>
          <a:p>
            <a:pPr marL="457200" lvl="0" indent="-457200">
              <a:buFont typeface="+mj-lt"/>
              <a:buAutoNum type="arabicPeriod"/>
            </a:pPr>
            <a:r>
              <a:rPr lang="en-US" sz="2000" dirty="0">
                <a:latin typeface="Arial" panose="020B0604020202020204" pitchFamily="34" charset="0"/>
                <a:cs typeface="Arial" panose="020B0604020202020204" pitchFamily="34" charset="0"/>
              </a:rPr>
              <a:t>Understand and design finite automata</a:t>
            </a:r>
          </a:p>
          <a:p>
            <a:pPr marL="457200" lvl="0" indent="-457200">
              <a:buFont typeface="+mj-lt"/>
              <a:buAutoNum type="arabicPeriod"/>
            </a:pPr>
            <a:r>
              <a:rPr lang="en-US" sz="2000" dirty="0">
                <a:latin typeface="Arial" panose="020B0604020202020204" pitchFamily="34" charset="0"/>
                <a:cs typeface="Arial" panose="020B0604020202020204" pitchFamily="34" charset="0"/>
              </a:rPr>
              <a:t>Understand regular expressions and their relation to finite automata</a:t>
            </a:r>
          </a:p>
          <a:p>
            <a:pPr marL="457200" lvl="0" indent="-457200">
              <a:buFont typeface="+mj-lt"/>
              <a:buAutoNum type="arabicPeriod"/>
            </a:pPr>
            <a:r>
              <a:rPr lang="en-US" sz="2000" dirty="0">
                <a:latin typeface="Arial" panose="020B0604020202020204" pitchFamily="34" charset="0"/>
                <a:cs typeface="Arial" panose="020B0604020202020204" pitchFamily="34" charset="0"/>
              </a:rPr>
              <a:t>Understand the properties of regular languages</a:t>
            </a:r>
          </a:p>
          <a:p>
            <a:pPr marL="457200" lvl="0" indent="-457200">
              <a:buFont typeface="+mj-lt"/>
              <a:buAutoNum type="arabicPeriod"/>
            </a:pPr>
            <a:r>
              <a:rPr lang="en-US" sz="2000" dirty="0">
                <a:latin typeface="Arial" panose="020B0604020202020204" pitchFamily="34" charset="0"/>
                <a:cs typeface="Arial" panose="020B0604020202020204" pitchFamily="34" charset="0"/>
              </a:rPr>
              <a:t>Understand the properties of context-free grammars and languages</a:t>
            </a:r>
          </a:p>
          <a:p>
            <a:pPr marL="457200" indent="-457200">
              <a:buFont typeface="+mj-lt"/>
              <a:buAutoNum type="arabicPeriod"/>
            </a:pPr>
            <a:r>
              <a:rPr lang="en-US" sz="2000" dirty="0">
                <a:latin typeface="Arial" panose="020B0604020202020204" pitchFamily="34" charset="0"/>
                <a:cs typeface="Arial" panose="020B0604020202020204" pitchFamily="34" charset="0"/>
              </a:rPr>
              <a:t>Understand and design push-down automata</a:t>
            </a:r>
            <a:endParaRPr lang="en-US" sz="24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69385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DF8369BC-F228-4985-9521-D4A5487B78AC}"/>
              </a:ext>
            </a:extLst>
          </p:cNvPr>
          <p:cNvGraphicFramePr>
            <a:graphicFrameLocks noGrp="1"/>
          </p:cNvGraphicFramePr>
          <p:nvPr>
            <p:extLst>
              <p:ext uri="{D42A27DB-BD31-4B8C-83A1-F6EECF244321}">
                <p14:modId xmlns:p14="http://schemas.microsoft.com/office/powerpoint/2010/main" val="1799641400"/>
              </p:ext>
            </p:extLst>
          </p:nvPr>
        </p:nvGraphicFramePr>
        <p:xfrm>
          <a:off x="762000" y="1524000"/>
          <a:ext cx="7467600" cy="4742092"/>
        </p:xfrm>
        <a:graphic>
          <a:graphicData uri="http://schemas.openxmlformats.org/drawingml/2006/table">
            <a:tbl>
              <a:tblPr firstRow="1" firstCol="1" bandRow="1"/>
              <a:tblGrid>
                <a:gridCol w="1036679">
                  <a:extLst>
                    <a:ext uri="{9D8B030D-6E8A-4147-A177-3AD203B41FA5}">
                      <a16:colId xmlns:a16="http://schemas.microsoft.com/office/drawing/2014/main" val="1078845210"/>
                    </a:ext>
                  </a:extLst>
                </a:gridCol>
                <a:gridCol w="5213849">
                  <a:extLst>
                    <a:ext uri="{9D8B030D-6E8A-4147-A177-3AD203B41FA5}">
                      <a16:colId xmlns:a16="http://schemas.microsoft.com/office/drawing/2014/main" val="2371575572"/>
                    </a:ext>
                  </a:extLst>
                </a:gridCol>
                <a:gridCol w="1217072">
                  <a:extLst>
                    <a:ext uri="{9D8B030D-6E8A-4147-A177-3AD203B41FA5}">
                      <a16:colId xmlns:a16="http://schemas.microsoft.com/office/drawing/2014/main" val="1025341271"/>
                    </a:ext>
                  </a:extLst>
                </a:gridCol>
              </a:tblGrid>
              <a:tr h="255752">
                <a:tc>
                  <a:txBody>
                    <a:bodyPr/>
                    <a:lstStyle/>
                    <a:p>
                      <a:pPr marL="0" marR="0" algn="ctr">
                        <a:spcBef>
                          <a:spcPts val="0"/>
                        </a:spcBef>
                        <a:spcAft>
                          <a:spcPts val="0"/>
                        </a:spcAft>
                      </a:pPr>
                      <a:r>
                        <a:rPr lang="en-US" sz="1100" b="1">
                          <a:effectLst/>
                          <a:latin typeface="Arial" panose="020B0604020202020204" pitchFamily="34" charset="0"/>
                          <a:ea typeface="Calibri" panose="020F0502020204030204" pitchFamily="34" charset="0"/>
                        </a:rPr>
                        <a:t>Week</a:t>
                      </a:r>
                      <a:endParaRPr lang="en-US" sz="12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Arial" panose="020B0604020202020204" pitchFamily="34" charset="0"/>
                          <a:ea typeface="Calibri" panose="020F0502020204030204" pitchFamily="34" charset="0"/>
                        </a:rPr>
                        <a:t>Topics</a:t>
                      </a:r>
                      <a:endParaRPr lang="en-US" sz="12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Arial" panose="020B0604020202020204" pitchFamily="34" charset="0"/>
                          <a:ea typeface="Calibri" panose="020F0502020204030204" pitchFamily="34" charset="0"/>
                        </a:rPr>
                        <a:t>Notes</a:t>
                      </a:r>
                      <a:endParaRPr lang="en-US" sz="12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909590816"/>
                  </a:ext>
                </a:extLst>
              </a:tr>
              <a:tr h="255752">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1</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Syllabus, Proof by induction</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HW1</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2645041"/>
                  </a:ext>
                </a:extLst>
              </a:tr>
              <a:tr h="255752">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2</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Deterministic Finite Automata, </a:t>
                      </a:r>
                      <a:r>
                        <a:rPr lang="en-US" sz="1600" b="1" dirty="0">
                          <a:effectLst/>
                          <a:latin typeface="Arial" panose="020B0604020202020204" pitchFamily="34" charset="0"/>
                          <a:ea typeface="Calibri" panose="020F0502020204030204" pitchFamily="34" charset="0"/>
                        </a:rPr>
                        <a:t>QUIZ 1</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HW2</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6716592"/>
                  </a:ext>
                </a:extLst>
              </a:tr>
              <a:tr h="255752">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3</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Non-deterministic finite automata (NFA)</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HW3</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3342040"/>
                  </a:ext>
                </a:extLst>
              </a:tr>
              <a:tr h="255752">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4</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NFA with e-transitions, </a:t>
                      </a:r>
                      <a:r>
                        <a:rPr lang="en-US" sz="1600" b="1">
                          <a:effectLst/>
                          <a:latin typeface="Arial" panose="020B0604020202020204" pitchFamily="34" charset="0"/>
                          <a:ea typeface="Calibri" panose="020F0502020204030204" pitchFamily="34" charset="0"/>
                        </a:rPr>
                        <a:t>QUIZ 2</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HW4&amp;5</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094096"/>
                  </a:ext>
                </a:extLst>
              </a:tr>
              <a:tr h="255752">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5</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Regular Expressions 1</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HW6</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222293"/>
                  </a:ext>
                </a:extLst>
              </a:tr>
              <a:tr h="255752">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6</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Regular Expressions 2, </a:t>
                      </a:r>
                      <a:r>
                        <a:rPr lang="en-US" sz="1600" b="1">
                          <a:effectLst/>
                          <a:latin typeface="Arial" panose="020B0604020202020204" pitchFamily="34" charset="0"/>
                          <a:ea typeface="Calibri" panose="020F0502020204030204" pitchFamily="34" charset="0"/>
                        </a:rPr>
                        <a:t>QUIZ 3</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HW 7&amp;8</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3915793"/>
                  </a:ext>
                </a:extLst>
              </a:tr>
              <a:tr h="255752">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7</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Regular Languages 1</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HW9</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9825862"/>
                  </a:ext>
                </a:extLst>
              </a:tr>
              <a:tr h="255752">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8</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Regular Languages 2</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HW10</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1464228"/>
                  </a:ext>
                </a:extLst>
              </a:tr>
              <a:tr h="255752">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9</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Regular Languages 3, </a:t>
                      </a:r>
                      <a:r>
                        <a:rPr lang="en-US" sz="1600" b="1">
                          <a:effectLst/>
                          <a:latin typeface="Arial" panose="020B0604020202020204" pitchFamily="34" charset="0"/>
                          <a:ea typeface="Calibri" panose="020F0502020204030204" pitchFamily="34" charset="0"/>
                        </a:rPr>
                        <a:t>QUIZ 4</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HW11</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4147460"/>
                  </a:ext>
                </a:extLst>
              </a:tr>
              <a:tr h="255752">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10</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Context Free Grammars 1</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 </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076786"/>
                  </a:ext>
                </a:extLst>
              </a:tr>
              <a:tr h="255752">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11</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Context Free Grammars 2</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HW12</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1618263"/>
                  </a:ext>
                </a:extLst>
              </a:tr>
              <a:tr h="255752">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12</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Context Free Grammars 3, </a:t>
                      </a:r>
                      <a:r>
                        <a:rPr lang="en-US" sz="1600" b="1">
                          <a:effectLst/>
                          <a:latin typeface="Arial" panose="020B0604020202020204" pitchFamily="34" charset="0"/>
                          <a:ea typeface="Calibri" panose="020F0502020204030204" pitchFamily="34" charset="0"/>
                        </a:rPr>
                        <a:t>QUIZ 5</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HW13</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5676975"/>
                  </a:ext>
                </a:extLst>
              </a:tr>
              <a:tr h="255752">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13</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Push-down Automata 1</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HW14</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0131561"/>
                  </a:ext>
                </a:extLst>
              </a:tr>
              <a:tr h="255752">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 </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Arial" panose="020B0604020202020204" pitchFamily="34" charset="0"/>
                          <a:ea typeface="Calibri" panose="020F0502020204030204" pitchFamily="34" charset="0"/>
                        </a:rPr>
                        <a:t>Semester Break</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 </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632366991"/>
                  </a:ext>
                </a:extLst>
              </a:tr>
              <a:tr h="255752">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14</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Push-down Automata 2</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HW15</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4468971"/>
                  </a:ext>
                </a:extLst>
              </a:tr>
              <a:tr h="255752">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15</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Dead week, complete HW and Review</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 </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3781107"/>
                  </a:ext>
                </a:extLst>
              </a:tr>
              <a:tr h="300420">
                <a:tc>
                  <a:txBody>
                    <a:bodyPr/>
                    <a:lstStyle/>
                    <a:p>
                      <a:pPr marL="0" marR="0" algn="ctr">
                        <a:spcBef>
                          <a:spcPts val="0"/>
                        </a:spcBef>
                        <a:spcAft>
                          <a:spcPts val="0"/>
                        </a:spcAft>
                      </a:pPr>
                      <a:r>
                        <a:rPr lang="en-US" sz="1600">
                          <a:effectLst/>
                          <a:latin typeface="Arial" panose="020B0604020202020204" pitchFamily="34" charset="0"/>
                          <a:ea typeface="Calibri" panose="020F0502020204030204" pitchFamily="34" charset="0"/>
                        </a:rPr>
                        <a:t> </a:t>
                      </a:r>
                      <a:endParaRPr lang="en-US" sz="18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Arial" panose="020B0604020202020204" pitchFamily="34" charset="0"/>
                          <a:ea typeface="Calibri" panose="020F0502020204030204" pitchFamily="34" charset="0"/>
                        </a:rPr>
                        <a:t>Final Examination Week QUIZ 6</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rPr>
                        <a:t> </a:t>
                      </a:r>
                      <a:endParaRPr lang="en-US" sz="18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063980647"/>
                  </a:ext>
                </a:extLst>
              </a:tr>
            </a:tbl>
          </a:graphicData>
        </a:graphic>
      </p:graphicFrame>
      <p:sp>
        <p:nvSpPr>
          <p:cNvPr id="7" name="Rectangle 3">
            <a:extLst>
              <a:ext uri="{FF2B5EF4-FFF2-40B4-BE49-F238E27FC236}">
                <a16:creationId xmlns:a16="http://schemas.microsoft.com/office/drawing/2014/main" id="{EE367247-1641-46D3-982F-58AF3CA040FF}"/>
              </a:ext>
            </a:extLst>
          </p:cNvPr>
          <p:cNvSpPr>
            <a:spLocks noChangeArrowheads="1"/>
          </p:cNvSpPr>
          <p:nvPr/>
        </p:nvSpPr>
        <p:spPr bwMode="auto">
          <a:xfrm>
            <a:off x="2547938" y="24368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TextBox 8">
            <a:extLst>
              <a:ext uri="{FF2B5EF4-FFF2-40B4-BE49-F238E27FC236}">
                <a16:creationId xmlns:a16="http://schemas.microsoft.com/office/drawing/2014/main" id="{9F49D9E3-0C91-412A-93E9-8458F32E6F30}"/>
              </a:ext>
            </a:extLst>
          </p:cNvPr>
          <p:cNvSpPr txBox="1"/>
          <p:nvPr/>
        </p:nvSpPr>
        <p:spPr>
          <a:xfrm>
            <a:off x="2547938" y="1041162"/>
            <a:ext cx="4222376" cy="369332"/>
          </a:xfrm>
          <a:prstGeom prst="rect">
            <a:avLst/>
          </a:prstGeom>
          <a:noFill/>
        </p:spPr>
        <p:txBody>
          <a:bodyPr wrap="square">
            <a:spAutoFit/>
          </a:bodyPr>
          <a:lstStyle/>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Course outline (subject to change</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44065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85800"/>
            <a:ext cx="7848600" cy="5632311"/>
          </a:xfrm>
          <a:prstGeom prst="rect">
            <a:avLst/>
          </a:prstGeom>
        </p:spPr>
        <p:txBody>
          <a:bodyPr wrap="square">
            <a:spAutoFit/>
          </a:bodyPr>
          <a:lstStyle/>
          <a:p>
            <a:pPr marL="0" marR="0">
              <a:spcBef>
                <a:spcPts val="0"/>
              </a:spcBef>
              <a:spcAft>
                <a:spcPts val="0"/>
              </a:spcAft>
            </a:pPr>
            <a:r>
              <a:rPr lang="en-US" sz="2000" u="sng" dirty="0">
                <a:effectLst/>
                <a:latin typeface="Times New Roman" panose="02020603050405020304" pitchFamily="18" charset="0"/>
                <a:ea typeface="Times New Roman" panose="02020603050405020304" pitchFamily="18" charset="0"/>
              </a:rPr>
              <a:t>Assessment</a:t>
            </a:r>
            <a:r>
              <a:rPr lang="en-US" sz="2000" dirty="0">
                <a:effectLst/>
                <a:latin typeface="Times New Roman" panose="02020603050405020304" pitchFamily="18" charset="0"/>
                <a:ea typeface="Times New Roman" panose="02020603050405020304" pitchFamily="18" charset="0"/>
              </a:rPr>
              <a:t>:</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No midterm or final exam (last quiz usually given at scheduled time for final exam)</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Homework average and quiz average have equal weight in determination of final numerical grade.</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Testing will include math problems like those in homework assignments and/or worked in class.</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Tests will be given in class with open book and notes but no computers.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US" sz="2000" u="sng" dirty="0">
                <a:effectLst/>
                <a:latin typeface="Times New Roman" panose="02020603050405020304" pitchFamily="18" charset="0"/>
                <a:ea typeface="Times New Roman" panose="02020603050405020304" pitchFamily="18" charset="0"/>
              </a:rPr>
              <a:t>Grading policy on assignments</a:t>
            </a:r>
            <a:r>
              <a:rPr lang="en-US" sz="2000" dirty="0">
                <a:effectLst/>
                <a:latin typeface="Times New Roman" panose="02020603050405020304" pitchFamily="18" charset="0"/>
                <a:ea typeface="Times New Roman" panose="02020603050405020304" pitchFamily="18" charset="0"/>
              </a:rPr>
              <a:t>:</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Unlimited attempts are allowed.</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No homework accepted after the last class period before final exam week</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No partial credit on homework assignments</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Maximum score of 100% for work completed before testing on related material, </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Maximum score of 80% for work completed after testing on related material.  </a:t>
            </a:r>
          </a:p>
        </p:txBody>
      </p:sp>
    </p:spTree>
    <p:extLst>
      <p:ext uri="{BB962C8B-B14F-4D97-AF65-F5344CB8AC3E}">
        <p14:creationId xmlns:p14="http://schemas.microsoft.com/office/powerpoint/2010/main" val="1748856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7848600" cy="5324535"/>
          </a:xfrm>
          <a:prstGeom prst="rect">
            <a:avLst/>
          </a:prstGeom>
        </p:spPr>
        <p:txBody>
          <a:bodyPr wrap="square">
            <a:spAutoFit/>
          </a:bodyPr>
          <a:lstStyle/>
          <a:p>
            <a:pPr marL="0" marR="0">
              <a:spcBef>
                <a:spcPts val="0"/>
              </a:spcBef>
              <a:spcAft>
                <a:spcPts val="0"/>
              </a:spcAft>
            </a:pPr>
            <a:r>
              <a:rPr lang="en-US" sz="2000" u="sng" dirty="0">
                <a:effectLst/>
                <a:latin typeface="Times New Roman" panose="02020603050405020304" pitchFamily="18" charset="0"/>
                <a:ea typeface="Times New Roman" panose="02020603050405020304" pitchFamily="18" charset="0"/>
              </a:rPr>
              <a:t>In-person delivery</a:t>
            </a:r>
            <a:r>
              <a:rPr lang="en-US" sz="2000" dirty="0">
                <a:effectLst/>
                <a:latin typeface="Times New Roman" panose="02020603050405020304" pitchFamily="18" charset="0"/>
                <a:ea typeface="Times New Roman" panose="02020603050405020304" pitchFamily="18" charset="0"/>
              </a:rPr>
              <a:t>:</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Canvas will not be used</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Lectures will not be recorded</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Homework will be handed in and returned at regular class meetings</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Syllabus, lectures slides, and assignments will be posted on the class web page</a:t>
            </a:r>
          </a:p>
          <a:p>
            <a:pPr marL="0" marR="0">
              <a:spcBef>
                <a:spcPts val="0"/>
              </a:spcBef>
              <a:spcAft>
                <a:spcPts val="0"/>
              </a:spcAft>
            </a:pPr>
            <a:r>
              <a:rPr lang="en-US" sz="20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2000" u="sng" dirty="0">
                <a:effectLst/>
                <a:latin typeface="Times New Roman" panose="02020603050405020304" pitchFamily="18" charset="0"/>
                <a:ea typeface="Times New Roman" panose="02020603050405020304" pitchFamily="18" charset="0"/>
              </a:rPr>
              <a:t>Description of required assignments</a:t>
            </a:r>
            <a:r>
              <a:rPr lang="en-US" sz="2000" dirty="0">
                <a:effectLst/>
                <a:latin typeface="Times New Roman" panose="02020603050405020304" pitchFamily="18" charset="0"/>
                <a:ea typeface="Times New Roman" panose="02020603050405020304" pitchFamily="18" charset="0"/>
              </a:rPr>
              <a:t>: </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All required assignments will be problems like examples in lecture notes and/or worked in class.</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Students can obtain help on homework assignments by Zoom meetings with instructor or TA</a:t>
            </a:r>
          </a:p>
          <a:p>
            <a:pPr marL="342900" marR="0" indent="-342900">
              <a:spcBef>
                <a:spcPts val="0"/>
              </a:spcBef>
              <a:spcAft>
                <a:spcPts val="0"/>
              </a:spcAft>
              <a:buFont typeface="Arial" panose="020B0604020202020204" pitchFamily="34" charset="0"/>
              <a:buChar char="•"/>
            </a:pPr>
            <a:endParaRPr lang="en-US" sz="20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u="sng" dirty="0">
                <a:effectLst/>
                <a:latin typeface="Times New Roman" panose="02020603050405020304" pitchFamily="18" charset="0"/>
                <a:ea typeface="Times New Roman" panose="02020603050405020304" pitchFamily="18" charset="0"/>
              </a:rPr>
              <a:t>Attendance policy</a:t>
            </a:r>
            <a:r>
              <a:rPr lang="en-US" sz="2000" dirty="0">
                <a:effectLst/>
                <a:latin typeface="Times New Roman" panose="02020603050405020304" pitchFamily="18" charset="0"/>
                <a:ea typeface="Times New Roman" panose="02020603050405020304" pitchFamily="18" charset="0"/>
              </a:rPr>
              <a:t>:  </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Attendance will be noted as part of class participation</a:t>
            </a:r>
          </a:p>
          <a:p>
            <a:pPr marL="342900" marR="0" indent="-3429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Good attendance and participation will be rewarded in final grade</a:t>
            </a:r>
          </a:p>
          <a:p>
            <a:pPr marL="342900" indent="-342900">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Makeup quizzes will be treated on a case-by-case basis</a:t>
            </a:r>
          </a:p>
        </p:txBody>
      </p:sp>
    </p:spTree>
    <p:extLst>
      <p:ext uri="{BB962C8B-B14F-4D97-AF65-F5344CB8AC3E}">
        <p14:creationId xmlns:p14="http://schemas.microsoft.com/office/powerpoint/2010/main" val="1609178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BF26AC-6E69-0EA2-A40C-DEFA8981A6C6}"/>
              </a:ext>
            </a:extLst>
          </p:cNvPr>
          <p:cNvSpPr txBox="1"/>
          <p:nvPr/>
        </p:nvSpPr>
        <p:spPr>
          <a:xfrm>
            <a:off x="381000" y="381000"/>
            <a:ext cx="8382000" cy="532453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Academic Integrity</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64E54"/>
                </a:solidFill>
                <a:effectLst/>
                <a:uLnTx/>
                <a:uFillTx/>
                <a:latin typeface="Arial" panose="020B0604020202020204" pitchFamily="34" charset="0"/>
                <a:ea typeface="Times New Roman" panose="02020603050405020304" pitchFamily="18" charset="0"/>
                <a:cs typeface="Arial" panose="020B0604020202020204" pitchFamily="34" charset="0"/>
              </a:rPr>
              <a:t>All members of the university community share responsibility for maintaining and promoting the principles of integrity in all activities, including academic integrity and honest scholarship. Students are responsible for understanding the full </a:t>
            </a:r>
            <a:r>
              <a:rPr kumimoji="0" lang="en-US" sz="2000" b="0" i="0" u="none" strike="noStrike" kern="1200" cap="none" spc="0" normalizeH="0" baseline="0" noProof="0" dirty="0">
                <a:ln>
                  <a:noFill/>
                </a:ln>
                <a:solidFill>
                  <a:srgbClr val="C60C30"/>
                </a:solidFill>
                <a:effectLst/>
                <a:uLnTx/>
                <a:uFillTx/>
                <a:latin typeface="Arial" panose="020B0604020202020204" pitchFamily="34" charset="0"/>
                <a:ea typeface="Times New Roman" panose="02020603050405020304" pitchFamily="18" charset="0"/>
                <a:cs typeface="Arial" panose="020B0604020202020204" pitchFamily="34" charset="0"/>
                <a:hlinkClick r:id="rId2"/>
              </a:rPr>
              <a:t>Academic Integrity Statement</a:t>
            </a:r>
            <a:r>
              <a:rPr kumimoji="0" lang="en-US" sz="2000" b="0" i="0" u="none" strike="noStrike" kern="1200" cap="none" spc="0" normalizeH="0" baseline="0" noProof="0" dirty="0">
                <a:ln>
                  <a:noFill/>
                </a:ln>
                <a:solidFill>
                  <a:srgbClr val="464E54"/>
                </a:solidFill>
                <a:effectLst/>
                <a:uLnTx/>
                <a:uFillTx/>
                <a:latin typeface="Arial" panose="020B0604020202020204" pitchFamily="34" charset="0"/>
                <a:ea typeface="Times New Roman" panose="02020603050405020304" pitchFamily="18" charset="0"/>
                <a:cs typeface="Arial" panose="020B0604020202020204" pitchFamily="34" charset="0"/>
              </a:rPr>
              <a:t>. Students who violate WSU’s Academic Integrity Policy (identified in WAC 504-26-010(3) and -404) will receive a failing grade on the assessment tool where cheating was detected, will not have the option to withdraw from the course pending an appeal, and will be reported to the Center for Community Standards. If you have any questions about what is and is not allowed in this course, ask your course instructor.</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64E54"/>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Class Attendance and Absences:</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Per Academic Regulation 72, students are responsible for ensuring that they attend all class meetings and complete all in-class and out-of-class work as assigned by the instructor. Students are also responsible for communicating with the instructor should they need to be absent.</a:t>
            </a:r>
          </a:p>
        </p:txBody>
      </p:sp>
    </p:spTree>
    <p:extLst>
      <p:ext uri="{BB962C8B-B14F-4D97-AF65-F5344CB8AC3E}">
        <p14:creationId xmlns:p14="http://schemas.microsoft.com/office/powerpoint/2010/main" val="3392813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5B621B6-13B6-B9F7-F2A1-02EE281F8ECA}"/>
              </a:ext>
            </a:extLst>
          </p:cNvPr>
          <p:cNvSpPr txBox="1"/>
          <p:nvPr/>
        </p:nvSpPr>
        <p:spPr>
          <a:xfrm>
            <a:off x="405539" y="1600200"/>
            <a:ext cx="8422690" cy="255454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Other required statements: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See syllabus as a Word document on the class web page the for current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form of the following statements:</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Reasonable Accommodation Statement </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Statement on Discrimination and Harassment </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Religious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Accommodation </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Lauren’s Promise </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Safety and Emergency Notification</a:t>
            </a:r>
          </a:p>
        </p:txBody>
      </p:sp>
    </p:spTree>
    <p:extLst>
      <p:ext uri="{BB962C8B-B14F-4D97-AF65-F5344CB8AC3E}">
        <p14:creationId xmlns:p14="http://schemas.microsoft.com/office/powerpoint/2010/main" val="2128873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4478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28AB72-22B0-450F-9287-E493AB7A14F9}"/>
              </a:ext>
            </a:extLst>
          </p:cNvPr>
          <p:cNvSpPr txBox="1"/>
          <p:nvPr/>
        </p:nvSpPr>
        <p:spPr>
          <a:xfrm>
            <a:off x="457200" y="1382286"/>
            <a:ext cx="8382000" cy="4524315"/>
          </a:xfrm>
          <a:prstGeom prst="rect">
            <a:avLst/>
          </a:prstGeom>
          <a:noFill/>
        </p:spPr>
        <p:txBody>
          <a:bodyPr wrap="square">
            <a:spAutoFit/>
          </a:bodyPr>
          <a:lstStyle/>
          <a:p>
            <a:pPr marL="0" marR="0">
              <a:spcBef>
                <a:spcPts val="0"/>
              </a:spcBef>
              <a:spcAft>
                <a:spcPts val="0"/>
              </a:spcAft>
            </a:pPr>
            <a:r>
              <a:rPr lang="en-US" u="none" strike="noStrike" dirty="0">
                <a:effectLst/>
                <a:latin typeface="Arial" panose="020B0604020202020204" pitchFamily="34" charset="0"/>
                <a:ea typeface="Times New Roman" panose="02020603050405020304" pitchFamily="18" charset="0"/>
                <a:cs typeface="Arial" panose="020B0604020202020204" pitchFamily="34" charset="0"/>
              </a:rPr>
              <a:t> </a:t>
            </a:r>
            <a:r>
              <a:rPr lang="en-US" sz="1800" u="sng" dirty="0">
                <a:effectLst/>
                <a:latin typeface="Arial" panose="020B0604020202020204" pitchFamily="34" charset="0"/>
                <a:ea typeface="Times New Roman" panose="02020603050405020304" pitchFamily="18" charset="0"/>
                <a:cs typeface="Arial" panose="020B0604020202020204" pitchFamily="34" charset="0"/>
              </a:rPr>
              <a:t>COVID-19</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Per the proclamation of Governor Inslee on August 18, 2021, masks that cover both the nose and mouth must be worn by all people over the age of five while indoors in public spaces. This includes all WSU owned and operated facilities. The state-wide mask mandate goes into effect on Monday, August 23, 2021, and will be effective until further notice. </a:t>
            </a: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 </a:t>
            </a: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Public health directives may be adjusted throughout the year to respond to the evolving COVID-19 pandemic. Directives may include, but are not limited to, compliance with WSU’s COVID-19 vaccination policy, wearing a cloth face covering, physically distancing, and sanitizing common-use spaces. All current COVID-19 related university policies and public health directives are located at </a:t>
            </a:r>
            <a:r>
              <a:rPr lang="en-US" sz="1800" u="none" strike="noStrike"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https://wsu.edu/covid-19/</a:t>
            </a:r>
            <a:r>
              <a:rPr lang="en-US" sz="1800" dirty="0">
                <a:effectLst/>
                <a:latin typeface="Arial" panose="020B0604020202020204" pitchFamily="34" charset="0"/>
                <a:ea typeface="Times New Roman" panose="02020603050405020304" pitchFamily="18" charset="0"/>
                <a:cs typeface="Arial" panose="020B0604020202020204" pitchFamily="34" charset="0"/>
              </a:rPr>
              <a:t>. Students who choose not to comply with these directives may be required to leave the classroom; in egregious or repetitive cases, student non-compliance may be referred to the Center for Community Standards for action under the Standards of Conduct for Students.</a:t>
            </a:r>
          </a:p>
        </p:txBody>
      </p:sp>
    </p:spTree>
    <p:extLst>
      <p:ext uri="{BB962C8B-B14F-4D97-AF65-F5344CB8AC3E}">
        <p14:creationId xmlns:p14="http://schemas.microsoft.com/office/powerpoint/2010/main" val="39903731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958</TotalTime>
  <Words>2230</Words>
  <Application>Microsoft Office PowerPoint</Application>
  <PresentationFormat>On-screen Show (4:3)</PresentationFormat>
  <Paragraphs>173</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 Miller</dc:creator>
  <cp:lastModifiedBy>Miller, John H</cp:lastModifiedBy>
  <cp:revision>89</cp:revision>
  <dcterms:created xsi:type="dcterms:W3CDTF">2014-08-26T18:18:36Z</dcterms:created>
  <dcterms:modified xsi:type="dcterms:W3CDTF">2023-08-23T18:48:34Z</dcterms:modified>
</cp:coreProperties>
</file>