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03" r:id="rId2"/>
    <p:sldId id="260" r:id="rId3"/>
    <p:sldId id="281" r:id="rId4"/>
    <p:sldId id="296" r:id="rId5"/>
    <p:sldId id="312" r:id="rId6"/>
    <p:sldId id="315" r:id="rId7"/>
    <p:sldId id="313" r:id="rId8"/>
    <p:sldId id="314" r:id="rId9"/>
    <p:sldId id="304" r:id="rId10"/>
    <p:sldId id="305" r:id="rId11"/>
    <p:sldId id="306" r:id="rId12"/>
    <p:sldId id="307" r:id="rId13"/>
    <p:sldId id="30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5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3D9181-9DD2-492A-9356-553CB3262E9B}" type="datetimeFigureOut">
              <a:rPr lang="en-US" smtClean="0"/>
              <a:t>8/22/2022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6D79A8-EA43-4745-B5BA-D1BD82A9BEA7}" type="slidenum">
              <a:rPr lang="en-US" smtClean="0"/>
              <a:t>‹#›</a:t>
            </a:fld>
            <a:endParaRPr lang="en-US"/>
          </a:p>
        </p:txBody>
      </p:sp>
    </p:spTree>
    <p:extLst>
      <p:ext uri="{BB962C8B-B14F-4D97-AF65-F5344CB8AC3E}">
        <p14:creationId xmlns:p14="http://schemas.microsoft.com/office/powerpoint/2010/main" val="333800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6D79A8-EA43-4745-B5BA-D1BD82A9BEA7}" type="slidenum">
              <a:rPr lang="en-US" smtClean="0"/>
              <a:t>10</a:t>
            </a:fld>
            <a:endParaRPr lang="en-US"/>
          </a:p>
        </p:txBody>
      </p:sp>
    </p:spTree>
    <p:extLst>
      <p:ext uri="{BB962C8B-B14F-4D97-AF65-F5344CB8AC3E}">
        <p14:creationId xmlns:p14="http://schemas.microsoft.com/office/powerpoint/2010/main" val="419680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195AFB4-D42A-4838-9CF5-BEB1A5CBA502}" type="datetimeFigureOut">
              <a:rPr lang="en-US" smtClean="0"/>
              <a:t>8/22/2022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37999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37751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689419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24131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95AFB4-D42A-4838-9CF5-BEB1A5CBA502}" type="datetimeFigureOut">
              <a:rPr lang="en-US" smtClean="0"/>
              <a:t>8/22/2022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22025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195AFB4-D42A-4838-9CF5-BEB1A5CBA502}" type="datetimeFigureOut">
              <a:rPr lang="en-US" smtClean="0"/>
              <a:t>8/22/2022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974075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195AFB4-D42A-4838-9CF5-BEB1A5CBA502}" type="datetimeFigureOut">
              <a:rPr lang="en-US" smtClean="0"/>
              <a:t>8/22/2022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42519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95AFB4-D42A-4838-9CF5-BEB1A5CBA502}" type="datetimeFigureOut">
              <a:rPr lang="en-US" smtClean="0"/>
              <a:t>8/22/2022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98184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95AFB4-D42A-4838-9CF5-BEB1A5CBA502}" type="datetimeFigureOut">
              <a:rPr lang="en-US" smtClean="0"/>
              <a:t>8/22/2022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30295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6389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0466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5AFB4-D42A-4838-9CF5-BEB1A5CBA502}" type="datetimeFigureOut">
              <a:rPr lang="en-US" smtClean="0"/>
              <a:t>8/22/2022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8137A-AB4B-4288-BDCF-97DE575A0E18}" type="slidenum">
              <a:rPr lang="en-US" smtClean="0"/>
              <a:t>‹#›</a:t>
            </a:fld>
            <a:endParaRPr lang="en-US"/>
          </a:p>
        </p:txBody>
      </p:sp>
    </p:spTree>
    <p:extLst>
      <p:ext uri="{BB962C8B-B14F-4D97-AF65-F5344CB8AC3E}">
        <p14:creationId xmlns:p14="http://schemas.microsoft.com/office/powerpoint/2010/main" val="147328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uraiya.akhter@wsu.edu" TargetMode="External"/><Relationship Id="rId2" Type="http://schemas.openxmlformats.org/officeDocument/2006/relationships/hyperlink" Target="mailto:jhmiller@tricity.wsu.edu" TargetMode="External"/><Relationship Id="rId1" Type="http://schemas.openxmlformats.org/officeDocument/2006/relationships/slideLayout" Target="../slideLayouts/slideLayout7.xml"/><Relationship Id="rId5" Type="http://schemas.openxmlformats.org/officeDocument/2006/relationships/hyperlink" Target="http://www.tricity.wsu.edu/~jhmiller" TargetMode="External"/><Relationship Id="rId4" Type="http://schemas.openxmlformats.org/officeDocument/2006/relationships/hyperlink" Target="https://wsu.zoom.us/j/6044786227"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faculty.wsu.edu/classroom-safety/"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confluence.esg.wsu.edu/display/KB/How+To+Download+Instructions+-+MATLAB"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communitystandards.wsu.edu/policies-and-reporting/academic-integrity-policy/"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su.edu/covid-19/"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12844"/>
            <a:ext cx="8153400" cy="5878532"/>
          </a:xfrm>
          <a:prstGeom prst="rect">
            <a:avLst/>
          </a:prstGeom>
        </p:spPr>
        <p:txBody>
          <a:bodyPr wrap="square">
            <a:spAutoFit/>
          </a:bodyPr>
          <a:lstStyle/>
          <a:p>
            <a:pPr algn="ctr"/>
            <a:r>
              <a:rPr lang="en-US" sz="2000" dirty="0">
                <a:latin typeface="Arial" panose="020B0604020202020204" pitchFamily="34" charset="0"/>
                <a:ea typeface="Times New Roman" panose="02020603050405020304" pitchFamily="18" charset="0"/>
                <a:cs typeface="Arial" panose="020B0604020202020204" pitchFamily="34" charset="0"/>
              </a:rPr>
              <a:t>Welcome to </a:t>
            </a:r>
            <a:r>
              <a:rPr lang="en-US" sz="2000" dirty="0" err="1">
                <a:latin typeface="Arial" panose="020B0604020202020204" pitchFamily="34" charset="0"/>
                <a:ea typeface="Times New Roman" panose="02020603050405020304" pitchFamily="18" charset="0"/>
                <a:cs typeface="Arial" panose="020B0604020202020204" pitchFamily="34" charset="0"/>
              </a:rPr>
              <a:t>CptS</a:t>
            </a:r>
            <a:r>
              <a:rPr lang="en-US" sz="2000" dirty="0">
                <a:latin typeface="Arial" panose="020B0604020202020204" pitchFamily="34" charset="0"/>
                <a:ea typeface="Times New Roman" panose="02020603050405020304" pitchFamily="18" charset="0"/>
                <a:cs typeface="Arial" panose="020B0604020202020204" pitchFamily="34" charset="0"/>
              </a:rPr>
              <a:t> 315</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Introduction to Data Mining</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Fall 2022</a:t>
            </a: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Tuesday and Thursday 1:30-2:45 pm, TFLO 151</a:t>
            </a: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Instructor: John Miller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jhmiller@tricity.wsu.edu</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Office location: TFLO 134 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Office hours: in person after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Monday-Friday on zoom by appointment</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TA: Suraiya Akhter </a:t>
            </a:r>
            <a:endParaRPr kumimoji="0" lang="en-US" sz="20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hlinkClick r:id="rId3"/>
              </a:rPr>
              <a:t>suraiya.akhter@wsu.edu</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Office location: TFLO 145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Office hours: Monday 1-4pm, Wednesday 1-3pm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zoom links</a:t>
            </a:r>
            <a:r>
              <a:rPr kumimoji="0" lang="en-US" sz="2000" b="0" i="0" u="sng"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000" b="0" i="0" u="sng" strike="noStrike" kern="120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mn-cs"/>
                <a:hlinkClick r:id="rId4"/>
              </a:rPr>
              <a:t>https://wsu.zoom.us/j/6044786227</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Check class web page for syllabus, lecture notes and assignments</a:t>
            </a:r>
          </a:p>
          <a:p>
            <a:pPr algn="ctr"/>
            <a:r>
              <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hlinkClick r:id="rId5"/>
              </a:rPr>
              <a:t>http://www.tricity.wsu.edu/~jhmiller</a:t>
            </a:r>
            <a:endPar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0361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304800" y="499443"/>
            <a:ext cx="8610600" cy="5952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en-US" sz="2000" u="sng" dirty="0"/>
              <a:t>Academic Integrity</a:t>
            </a:r>
            <a:r>
              <a:rPr lang="en-US" sz="2000" b="1" dirty="0"/>
              <a:t>:  </a:t>
            </a:r>
            <a:r>
              <a:rPr lang="en-US" sz="2000" dirty="0"/>
              <a:t>Academic integrity is the cornerstone of higher education. As such, all members of the university community share responsibility for maintaining and promoting the principles of integrity in all activities, including academic integrity and honest scholarship. Academic integrity will be strongly enforced in this course. Students who violate WSU’s Academic Integrity Policy (identified in Washington Administrative Code (WAC) 504-26-010(4) will receive a failing grade on the assessment tool in question, will not have the option to withdraw from the course pending an appeal, will be reported to the Office of Student Conduct.</a:t>
            </a:r>
          </a:p>
          <a:p>
            <a:pPr>
              <a:buNone/>
            </a:pPr>
            <a:endParaRPr lang="en-US" sz="1400" dirty="0"/>
          </a:p>
          <a:p>
            <a:pPr>
              <a:buNone/>
            </a:pPr>
            <a:r>
              <a:rPr lang="en-US" sz="2000" dirty="0"/>
              <a:t>Cheating includes, but is not limited to, plagiarism and unauthorized collaboration as defined in the Standards of Conduct for Students, WAC 504-26-010(3). You need to read and understand all the definitions of cheating.  If you have any questions about what is and is not allowed in this course, you should ask course instructors before proceeding. If you wish to appeal a faculty member's decision relating to academic integrity, please use the form available at communitystandards.wsu.edu. Make sure you submit your appeal within 21 calendar days of the faculty member's decision.</a:t>
            </a:r>
            <a:endParaRPr lang="en-US" sz="1400" dirty="0"/>
          </a:p>
        </p:txBody>
      </p:sp>
    </p:spTree>
    <p:extLst>
      <p:ext uri="{BB962C8B-B14F-4D97-AF65-F5344CB8AC3E}">
        <p14:creationId xmlns:p14="http://schemas.microsoft.com/office/powerpoint/2010/main" val="42093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0"/>
            <a:ext cx="8686800" cy="5016758"/>
          </a:xfrm>
          <a:prstGeom prst="rect">
            <a:avLst/>
          </a:prstGeom>
        </p:spPr>
        <p:txBody>
          <a:bodyPr wrap="square">
            <a:spAutoFit/>
          </a:bodyPr>
          <a:lstStyle/>
          <a:p>
            <a:r>
              <a:rPr lang="en-US" sz="2000" u="sng" dirty="0">
                <a:latin typeface="Arial" panose="020B0604020202020204" pitchFamily="34" charset="0"/>
                <a:ea typeface="Times New Roman" panose="02020603050405020304" pitchFamily="18" charset="0"/>
                <a:cs typeface="Arial" panose="020B0604020202020204" pitchFamily="34" charset="0"/>
              </a:rPr>
              <a:t> Safety and Emergency Notification</a:t>
            </a:r>
            <a:r>
              <a:rPr lang="en-US" sz="2000" b="1" dirty="0">
                <a:latin typeface="Arial" panose="020B0604020202020204" pitchFamily="34" charset="0"/>
                <a:ea typeface="Times New Roman" panose="02020603050405020304" pitchFamily="18" charset="0"/>
                <a:cs typeface="Arial" panose="020B0604020202020204" pitchFamily="34" charset="0"/>
              </a:rPr>
              <a:t>:  </a:t>
            </a:r>
            <a:r>
              <a:rPr lang="en-US" sz="2000" dirty="0">
                <a:latin typeface="Arial" panose="020B0604020202020204" pitchFamily="34" charset="0"/>
                <a:ea typeface="Times New Roman" panose="02020603050405020304" pitchFamily="18" charset="0"/>
                <a:cs typeface="Arial" panose="020B0604020202020204" pitchFamily="34" charset="0"/>
              </a:rPr>
              <a:t>Classroom and campus safety are of paramount importance at WSU, They are the shared responsibility of the entire campus population. WSU urges students to follow the “Alert, Assess, Act,” protocol for all types of emergencies and the “Run, Hide, Fight” response for an active shooter incident. Remain ALERT (through direct observation or emergency notification), ASSESS your specific situation, and ACT in the most appropriate way to assure your own safety (and the safety of others if you are able). Please sign up for emergency alerts on your account at </a:t>
            </a:r>
            <a:r>
              <a:rPr lang="en-US" sz="2000" dirty="0" err="1">
                <a:latin typeface="Arial" panose="020B0604020202020204" pitchFamily="34" charset="0"/>
                <a:ea typeface="Times New Roman" panose="02020603050405020304" pitchFamily="18" charset="0"/>
                <a:cs typeface="Arial" panose="020B0604020202020204" pitchFamily="34" charset="0"/>
              </a:rPr>
              <a:t>MyWSU</a:t>
            </a:r>
            <a:r>
              <a:rPr lang="en-US" sz="2000" dirty="0">
                <a:latin typeface="Arial" panose="020B0604020202020204" pitchFamily="34" charset="0"/>
                <a:ea typeface="Times New Roman" panose="02020603050405020304" pitchFamily="18" charset="0"/>
                <a:cs typeface="Arial" panose="020B0604020202020204" pitchFamily="34" charset="0"/>
              </a:rPr>
              <a:t> to receive notification regarding campus emergencies (including campus closures). Click Update Now! Under “Tri-Cities Emergency Info” to register for notification by text message, e-mail, telephone, or any combination of the three. Providing multiple contact methods will help ensure you receive notifications in a timely manner, and your information will NOT be used for any other purpose. For more information on this subject, campus safety, and related topics, please view the </a:t>
            </a:r>
            <a:r>
              <a:rPr lang="en-US" sz="2000" u="sng" dirty="0">
                <a:solidFill>
                  <a:srgbClr val="2560A7"/>
                </a:solidFill>
                <a:effectLst/>
                <a:latin typeface="Calibri Light" panose="020F0302020204030204" pitchFamily="34" charset="0"/>
                <a:ea typeface="Times New Roman" panose="02020603050405020304" pitchFamily="18" charset="0"/>
                <a:cs typeface="Times New Roman" panose="02020603050405020304" pitchFamily="18" charset="0"/>
                <a:hlinkClick r:id="rId2"/>
              </a:rPr>
              <a:t>WSU safety portal</a:t>
            </a:r>
            <a:r>
              <a:rPr lang="en-US" sz="2000" dirty="0">
                <a:solidFill>
                  <a:srgbClr val="2560A7"/>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en-US" sz="20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0608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EC508B-B6A3-47AD-9F3B-BFA1EDAF1D37}"/>
              </a:ext>
            </a:extLst>
          </p:cNvPr>
          <p:cNvSpPr txBox="1"/>
          <p:nvPr/>
        </p:nvSpPr>
        <p:spPr>
          <a:xfrm>
            <a:off x="457200" y="1905000"/>
            <a:ext cx="8458200" cy="286232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STUDENT SUPPORT SERVICES</a:t>
            </a:r>
          </a:p>
          <a:p>
            <a:r>
              <a:rPr lang="en-US" dirty="0">
                <a:latin typeface="Arial" panose="020B0604020202020204" pitchFamily="34" charset="0"/>
                <a:cs typeface="Arial" panose="020B0604020202020204" pitchFamily="34" charset="0"/>
              </a:rPr>
              <a:t>Academic success can be challenging if you have trouble meeting basic needs like safe shelter, sleep, and nutrition. If you have difficulty affording groceries or accessing sufficient food to eat every day, lack a safe and stable place to live, have an emergency, or just need support, I urge you to contact Student Support Services at 509-372-7433, review the list of services available on the Student Support Services website, stop by the Cougar Cupboard in the East Commons, and/or speak to a member of the team. We want to help you. If you have a friend who needs support, consider filling out a Cougar Cares or review the list of services available on the Student Support Services website.</a:t>
            </a:r>
          </a:p>
        </p:txBody>
      </p:sp>
    </p:spTree>
    <p:extLst>
      <p:ext uri="{BB962C8B-B14F-4D97-AF65-F5344CB8AC3E}">
        <p14:creationId xmlns:p14="http://schemas.microsoft.com/office/powerpoint/2010/main" val="3006255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C480F8-3CA7-4EBE-98C5-4CAD8E072594}"/>
              </a:ext>
            </a:extLst>
          </p:cNvPr>
          <p:cNvSpPr txBox="1"/>
          <p:nvPr/>
        </p:nvSpPr>
        <p:spPr>
          <a:xfrm>
            <a:off x="304800" y="1600200"/>
            <a:ext cx="8534400" cy="397031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STUDENTS IN CRISIS – WSU TRI-CITIES RESOURCES</a:t>
            </a:r>
          </a:p>
          <a:p>
            <a:r>
              <a:rPr lang="en-US" dirty="0">
                <a:latin typeface="Arial" panose="020B0604020202020204" pitchFamily="34" charset="0"/>
                <a:cs typeface="Arial" panose="020B0604020202020204" pitchFamily="34" charset="0"/>
              </a:rPr>
              <a:t>If you or someone you know is in immediate danger, DIAL 911 FIRST!</a:t>
            </a:r>
          </a:p>
          <a:p>
            <a:r>
              <a:rPr lang="en-US" dirty="0">
                <a:latin typeface="Arial" panose="020B0604020202020204" pitchFamily="34" charset="0"/>
                <a:cs typeface="Arial" panose="020B0604020202020204" pitchFamily="34" charset="0"/>
              </a:rPr>
              <a:t>Student Care Network: https://tricities.wsu.edu/current-students/cougarcares/ 509-372-7433</a:t>
            </a:r>
          </a:p>
          <a:p>
            <a:r>
              <a:rPr lang="en-US" dirty="0">
                <a:latin typeface="Arial" panose="020B0604020202020204" pitchFamily="34" charset="0"/>
                <a:cs typeface="Arial" panose="020B0604020202020204" pitchFamily="34" charset="0"/>
              </a:rPr>
              <a:t>WSU Tri-Cities Student Emergency Hardship Fund: https://tricities.wsu.edu/current-students/student-emergency-hardship-fund/</a:t>
            </a:r>
          </a:p>
          <a:p>
            <a:r>
              <a:rPr lang="en-US" dirty="0">
                <a:latin typeface="Arial" panose="020B0604020202020204" pitchFamily="34" charset="0"/>
                <a:cs typeface="Arial" panose="020B0604020202020204" pitchFamily="34" charset="0"/>
              </a:rPr>
              <a:t>WSU Tri-Cities Mental Health Counseling: 509-372-7153 </a:t>
            </a:r>
          </a:p>
          <a:p>
            <a:r>
              <a:rPr lang="en-US" dirty="0">
                <a:latin typeface="Arial" panose="020B0604020202020204" pitchFamily="34" charset="0"/>
                <a:cs typeface="Arial" panose="020B0604020202020204" pitchFamily="34" charset="0"/>
              </a:rPr>
              <a:t>Suicide Prevention Hotline:  800 273-8255</a:t>
            </a:r>
          </a:p>
          <a:p>
            <a:r>
              <a:rPr lang="en-US" dirty="0">
                <a:latin typeface="Arial" panose="020B0604020202020204" pitchFamily="34" charset="0"/>
                <a:cs typeface="Arial" panose="020B0604020202020204" pitchFamily="34" charset="0"/>
              </a:rPr>
              <a:t>Crisis Text Line:  Text HOME to 741741</a:t>
            </a:r>
          </a:p>
          <a:p>
            <a:r>
              <a:rPr lang="en-US" dirty="0">
                <a:latin typeface="Arial" panose="020B0604020202020204" pitchFamily="34" charset="0"/>
                <a:cs typeface="Arial" panose="020B0604020202020204" pitchFamily="34" charset="0"/>
              </a:rPr>
              <a:t>WSU Tri-Cities Campus Security: 509-372-7698</a:t>
            </a:r>
          </a:p>
          <a:p>
            <a:r>
              <a:rPr lang="en-US" dirty="0">
                <a:latin typeface="Arial" panose="020B0604020202020204" pitchFamily="34" charset="0"/>
                <a:cs typeface="Arial" panose="020B0604020202020204" pitchFamily="34" charset="0"/>
              </a:rPr>
              <a:t>WSU Tri-Cities Campus Emergency: 509-372-7234</a:t>
            </a:r>
          </a:p>
          <a:p>
            <a:r>
              <a:rPr lang="en-US" dirty="0">
                <a:latin typeface="Arial" panose="020B0604020202020204" pitchFamily="34" charset="0"/>
                <a:cs typeface="Arial" panose="020B0604020202020204" pitchFamily="34" charset="0"/>
              </a:rPr>
              <a:t>WSU Tri-Cities Deputy Title IX Director: 509-372-7381</a:t>
            </a:r>
          </a:p>
          <a:p>
            <a:r>
              <a:rPr lang="en-US" dirty="0">
                <a:latin typeface="Arial" panose="020B0604020202020204" pitchFamily="34" charset="0"/>
                <a:cs typeface="Arial" panose="020B0604020202020204" pitchFamily="34" charset="0"/>
              </a:rPr>
              <a:t>Support, Advocacy, and Resource Center (SARC): 888-846-7273</a:t>
            </a:r>
          </a:p>
          <a:p>
            <a:r>
              <a:rPr lang="en-US" dirty="0">
                <a:latin typeface="Arial" panose="020B0604020202020204" pitchFamily="34" charset="0"/>
                <a:cs typeface="Arial" panose="020B0604020202020204" pitchFamily="34" charset="0"/>
              </a:rPr>
              <a:t>WSU Health Sciences 24/7 Crisis Line: 509-368-6500</a:t>
            </a:r>
          </a:p>
        </p:txBody>
      </p:sp>
    </p:spTree>
    <p:extLst>
      <p:ext uri="{BB962C8B-B14F-4D97-AF65-F5344CB8AC3E}">
        <p14:creationId xmlns:p14="http://schemas.microsoft.com/office/powerpoint/2010/main" val="3206848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381000"/>
            <a:ext cx="8305800" cy="5755422"/>
          </a:xfrm>
          <a:prstGeom prst="rect">
            <a:avLst/>
          </a:prstGeom>
        </p:spPr>
        <p:txBody>
          <a:bodyPr wrap="square">
            <a:spAutoFit/>
          </a:bodyPr>
          <a:lstStyle/>
          <a:p>
            <a:r>
              <a:rPr lang="en-US" sz="2000" u="sng" dirty="0">
                <a:latin typeface="Arial" panose="020B0604020202020204" pitchFamily="34" charset="0"/>
                <a:ea typeface="Times New Roman" panose="02020603050405020304" pitchFamily="18" charset="0"/>
                <a:cs typeface="Arial" panose="020B0604020202020204" pitchFamily="34" charset="0"/>
              </a:rPr>
              <a:t>Objectives:</a:t>
            </a:r>
            <a:r>
              <a:rPr lang="en-US" sz="2000" dirty="0">
                <a:latin typeface="Arial" panose="020B0604020202020204" pitchFamily="34" charset="0"/>
                <a:ea typeface="Times New Roman" panose="02020603050405020304" pitchFamily="18" charset="0"/>
                <a:cs typeface="Arial" panose="020B0604020202020204" pitchFamily="34" charset="0"/>
              </a:rPr>
              <a:t>  Introduce students to techniques of data mining and software packages for their application</a:t>
            </a:r>
          </a:p>
          <a:p>
            <a:r>
              <a:rPr lang="en-US" sz="2000"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800" u="sng" dirty="0">
                <a:effectLst/>
                <a:latin typeface="Times New Roman" panose="02020603050405020304" pitchFamily="18" charset="0"/>
                <a:ea typeface="Times New Roman" panose="02020603050405020304" pitchFamily="18" charset="0"/>
              </a:rPr>
              <a:t>No required </a:t>
            </a:r>
            <a:r>
              <a:rPr lang="en-US" sz="1800" u="sng" dirty="0" err="1">
                <a:effectLst/>
                <a:latin typeface="Times New Roman" panose="02020603050405020304" pitchFamily="18" charset="0"/>
                <a:ea typeface="Times New Roman" panose="02020603050405020304" pitchFamily="18" charset="0"/>
              </a:rPr>
              <a:t>extbook</a:t>
            </a:r>
            <a:endParaRPr lang="en-US" u="sng" dirty="0">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u="sng" dirty="0">
                <a:effectLst/>
                <a:latin typeface="Times New Roman" panose="02020603050405020304" pitchFamily="18" charset="0"/>
                <a:ea typeface="Times New Roman" panose="02020603050405020304" pitchFamily="18" charset="0"/>
              </a:rPr>
              <a:t>Suggested text</a:t>
            </a:r>
            <a:r>
              <a:rPr lang="en-US" u="sng" dirty="0">
                <a:latin typeface="Times New Roman" panose="02020603050405020304" pitchFamily="18" charset="0"/>
                <a:ea typeface="Times New Roman" panose="02020603050405020304" pitchFamily="18" charset="0"/>
              </a:rPr>
              <a:t>books:</a:t>
            </a: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“Data Mining Methods and Models”, Daniel T. Larose, ISBN-13 978-0-471-66656-1</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New edition: “Data Mining Methods” ISBN 9781118116197</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See class web page for link to additional data-mining books</a:t>
            </a:r>
          </a:p>
          <a:p>
            <a:r>
              <a:rPr lang="en-US"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u="sng" dirty="0">
                <a:effectLst/>
                <a:latin typeface="Arial" panose="020B0604020202020204" pitchFamily="34" charset="0"/>
                <a:ea typeface="Times New Roman" panose="02020603050405020304" pitchFamily="18" charset="0"/>
                <a:cs typeface="Arial" panose="020B0604020202020204" pitchFamily="34" charset="0"/>
              </a:rPr>
              <a:t>Topics</a:t>
            </a:r>
            <a:r>
              <a:rPr lang="en-US" sz="2000" dirty="0">
                <a:effectLst/>
                <a:latin typeface="Arial" panose="020B0604020202020204" pitchFamily="34" charset="0"/>
                <a:ea typeface="Times New Roman" panose="02020603050405020304" pitchFamily="18" charset="0"/>
                <a:cs typeface="Arial" panose="020B0604020202020204" pitchFamily="34" charset="0"/>
              </a:rPr>
              <a:t>:</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linear regression in one dimension</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statistical tests of goodness of fit and parameter uncertainty</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multivariate linear regression</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classification methods</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dimensionality reduction methods</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logistic regression </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neural networks in data mining</a:t>
            </a:r>
          </a:p>
          <a:p>
            <a:pPr marL="0" marR="181610">
              <a:spcBef>
                <a:spcPts val="0"/>
              </a:spcBef>
              <a:spcAft>
                <a:spcPts val="0"/>
              </a:spcAft>
            </a:pPr>
            <a:r>
              <a:rPr lang="en-US" sz="2000" dirty="0">
                <a:effectLst/>
                <a:latin typeface="Times New Roman" panose="02020603050405020304" pitchFamily="18" charset="0"/>
                <a:ea typeface="Times New Roman" panose="02020603050405020304" pitchFamily="18" charset="0"/>
              </a:rPr>
              <a:t>self-organizing maps</a:t>
            </a:r>
          </a:p>
          <a:p>
            <a:pPr marL="0" marR="0">
              <a:spcBef>
                <a:spcPts val="0"/>
              </a:spcBef>
              <a:spcAft>
                <a:spcPts val="0"/>
              </a:spcAft>
            </a:pPr>
            <a:r>
              <a:rPr lang="en-US" sz="2000" dirty="0">
                <a:effectLst/>
                <a:latin typeface="Times New Roman" panose="02020603050405020304" pitchFamily="18" charset="0"/>
                <a:ea typeface="Times New Roman" panose="02020603050405020304" pitchFamily="18" charset="0"/>
              </a:rPr>
              <a:t>support vector machines</a:t>
            </a:r>
          </a:p>
        </p:txBody>
      </p:sp>
    </p:spTree>
    <p:extLst>
      <p:ext uri="{BB962C8B-B14F-4D97-AF65-F5344CB8AC3E}">
        <p14:creationId xmlns:p14="http://schemas.microsoft.com/office/powerpoint/2010/main" val="356938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EE367247-1641-46D3-982F-58AF3CA040FF}"/>
              </a:ext>
            </a:extLst>
          </p:cNvPr>
          <p:cNvSpPr>
            <a:spLocks noChangeArrowheads="1"/>
          </p:cNvSpPr>
          <p:nvPr/>
        </p:nvSpPr>
        <p:spPr bwMode="auto">
          <a:xfrm>
            <a:off x="2547938" y="24368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9F49D9E3-0C91-412A-93E9-8458F32E6F30}"/>
              </a:ext>
            </a:extLst>
          </p:cNvPr>
          <p:cNvSpPr txBox="1"/>
          <p:nvPr/>
        </p:nvSpPr>
        <p:spPr>
          <a:xfrm>
            <a:off x="2547938" y="1041162"/>
            <a:ext cx="4222376" cy="369332"/>
          </a:xfrm>
          <a:prstGeom prst="rect">
            <a:avLst/>
          </a:prstGeom>
          <a:noFill/>
        </p:spPr>
        <p:txBody>
          <a:bodyPr wrap="square">
            <a:spAutoFit/>
          </a:bodyPr>
          <a:lstStyle/>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Course outline (subject to change)</a:t>
            </a:r>
            <a:endParaRPr lang="en-US" sz="1800" dirty="0">
              <a:effectLst/>
              <a:latin typeface="Times New Roman" panose="02020603050405020304" pitchFamily="18" charset="0"/>
              <a:ea typeface="Times New Roman" panose="02020603050405020304" pitchFamily="18" charset="0"/>
            </a:endParaRPr>
          </a:p>
        </p:txBody>
      </p:sp>
      <p:graphicFrame>
        <p:nvGraphicFramePr>
          <p:cNvPr id="3" name="Table 2">
            <a:extLst>
              <a:ext uri="{FF2B5EF4-FFF2-40B4-BE49-F238E27FC236}">
                <a16:creationId xmlns:a16="http://schemas.microsoft.com/office/drawing/2014/main" id="{12112362-55A8-41BC-B80D-BA191738C89B}"/>
              </a:ext>
            </a:extLst>
          </p:cNvPr>
          <p:cNvGraphicFramePr>
            <a:graphicFrameLocks noGrp="1"/>
          </p:cNvGraphicFramePr>
          <p:nvPr>
            <p:extLst>
              <p:ext uri="{D42A27DB-BD31-4B8C-83A1-F6EECF244321}">
                <p14:modId xmlns:p14="http://schemas.microsoft.com/office/powerpoint/2010/main" val="4013542501"/>
              </p:ext>
            </p:extLst>
          </p:nvPr>
        </p:nvGraphicFramePr>
        <p:xfrm>
          <a:off x="1676400" y="1432652"/>
          <a:ext cx="5867399" cy="4533111"/>
        </p:xfrm>
        <a:graphic>
          <a:graphicData uri="http://schemas.openxmlformats.org/drawingml/2006/table">
            <a:tbl>
              <a:tblPr firstRow="1" firstCol="1" bandRow="1"/>
              <a:tblGrid>
                <a:gridCol w="814533">
                  <a:extLst>
                    <a:ext uri="{9D8B030D-6E8A-4147-A177-3AD203B41FA5}">
                      <a16:colId xmlns:a16="http://schemas.microsoft.com/office/drawing/2014/main" val="1603321668"/>
                    </a:ext>
                  </a:extLst>
                </a:gridCol>
                <a:gridCol w="4096596">
                  <a:extLst>
                    <a:ext uri="{9D8B030D-6E8A-4147-A177-3AD203B41FA5}">
                      <a16:colId xmlns:a16="http://schemas.microsoft.com/office/drawing/2014/main" val="3570694316"/>
                    </a:ext>
                  </a:extLst>
                </a:gridCol>
                <a:gridCol w="956270">
                  <a:extLst>
                    <a:ext uri="{9D8B030D-6E8A-4147-A177-3AD203B41FA5}">
                      <a16:colId xmlns:a16="http://schemas.microsoft.com/office/drawing/2014/main" val="676587051"/>
                    </a:ext>
                  </a:extLst>
                </a:gridCol>
              </a:tblGrid>
              <a:tr h="246288">
                <a:tc>
                  <a:txBody>
                    <a:bodyPr/>
                    <a:lstStyle/>
                    <a:p>
                      <a:pPr marL="0" marR="0" algn="ctr">
                        <a:spcBef>
                          <a:spcPts val="0"/>
                        </a:spcBef>
                        <a:spcAft>
                          <a:spcPts val="0"/>
                        </a:spcAft>
                      </a:pPr>
                      <a:r>
                        <a:rPr lang="en-US" sz="1050" b="1" dirty="0">
                          <a:effectLst/>
                          <a:latin typeface="Arial" panose="020B0604020202020204" pitchFamily="34" charset="0"/>
                          <a:ea typeface="Calibri" panose="020F0502020204030204" pitchFamily="34" charset="0"/>
                          <a:cs typeface="Arial" panose="020B0604020202020204" pitchFamily="34" charset="0"/>
                        </a:rPr>
                        <a:t>Week</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dirty="0">
                          <a:effectLst/>
                          <a:latin typeface="Arial" panose="020B0604020202020204" pitchFamily="34" charset="0"/>
                          <a:ea typeface="Calibri" panose="020F0502020204030204" pitchFamily="34" charset="0"/>
                          <a:cs typeface="Arial" panose="020B0604020202020204" pitchFamily="34" charset="0"/>
                        </a:rPr>
                        <a:t>Topics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50" b="1" dirty="0">
                          <a:effectLst/>
                          <a:latin typeface="Arial" panose="020B0604020202020204" pitchFamily="34" charset="0"/>
                          <a:ea typeface="Calibri" panose="020F0502020204030204" pitchFamily="34" charset="0"/>
                          <a:cs typeface="Arial" panose="020B0604020202020204" pitchFamily="34" charset="0"/>
                        </a:rPr>
                        <a:t>Notes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284855150"/>
                  </a:ext>
                </a:extLst>
              </a:tr>
              <a:tr h="246288">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1</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Syllabus, Review of statistics</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HW1&amp;2</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022374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2</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QUIZ 1 and linear regression in 1D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HW3</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859125"/>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3</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statistical inference in linear regression</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HW4</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50478"/>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4</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Multivariate linear regression with statistical inference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HW5&amp;6</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6240215"/>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5</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QUIZ 2 and Fundamentals of Classification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HW7</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096956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6</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Methods of Classification and Pattern Recognition</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HW8&amp;9</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5350218"/>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7</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Controller, PL and LMS algorithms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HW10&amp;11</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529694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8</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QUIZ 3 and Principal Component Analysis</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HW12&amp;13</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4774921"/>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9</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 Genetic algorithm, Information gained</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HW14</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611568"/>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10</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K-Means Clustering and Radial Basis Function networks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HW15</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532864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11</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QUIZ 4 and Logistic Regression</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HW16</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2741736"/>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12</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Artificial Neural Networks and Deep Learning</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HW17</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430273"/>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13</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Self-organizing Maps</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HW18</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32989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a:effectLst/>
                          <a:latin typeface="Arial" panose="020B0604020202020204" pitchFamily="34" charset="0"/>
                          <a:ea typeface="Calibri" panose="020F0502020204030204" pitchFamily="34" charset="0"/>
                          <a:cs typeface="Arial" panose="020B0604020202020204" pitchFamily="34" charset="0"/>
                        </a:rPr>
                        <a:t>Semester Break</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181905295"/>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14</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Support-Vector Machines</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HW19</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7814517"/>
                  </a:ext>
                </a:extLst>
              </a:tr>
              <a:tr h="246288">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15</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Complete HW and Review for QUIZ 5</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5111386"/>
                  </a:ext>
                </a:extLst>
              </a:tr>
              <a:tr h="346215">
                <a:tc>
                  <a:txBody>
                    <a:bodyPr/>
                    <a:lstStyle/>
                    <a:p>
                      <a:pPr marL="0" marR="0" algn="ctr">
                        <a:spcBef>
                          <a:spcPts val="0"/>
                        </a:spcBef>
                        <a:spcAft>
                          <a:spcPts val="0"/>
                        </a:spcAft>
                      </a:pPr>
                      <a:r>
                        <a:rPr lang="en-US" sz="1200">
                          <a:effectLst/>
                          <a:latin typeface="Arial" panose="020B0604020202020204" pitchFamily="34" charset="0"/>
                          <a:ea typeface="Calibri" panose="020F0502020204030204" pitchFamily="34" charset="0"/>
                          <a:cs typeface="Arial" panose="020B0604020202020204" pitchFamily="34" charset="0"/>
                        </a:rPr>
                        <a:t> </a:t>
                      </a:r>
                      <a:endParaRPr lang="en-US" sz="200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dirty="0">
                          <a:effectLst/>
                          <a:latin typeface="Arial" panose="020B0604020202020204" pitchFamily="34" charset="0"/>
                          <a:ea typeface="Calibri" panose="020F0502020204030204" pitchFamily="34" charset="0"/>
                          <a:cs typeface="Arial" panose="020B0604020202020204" pitchFamily="34" charset="0"/>
                        </a:rPr>
                        <a:t>Final Examination Week Quiz 5</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effectLst/>
                          <a:latin typeface="Arial" panose="020B0604020202020204" pitchFamily="34" charset="0"/>
                          <a:ea typeface="Calibri" panose="020F0502020204030204" pitchFamily="34" charset="0"/>
                          <a:cs typeface="Arial" panose="020B0604020202020204" pitchFamily="34" charset="0"/>
                        </a:rPr>
                        <a:t>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107419994"/>
                  </a:ext>
                </a:extLst>
              </a:tr>
            </a:tbl>
          </a:graphicData>
        </a:graphic>
      </p:graphicFrame>
    </p:spTree>
    <p:extLst>
      <p:ext uri="{BB962C8B-B14F-4D97-AF65-F5344CB8AC3E}">
        <p14:creationId xmlns:p14="http://schemas.microsoft.com/office/powerpoint/2010/main" val="2793371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5068"/>
            <a:ext cx="8839200" cy="5632311"/>
          </a:xfrm>
          <a:prstGeom prst="rect">
            <a:avLst/>
          </a:prstGeom>
        </p:spPr>
        <p:txBody>
          <a:bodyPr wrap="square">
            <a:spAutoFit/>
          </a:bodyPr>
          <a:lstStyle/>
          <a:p>
            <a:pPr marL="0" marR="0">
              <a:spcBef>
                <a:spcPts val="0"/>
              </a:spcBef>
              <a:spcAft>
                <a:spcPts val="0"/>
              </a:spcAft>
            </a:pPr>
            <a:r>
              <a:rPr lang="en-US" sz="2000" u="sng" dirty="0">
                <a:effectLst/>
                <a:latin typeface="Times New Roman" panose="02020603050405020304" pitchFamily="18" charset="0"/>
                <a:ea typeface="Times New Roman" panose="02020603050405020304" pitchFamily="18" charset="0"/>
              </a:rPr>
              <a:t>Assessment</a:t>
            </a:r>
            <a:r>
              <a:rPr lang="en-US" sz="2000" dirty="0">
                <a:effectLst/>
                <a:latin typeface="Times New Roman" panose="02020603050405020304" pitchFamily="18" charset="0"/>
                <a:ea typeface="Times New Roman" panose="02020603050405020304" pitchFamily="18" charset="0"/>
              </a:rPr>
              <a:t>:</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No midterm or final exam (last quiz usually given at scheduled time for final exam)</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Homework average and quiz average have equal weight in determination of final numerical grade.</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Testing will include problems like those in homework assignments and/or worked in class.</a:t>
            </a:r>
          </a:p>
          <a:p>
            <a:r>
              <a:rPr lang="en-US" sz="2000"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u="sng" dirty="0">
                <a:effectLst/>
                <a:latin typeface="Times New Roman" panose="02020603050405020304" pitchFamily="18" charset="0"/>
                <a:ea typeface="Times New Roman" panose="02020603050405020304" pitchFamily="18" charset="0"/>
              </a:rPr>
              <a:t>In-person delivery</a:t>
            </a:r>
            <a:r>
              <a:rPr lang="en-US" sz="2000" dirty="0">
                <a:effectLst/>
                <a:latin typeface="Times New Roman" panose="02020603050405020304" pitchFamily="18" charset="0"/>
                <a:ea typeface="Times New Roman" panose="02020603050405020304" pitchFamily="18" charset="0"/>
              </a:rPr>
              <a:t>:</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Canvas will not be used</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Lectures will not be recorded</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Lecture slides will be on the class web page</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Access to MATLAB is required. See link below for </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DengXian" panose="02010600030101010101" pitchFamily="2" charset="-122"/>
                <a:cs typeface="+mn-cs"/>
              </a:rPr>
              <a:t>instructions on creating a </a:t>
            </a:r>
            <a:r>
              <a:rPr kumimoji="0" lang="en-US" sz="2000" b="0" i="0" u="none" strike="noStrike" kern="1200" cap="none" spc="0" normalizeH="0" baseline="0" noProof="0" dirty="0" err="1">
                <a:ln>
                  <a:noFill/>
                </a:ln>
                <a:solidFill>
                  <a:prstClr val="black"/>
                </a:solidFill>
                <a:effectLst/>
                <a:uLnTx/>
                <a:uFillTx/>
                <a:latin typeface="Calibri" panose="020F0502020204030204" pitchFamily="34" charset="0"/>
                <a:ea typeface="DengXian" panose="02010600030101010101" pitchFamily="2" charset="-122"/>
                <a:cs typeface="+mn-cs"/>
              </a:rPr>
              <a:t>Mathworks</a:t>
            </a:r>
            <a: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DengXian" panose="02010600030101010101" pitchFamily="2" charset="-122"/>
                <a:cs typeface="+mn-cs"/>
              </a:rPr>
              <a:t> account and downloading MATLAB to personal computers</a:t>
            </a:r>
            <a:endParaRPr lang="en-US" sz="2000" dirty="0">
              <a:effectLst/>
              <a:latin typeface="Times New Roman" panose="02020603050405020304" pitchFamily="18" charset="0"/>
              <a:ea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 class, student can use their laptop or WSU computers.</a:t>
            </a:r>
          </a:p>
          <a:p>
            <a:pPr marL="0" marR="0">
              <a:spcBef>
                <a:spcPts val="0"/>
              </a:spcBef>
              <a:spcAft>
                <a:spcPts val="0"/>
              </a:spcAft>
            </a:pPr>
            <a:endParaRPr lang="en-US" sz="2000" dirty="0">
              <a:effectLst/>
              <a:latin typeface="Calibri" panose="020F0502020204030204" pitchFamily="34" charset="0"/>
              <a:ea typeface="DengXian" panose="02010600030101010101" pitchFamily="2" charset="-122"/>
            </a:endParaRPr>
          </a:p>
          <a:p>
            <a:pPr marL="0" marR="0">
              <a:spcBef>
                <a:spcPts val="0"/>
              </a:spcBef>
              <a:spcAft>
                <a:spcPts val="0"/>
              </a:spcAft>
            </a:pPr>
            <a:r>
              <a:rPr lang="en-US" sz="2000" u="sng" dirty="0">
                <a:solidFill>
                  <a:srgbClr val="0563C1"/>
                </a:solidFill>
                <a:effectLst/>
                <a:latin typeface="Calibri" panose="020F0502020204030204" pitchFamily="34" charset="0"/>
                <a:ea typeface="DengXian" panose="02010600030101010101" pitchFamily="2" charset="-122"/>
                <a:hlinkClick r:id="rId2"/>
              </a:rPr>
              <a:t>https://confluence.esg.wsu.edu/display/KB/How+To+Download+Instructions+-+MATLAB</a:t>
            </a:r>
            <a:endParaRPr lang="en-US" sz="2000" dirty="0">
              <a:effectLst/>
              <a:latin typeface="Calibri" panose="020F0502020204030204" pitchFamily="34" charset="0"/>
              <a:ea typeface="DengXian" panose="02010600030101010101" pitchFamily="2" charset="-122"/>
            </a:endParaRPr>
          </a:p>
        </p:txBody>
      </p:sp>
    </p:spTree>
    <p:extLst>
      <p:ext uri="{BB962C8B-B14F-4D97-AF65-F5344CB8AC3E}">
        <p14:creationId xmlns:p14="http://schemas.microsoft.com/office/powerpoint/2010/main" val="2243984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700" y="151179"/>
            <a:ext cx="7848600" cy="65556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Description of required assignments</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Application of data mining techniques with provided data sets.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Some assignments will involve use of software package Weka.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Some will involve writing MATLAB scripts to use provided MATLAB functions.</a:t>
            </a:r>
            <a:endParaRPr lang="en-US" sz="2000"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2000" u="sng" dirty="0">
              <a:latin typeface="Times New Roman" panose="02020603050405020304" pitchFamily="18" charset="0"/>
              <a:ea typeface="Times New Roman" panose="02020603050405020304" pitchFamily="18" charset="0"/>
            </a:endParaRPr>
          </a:p>
          <a:p>
            <a:pPr marL="0" marR="0">
              <a:spcBef>
                <a:spcPts val="0"/>
              </a:spcBef>
              <a:spcAft>
                <a:spcPts val="0"/>
              </a:spcAft>
            </a:pPr>
            <a:r>
              <a:rPr lang="en-US" sz="2000" u="sng" dirty="0">
                <a:effectLst/>
                <a:latin typeface="Times New Roman" panose="02020603050405020304" pitchFamily="18" charset="0"/>
                <a:ea typeface="Times New Roman" panose="02020603050405020304" pitchFamily="18" charset="0"/>
              </a:rPr>
              <a:t>Grading policy on assignments</a:t>
            </a:r>
            <a:r>
              <a:rPr lang="en-US" sz="2000" dirty="0">
                <a:effectLst/>
                <a:latin typeface="Times New Roman" panose="02020603050405020304" pitchFamily="18" charset="0"/>
                <a:ea typeface="Times New Roman" panose="02020603050405020304" pitchFamily="18" charset="0"/>
              </a:rPr>
              <a:t>:</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Unlimited attempts are allowed.</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No homework accepted after the last class period before final exam week. </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Maximum score of 100% for work completed before testing on related material.</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Maximum score of 80% for work completed after testing on related material.  </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Students can obtain help on homework assignments by Zoom meetings with instructor or TA.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u="sng" dirty="0">
                <a:effectLst/>
                <a:latin typeface="Times New Roman" panose="02020603050405020304" pitchFamily="18" charset="0"/>
                <a:ea typeface="Times New Roman" panose="02020603050405020304" pitchFamily="18" charset="0"/>
              </a:rPr>
              <a:t>Attendance policy</a:t>
            </a:r>
            <a:r>
              <a:rPr lang="en-US" sz="2000" dirty="0">
                <a:effectLst/>
                <a:latin typeface="Times New Roman" panose="02020603050405020304" pitchFamily="18" charset="0"/>
                <a:ea typeface="Times New Roman" panose="02020603050405020304" pitchFamily="18" charset="0"/>
              </a:rPr>
              <a:t>:  </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Attendance will be recorded as part of class participation</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Good attendance and participation will be rewarded in final grade</a:t>
            </a:r>
          </a:p>
          <a:p>
            <a:pPr marL="342900" marR="0" indent="-342900">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Times New Roman" panose="02020603050405020304" pitchFamily="18" charset="0"/>
              </a:rPr>
              <a:t>Makeup quizzes will be treated on a case-by-case basis.  </a:t>
            </a:r>
          </a:p>
        </p:txBody>
      </p:sp>
    </p:spTree>
    <p:extLst>
      <p:ext uri="{BB962C8B-B14F-4D97-AF65-F5344CB8AC3E}">
        <p14:creationId xmlns:p14="http://schemas.microsoft.com/office/powerpoint/2010/main" val="3698978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BF26AC-6E69-0EA2-A40C-DEFA8981A6C6}"/>
              </a:ext>
            </a:extLst>
          </p:cNvPr>
          <p:cNvSpPr txBox="1"/>
          <p:nvPr/>
        </p:nvSpPr>
        <p:spPr>
          <a:xfrm>
            <a:off x="381000" y="381000"/>
            <a:ext cx="8382000" cy="5324535"/>
          </a:xfrm>
          <a:prstGeom prst="rect">
            <a:avLst/>
          </a:prstGeom>
          <a:noFill/>
        </p:spPr>
        <p:txBody>
          <a:bodyPr wrap="square">
            <a:spAutoFit/>
          </a:bodyPr>
          <a:lstStyle/>
          <a:p>
            <a:pPr marL="0" marR="0">
              <a:spcBef>
                <a:spcPts val="0"/>
              </a:spcBef>
              <a:spcAft>
                <a:spcPts val="0"/>
              </a:spcAft>
            </a:pPr>
            <a:r>
              <a:rPr lang="en-US" sz="2000" u="sng" dirty="0">
                <a:effectLst/>
                <a:latin typeface="Arial" panose="020B0604020202020204" pitchFamily="34" charset="0"/>
                <a:ea typeface="Times New Roman" panose="02020603050405020304" pitchFamily="18" charset="0"/>
                <a:cs typeface="Arial" panose="020B0604020202020204" pitchFamily="34" charset="0"/>
              </a:rPr>
              <a:t>Academic Integrity</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All members of the university community share responsibility for maintaining and promoting the principles of integrity in all activities, including academic integrity and honest scholarship. Students are responsible for understanding the full </a:t>
            </a:r>
            <a:r>
              <a:rPr lang="en-US" sz="2000" dirty="0">
                <a:solidFill>
                  <a:srgbClr val="C60C30"/>
                </a:solidFill>
                <a:effectLst/>
                <a:latin typeface="Arial" panose="020B0604020202020204" pitchFamily="34" charset="0"/>
                <a:ea typeface="Times New Roman" panose="02020603050405020304" pitchFamily="18" charset="0"/>
                <a:cs typeface="Arial" panose="020B0604020202020204" pitchFamily="34" charset="0"/>
                <a:hlinkClick r:id="rId2"/>
              </a:rPr>
              <a:t>Academic Integrity Statement</a:t>
            </a: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 Students who violate WSU’s Academic Integrity Policy (identified in WAC 504-26-010(3) and -404) will receive a failing grade on the assessment tool where cheating was detected, will not have the option to withdraw from the course pending an appeal, and will be reported to the Center for Community Standards. If you have any questions about what is and is not allowed in this course, ask your course instructor.</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000" u="sng" dirty="0">
                <a:effectLst/>
                <a:latin typeface="Arial" panose="020B0604020202020204" pitchFamily="34" charset="0"/>
                <a:ea typeface="Times New Roman" panose="02020603050405020304" pitchFamily="18" charset="0"/>
                <a:cs typeface="Arial" panose="020B0604020202020204" pitchFamily="34" charset="0"/>
              </a:rPr>
              <a:t>Class Attendance and Absences:</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Arial" panose="020B0604020202020204" pitchFamily="34" charset="0"/>
              </a:rPr>
              <a:t>Per Academic Regulation 72, students are responsible for ensuring that they attend all class meetings and complete all in-class and out-of-class work as assigned by the instructor. Students are also responsible for communicating with the instructor should they need to be absent.</a:t>
            </a:r>
          </a:p>
        </p:txBody>
      </p:sp>
    </p:spTree>
    <p:extLst>
      <p:ext uri="{BB962C8B-B14F-4D97-AF65-F5344CB8AC3E}">
        <p14:creationId xmlns:p14="http://schemas.microsoft.com/office/powerpoint/2010/main" val="3392813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B621B6-13B6-B9F7-F2A1-02EE281F8ECA}"/>
              </a:ext>
            </a:extLst>
          </p:cNvPr>
          <p:cNvSpPr txBox="1"/>
          <p:nvPr/>
        </p:nvSpPr>
        <p:spPr>
          <a:xfrm>
            <a:off x="405539" y="1600200"/>
            <a:ext cx="8422690" cy="2554545"/>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Other required statements: </a:t>
            </a:r>
          </a:p>
          <a:p>
            <a:r>
              <a:rPr lang="en-US" sz="2000" dirty="0">
                <a:latin typeface="Arial" panose="020B0604020202020204" pitchFamily="34" charset="0"/>
                <a:cs typeface="Arial" panose="020B0604020202020204" pitchFamily="34" charset="0"/>
              </a:rPr>
              <a:t>See syllabus as a Word document on the class web page the for current </a:t>
            </a:r>
          </a:p>
          <a:p>
            <a:r>
              <a:rPr lang="en-US" sz="2000" dirty="0">
                <a:latin typeface="Arial" panose="020B0604020202020204" pitchFamily="34" charset="0"/>
                <a:cs typeface="Arial" panose="020B0604020202020204" pitchFamily="34" charset="0"/>
              </a:rPr>
              <a:t>form of the following required statements:</a:t>
            </a:r>
          </a:p>
          <a:p>
            <a:pPr marL="457200" indent="-457200">
              <a:buAutoNum type="arabicPeriod"/>
            </a:pPr>
            <a:r>
              <a:rPr lang="en-US" sz="2000" dirty="0">
                <a:latin typeface="Arial" panose="020B0604020202020204" pitchFamily="34" charset="0"/>
                <a:cs typeface="Arial" panose="020B0604020202020204" pitchFamily="34" charset="0"/>
              </a:rPr>
              <a:t>Reasonable Accommodation Statement </a:t>
            </a:r>
          </a:p>
          <a:p>
            <a:pPr marL="457200" indent="-457200">
              <a:buAutoNum type="arabicPeriod"/>
            </a:pPr>
            <a:r>
              <a:rPr lang="en-US" sz="2000" dirty="0">
                <a:latin typeface="Arial" panose="020B0604020202020204" pitchFamily="34" charset="0"/>
                <a:cs typeface="Arial" panose="020B0604020202020204" pitchFamily="34" charset="0"/>
              </a:rPr>
              <a:t>Statement on Discrimination and Harassment </a:t>
            </a:r>
          </a:p>
          <a:p>
            <a:pPr marL="457200" indent="-457200">
              <a:buAutoNum type="arabicPeriod"/>
            </a:pPr>
            <a:r>
              <a:rPr lang="en-US" sz="2000">
                <a:latin typeface="Arial" panose="020B0604020202020204" pitchFamily="34" charset="0"/>
                <a:cs typeface="Arial" panose="020B0604020202020204" pitchFamily="34" charset="0"/>
              </a:rPr>
              <a:t>Religious </a:t>
            </a:r>
            <a:r>
              <a:rPr lang="en-US" sz="2000" dirty="0">
                <a:latin typeface="Arial" panose="020B0604020202020204" pitchFamily="34" charset="0"/>
                <a:cs typeface="Arial" panose="020B0604020202020204" pitchFamily="34" charset="0"/>
              </a:rPr>
              <a:t>Accommodation </a:t>
            </a:r>
          </a:p>
          <a:p>
            <a:pPr marL="457200" indent="-457200">
              <a:buAutoNum type="arabicPeriod"/>
            </a:pPr>
            <a:r>
              <a:rPr lang="en-US" sz="2000" dirty="0">
                <a:latin typeface="Arial" panose="020B0604020202020204" pitchFamily="34" charset="0"/>
                <a:cs typeface="Arial" panose="020B0604020202020204" pitchFamily="34" charset="0"/>
              </a:rPr>
              <a:t>Lauren’s Promise </a:t>
            </a:r>
          </a:p>
          <a:p>
            <a:pPr marL="457200" indent="-457200">
              <a:buAutoNum type="arabicPeriod"/>
            </a:pPr>
            <a:r>
              <a:rPr lang="en-US" sz="2000" dirty="0">
                <a:latin typeface="Arial" panose="020B0604020202020204" pitchFamily="34" charset="0"/>
                <a:cs typeface="Arial" panose="020B0604020202020204" pitchFamily="34" charset="0"/>
              </a:rPr>
              <a:t>Safety and Emergency Notification</a:t>
            </a:r>
          </a:p>
        </p:txBody>
      </p:sp>
    </p:spTree>
    <p:extLst>
      <p:ext uri="{BB962C8B-B14F-4D97-AF65-F5344CB8AC3E}">
        <p14:creationId xmlns:p14="http://schemas.microsoft.com/office/powerpoint/2010/main" val="2128873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208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81000" y="65782"/>
            <a:ext cx="8610600"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a:spcBef>
                <a:spcPts val="0"/>
              </a:spcBef>
              <a:spcAft>
                <a:spcPts val="0"/>
              </a:spcAft>
              <a:buNone/>
            </a:pPr>
            <a:r>
              <a:rPr lang="en-US" sz="2000" u="sng" dirty="0">
                <a:effectLst/>
                <a:ea typeface="Times New Roman" panose="02020603050405020304" pitchFamily="18" charset="0"/>
                <a:cs typeface="Arial" panose="020B0604020202020204" pitchFamily="34" charset="0"/>
              </a:rPr>
              <a:t>COVID-19</a:t>
            </a:r>
            <a:r>
              <a:rPr lang="en-US" sz="2000" u="sng" dirty="0">
                <a:ea typeface="Times New Roman" panose="02020603050405020304" pitchFamily="18" charset="0"/>
                <a:cs typeface="Arial" panose="020B0604020202020204" pitchFamily="34" charset="0"/>
              </a:rPr>
              <a:t> </a:t>
            </a:r>
            <a:r>
              <a:rPr lang="en-US" sz="2000" dirty="0">
                <a:effectLst/>
                <a:ea typeface="Times New Roman" panose="02020603050405020304" pitchFamily="18" charset="0"/>
                <a:cs typeface="Arial" panose="020B0604020202020204" pitchFamily="34" charset="0"/>
              </a:rPr>
              <a:t>Students are expected to abide by all current COVID-19 related university policies and public health directives, which could include wearing a cloth face covering, physically distancing, self-attestations, and sanitizing common use spaces.  All current COVID-19 related university policies and public health directives are located at </a:t>
            </a:r>
            <a:r>
              <a:rPr lang="en-US" sz="2000" u="sng" dirty="0">
                <a:solidFill>
                  <a:srgbClr val="0000FF"/>
                </a:solidFill>
                <a:effectLst/>
                <a:ea typeface="Times New Roman" panose="02020603050405020304" pitchFamily="18" charset="0"/>
                <a:cs typeface="Arial" panose="020B0604020202020204" pitchFamily="34" charset="0"/>
                <a:hlinkClick r:id="rId2"/>
              </a:rPr>
              <a:t>https://wsu.edu/covid-19/</a:t>
            </a:r>
            <a:r>
              <a:rPr lang="en-US" sz="2000" dirty="0">
                <a:effectLst/>
                <a:ea typeface="Times New Roman" panose="02020603050405020304" pitchFamily="18" charset="0"/>
                <a:cs typeface="Arial" panose="020B0604020202020204" pitchFamily="34" charset="0"/>
              </a:rPr>
              <a:t> </a:t>
            </a:r>
          </a:p>
          <a:p>
            <a:pPr marL="0" marR="0">
              <a:spcBef>
                <a:spcPts val="0"/>
              </a:spcBef>
              <a:spcAft>
                <a:spcPts val="0"/>
              </a:spcAft>
              <a:buNone/>
            </a:pPr>
            <a:endParaRPr lang="en-US" sz="2000" u="sng" dirty="0"/>
          </a:p>
          <a:p>
            <a:pPr>
              <a:spcBef>
                <a:spcPct val="0"/>
              </a:spcBef>
              <a:buNone/>
            </a:pPr>
            <a:r>
              <a:rPr lang="en-US" sz="2000" u="sng" dirty="0"/>
              <a:t>Reasonable accommodations</a:t>
            </a:r>
            <a:r>
              <a:rPr lang="en-US" sz="2000" dirty="0"/>
              <a:t> are available for students with a documented disabilities or chronic medical or psychological conditions. If you have a disability and need accommodations to fully participate in this class, please visit your campus’ Access Center/Services website to follow published procedures to request accommodations. Students may also contact their campus offices to schedule an appointment with a Disability Specialist. All disability related accommodations are to be approved through the Access Center/Services on your campus. It is a university expectation that students visit with instructors (via email, Zoom, or in person) to discuss logistics within two weeks after they have officially requested their accommodations. For more information contact a Disability Specialist on your home campus: Tri-Cities: Access Services (https://tricities.wsu.edu/current-students/disability/) or email g.hormel@wsu.edu </a:t>
            </a:r>
            <a:endParaRPr lang="en-US" sz="2000" u="sng" dirty="0"/>
          </a:p>
        </p:txBody>
      </p:sp>
    </p:spTree>
    <p:extLst>
      <p:ext uri="{BB962C8B-B14F-4D97-AF65-F5344CB8AC3E}">
        <p14:creationId xmlns:p14="http://schemas.microsoft.com/office/powerpoint/2010/main" val="1004404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713</TotalTime>
  <Words>1689</Words>
  <Application>Microsoft Office PowerPoint</Application>
  <PresentationFormat>On-screen Show (4:3)</PresentationFormat>
  <Paragraphs>156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H. Miller</dc:creator>
  <cp:lastModifiedBy>Miller, John H</cp:lastModifiedBy>
  <cp:revision>90</cp:revision>
  <dcterms:created xsi:type="dcterms:W3CDTF">2014-08-26T18:18:36Z</dcterms:created>
  <dcterms:modified xsi:type="dcterms:W3CDTF">2022-08-22T18:34:26Z</dcterms:modified>
</cp:coreProperties>
</file>