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6" r:id="rId4"/>
  </p:sldMasterIdLst>
  <p:notesMasterIdLst>
    <p:notesMasterId r:id="rId22"/>
  </p:notesMasterIdLst>
  <p:sldIdLst>
    <p:sldId id="658" r:id="rId5"/>
    <p:sldId id="315" r:id="rId6"/>
    <p:sldId id="659" r:id="rId7"/>
    <p:sldId id="259" r:id="rId8"/>
    <p:sldId id="406" r:id="rId9"/>
    <p:sldId id="285" r:id="rId10"/>
    <p:sldId id="464" r:id="rId11"/>
    <p:sldId id="479" r:id="rId12"/>
    <p:sldId id="483" r:id="rId13"/>
    <p:sldId id="329" r:id="rId14"/>
    <p:sldId id="265" r:id="rId15"/>
    <p:sldId id="326" r:id="rId16"/>
    <p:sldId id="350" r:id="rId17"/>
    <p:sldId id="384" r:id="rId18"/>
    <p:sldId id="490" r:id="rId19"/>
    <p:sldId id="395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43" autoAdjust="0"/>
    <p:restoredTop sz="94660"/>
  </p:normalViewPr>
  <p:slideViewPr>
    <p:cSldViewPr>
      <p:cViewPr varScale="1">
        <p:scale>
          <a:sx n="93" d="100"/>
          <a:sy n="93" d="100"/>
        </p:scale>
        <p:origin x="2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AA1285-9B64-4F31-B02D-BA9B22306BE1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5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5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368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536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61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258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071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002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98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886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14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7286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8152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2695E9-1FB9-4075-8807-993EAA32E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ECAFF16-9E80-429E-B001-32EE9D0BE5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0D693D4-08D6-4576-89AF-7A11362B8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51D2-FC71-441A-B58A-DB6539668B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6746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6436E3-D122-4F6E-AAC4-4459C89C22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0C161A-FA1E-4D7A-B7DF-0EF723FEF3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7B44E2-5BA3-4873-B0F1-5F3C85FA3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9C871D-578C-42D7-B263-99327F4C3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454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616419-34B1-4432-B001-9C25025493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AF5E88-9D25-409E-87FD-021875835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B0A82A-5E1C-4222-BCA8-287526EF4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A9AE64-19BD-4EB7-9BD0-E44D211600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657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E40991-D929-416C-80F0-B36877634A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00B248-26D6-4149-ADCC-25B3E05BE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28CFEF-278B-4D92-A9F9-E50FA840B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9D2E5-7CD6-4F28-9635-3C10D6AF5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27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4E6D8-57B5-4901-8FB0-682B461998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7408C9-95A5-4C6A-945C-1436D5F16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F84748-4B95-4CD1-A0A7-C58A3FD51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4F925-F24F-47CB-9311-AD6402D6E0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0848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901172-053F-46CA-9239-D94D66321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B0261A-A772-4D60-9F49-217401BB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0A71179-03FC-4A6F-9BA0-6E9947CBF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57AFB-64CC-4400-80DA-99DE86160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81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9A89A7-05C6-475E-BBA6-2CBA8ABD8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68294D-9668-4417-A570-3B37CE3C06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6318F18-0074-4843-9159-D824DCF262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C6E98-EAAB-4F15-865B-0B9984B2C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8933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F388AE-2AFC-40EC-8AB3-0EA34C24A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AEBFAB-E606-496F-A88A-34128D8723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4D26FA2-5006-4EC6-BBDD-D3A634B0C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21060-E5BB-46DC-BBCC-F530A2F12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517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EB8B9-606D-44D2-88D2-D77D02658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9F9520-C461-4D13-95D6-D4AE6A04AA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EC241C-8B8A-4695-B76C-6A7BF384A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77BA0-ED45-4932-95ED-CBACDA6A9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377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2429CC-C28D-4A98-9591-09CDC55DD1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BC6A81-B350-4BC9-A74C-5BB3D24527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783E44-4B9C-40BA-AB28-B2F76E406F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33717-9490-4F4C-B68A-83140920E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2732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3C02A1-5D8E-4085-A7E5-511535B198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BD5F98-B67F-4FE2-AA28-3C4AA93C2B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2B8D5E-8603-4AC8-8E96-F3BFDD6D11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03C458-BA00-49D3-B51D-F63317877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6144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11F36E-C23B-4E19-AD4D-B25447825F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E8BFA7-08A3-4D7A-AD54-47FB08A8B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C86571-FB5B-4708-A554-1B4217AB23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97AECB-C57F-4A3B-9AE9-E4925C453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5050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B96-DFF4-9C47-841F-73206B7AE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CF11C-FE3D-A341-A7B5-44F893D20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B4270-87F2-F948-8DD5-80BD96F6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43A6B-1EB2-4546-83B1-998426BB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477CC-E118-8341-8AD3-1EF1519E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344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C170-FAF1-8A4B-9BF4-525ECBBA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769A-F3C4-4947-B209-DC79C65B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8B41A-9F07-634B-A329-C6BB3704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A1800-AE40-2742-A191-FF24D3A9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9353B-1182-304A-9E96-B5B688B1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24A6-4098-4246-9E35-20B250C4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AC161-4744-E048-9246-F72F4B019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4309-3AAC-C942-82F4-4CC27DD0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B82AD-DCE1-A047-98BB-AA82D762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9A18A-EFB9-E34A-BE3A-A4F65539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378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ED94E-2771-D64E-8AC2-50D68D012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0D16-A56C-B54E-855B-94D4E7003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FAD60-93B0-AE4C-A446-F1F2A5169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984E4-E33E-AA4B-9E18-8BBC67F7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DDA2C-23C6-1143-80A6-BEEBE802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CE143-DCE7-0C43-934C-B4059D34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9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6D64-3062-DB49-ACDE-D4B8A0DD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F6FFA-BC45-144C-8007-4FCCCBF1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7E845-23E1-334E-A92A-0496B0569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07A17-BC81-5944-89B6-232F91D0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6711F-9A22-F042-B851-70BB1E8C3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96C3C-DC2E-1F4E-939D-C5CC6E4E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86EED-1AE8-5D47-877A-ED4D3DDB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17497-6E74-1D4D-BADC-80019502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610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08AB-C882-AF44-AB57-47EE5791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6608D-DF68-434A-8DC7-A510BC4A4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3F02B-B15D-6C43-930D-AF98B802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DE66F-EDC5-6E41-9F0C-0A2E7B13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532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7E476F-570D-3847-9C0C-097214ED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BA161-5226-F34D-AC97-BEC4177A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A5070-9A04-5341-9FB4-2FB5BC1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997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4AEB7-687A-E64F-920B-6E191DA7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689C7-9E2F-F340-8924-D430A415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804D0-010F-654A-B495-9632319B5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D9CD7-506D-8248-AB9A-AD963539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BCAA3-7280-1A4F-A2BF-A6C7B897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E1B42-45AE-B24D-859B-2749DAB3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337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D725-6E7E-C245-90D7-5F5299A2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710E1-950D-4D46-9987-CDEC42660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34FE9-C469-0349-B05F-F553AC20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FF8E8-27AA-0A4B-A895-3A4B4175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3EC40-0C36-3F48-956C-DA7A5A8D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0BA30-3B79-B44E-80D5-B2CC122B3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121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935D-9B9B-D64C-9BD3-6AA1950F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0C0AF-5389-D444-8636-821F849C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CE160-2E04-6946-A030-44E62BEC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D224-36DB-5F44-A3D1-5FAC69FD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3070-B8E3-8D42-9EAC-AF2B8442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481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D2086-6E3D-304E-8208-20D7055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7875B-2E44-E34B-9425-61241D3C7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938D-82FB-5F46-A5BC-5D449ED22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536D4-A963-0748-A6B9-04CF8D38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0E5D-B8C5-F648-AC22-D2601EA0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24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44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1B54C1-0A97-4A27-B3BB-5896DB717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E4FF80-7B75-4BAB-A278-A0359540DC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9E97C1-9B93-45B6-AEA7-8C945AD06CE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881B3AF-3A95-428F-9412-08251F630E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E172CEF-2C4D-482B-B2E0-0C43B0DC65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CA62145-1B53-4E4E-A3ED-150C3D048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23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18FE8-C5A3-1E4E-B4C6-C0A36EE7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519A3-5236-2748-BF17-1B3863F12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7A86A-AC45-1A41-9DD8-62F89A508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936DB-5FDC-E548-BB61-2DF8B4C5A8E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FA78A-54B3-C94D-99F5-814B7C60C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8C526-4A66-5744-9F2B-1C5DE017B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3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427B4A-EEBF-4897-B1C6-09712BD1E799}"/>
              </a:ext>
            </a:extLst>
          </p:cNvPr>
          <p:cNvSpPr txBox="1"/>
          <p:nvPr/>
        </p:nvSpPr>
        <p:spPr>
          <a:xfrm>
            <a:off x="2209800" y="1371600"/>
            <a:ext cx="49434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for quiz 4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Lecture L9-L13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HW 13-15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Principal component analysis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Genetic algorithm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Radial basis function network</a:t>
            </a:r>
          </a:p>
        </p:txBody>
      </p:sp>
    </p:spTree>
    <p:extLst>
      <p:ext uri="{BB962C8B-B14F-4D97-AF65-F5344CB8AC3E}">
        <p14:creationId xmlns:p14="http://schemas.microsoft.com/office/powerpoint/2010/main" val="99272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A1899D86-80CD-479C-85F5-A5DDF87CC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133600"/>
            <a:ext cx="7620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Genetic algorithm for attribute selection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best subset of attributes for data mining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GA is well suited to this task since it can explore many combinations of attributes.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F4DA88E9-0D3B-48DF-814E-2CA3F8548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70183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00100 = 4	fitness = 0.0011		pi = 0.044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01001 = 9	fitness = 0.0216		pi = 0.861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11011 = 27	fitness = 0.0023		pi = 0.091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11111 = 31	fitness = 0.0001		pi = 0.004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f(x</a:t>
            </a:r>
            <a:r>
              <a:rPr kumimoji="0" lang="en-US" altLang="en-US" sz="2400" b="1" i="1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0.0251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C95C4AB3-2897-4FB5-8FCA-5C0FF12D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93120"/>
            <a:ext cx="63225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Fitness and selection of chromosomes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4DFB65CF-7A0E-4FF7-A44E-2541B5EE2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733800"/>
            <a:ext cx="860043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\    \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</a:t>
            </a:r>
            <a:r>
              <a:rPr lang="en-US" altLang="en-US" sz="2400" dirty="0">
                <a:solidFill>
                  <a:srgbClr val="000000"/>
                </a:solidFill>
              </a:rPr>
              <a:t>1        .2        .3          .4        .5        .6          .7         .8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11011?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extLst>
              <a:ext uri="{FF2B5EF4-FFF2-40B4-BE49-F238E27FC236}">
                <a16:creationId xmlns:a16="http://schemas.microsoft.com/office/drawing/2014/main" id="{7EF852F7-3BEC-4734-9698-5F6DC56AF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914400"/>
            <a:ext cx="8116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Assume a mixing point (locus) is chosen between first and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second bit.</a:t>
            </a: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FB65A3EA-4E4A-4DFF-978A-FB7BE95D90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8839200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6">
            <a:extLst>
              <a:ext uri="{FF2B5EF4-FFF2-40B4-BE49-F238E27FC236}">
                <a16:creationId xmlns:a16="http://schemas.microsoft.com/office/drawing/2014/main" id="{BF0C3D48-F078-4FC3-BE82-6B9A359B0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"/>
            <a:ext cx="60467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Crossover selected to induce change</a:t>
            </a:r>
          </a:p>
        </p:txBody>
      </p:sp>
      <p:sp>
        <p:nvSpPr>
          <p:cNvPr id="14341" name="Text Box 7">
            <a:extLst>
              <a:ext uri="{FF2B5EF4-FFF2-40B4-BE49-F238E27FC236}">
                <a16:creationId xmlns:a16="http://schemas.microsoft.com/office/drawing/2014/main" id="{7EF2ABDD-BCEA-4B5E-A91A-EB6753D4A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715000"/>
            <a:ext cx="6745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Mutation is rejected as method to induce change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>
            <a:extLst>
              <a:ext uri="{FF2B5EF4-FFF2-40B4-BE49-F238E27FC236}">
                <a16:creationId xmlns:a16="http://schemas.microsoft.com/office/drawing/2014/main" id="{479F6F4A-2057-B5A4-9179-10B6F2996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82" y="3424518"/>
            <a:ext cx="860043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nd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generation: bias of initial guess persist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\ \      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0         .1        .2        .3          .4        .5        .6          .7         .8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11001? (0.0219 to 0.1661)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 (0.1661 to 1.0)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333FCC9C-4BBA-5473-A3C4-933E9901E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860043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generation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|\    \         \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|---------|---------|---------|---------|---------|---------|---------|---------|---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0         .1        .2        .3          .4        .5        .6          .7         .8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11011? (0.048 to 0.139)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What is the range of random numbers that will lead to the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selection of 01001? (0.139 to 1.0)</a:t>
            </a:r>
          </a:p>
        </p:txBody>
      </p:sp>
    </p:spTree>
    <p:extLst>
      <p:ext uri="{BB962C8B-B14F-4D97-AF65-F5344CB8AC3E}">
        <p14:creationId xmlns:p14="http://schemas.microsoft.com/office/powerpoint/2010/main" val="2134371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Radial Basis Function Network: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Dimensionality reduction by k-means clustering.</a:t>
            </a:r>
          </a:p>
        </p:txBody>
      </p:sp>
    </p:spTree>
    <p:extLst>
      <p:ext uri="{BB962C8B-B14F-4D97-AF65-F5344CB8AC3E}">
        <p14:creationId xmlns:p14="http://schemas.microsoft.com/office/powerpoint/2010/main" val="28564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3914775" cy="37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4839282" y="2370623"/>
            <a:ext cx="403794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Given converged K-means centers, estimate variance for RBFs by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d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/2K, where </a:t>
            </a:r>
            <a:r>
              <a:rPr lang="en-US" altLang="en-US" sz="2400" dirty="0" err="1">
                <a:cs typeface="Arial" panose="020B0604020202020204" pitchFamily="34" charset="0"/>
              </a:rPr>
              <a:t>d</a:t>
            </a:r>
            <a:r>
              <a:rPr lang="en-US" altLang="en-US" sz="2400" b="1" baseline="-25000" dirty="0" err="1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 is the largest distance between clusters.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How do we calculate distance between clusters?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d</a:t>
            </a:r>
            <a:r>
              <a:rPr lang="en-US" altLang="en-US" sz="2800" baseline="-25000" dirty="0">
                <a:cs typeface="Arial" panose="020B0604020202020204" pitchFamily="34" charset="0"/>
              </a:rPr>
              <a:t>ij</a:t>
            </a:r>
            <a:r>
              <a:rPr lang="en-US" altLang="en-US" sz="2800" dirty="0">
                <a:cs typeface="Arial" panose="020B0604020202020204" pitchFamily="34" charset="0"/>
              </a:rPr>
              <a:t> = ||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i</a:t>
            </a:r>
            <a:r>
              <a:rPr lang="en-US" altLang="en-US" sz="2800" dirty="0">
                <a:cs typeface="Arial" panose="020B0604020202020204" pitchFamily="34" charset="0"/>
              </a:rPr>
              <a:t>-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j</a:t>
            </a:r>
            <a:r>
              <a:rPr lang="en-US" altLang="en-US" sz="2800" dirty="0">
                <a:cs typeface="Arial" panose="020B0604020202020204" pitchFamily="34" charset="0"/>
              </a:rPr>
              <a:t>||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29912"/>
            <a:ext cx="84039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Gaussian basis function as features in multivariate linear regression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9BA960B-759D-4B1F-B863-BCF4D498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405147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7424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F9FFD6-407C-482F-A4F5-493DC0E539A8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573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353" y="1600200"/>
            <a:ext cx="853687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7380" name="Rectangle 6"/>
          <p:cNvSpPr>
            <a:spLocks noChangeArrowheads="1"/>
          </p:cNvSpPr>
          <p:nvPr/>
        </p:nvSpPr>
        <p:spPr bwMode="auto">
          <a:xfrm>
            <a:off x="1752600" y="4495800"/>
            <a:ext cx="3581400" cy="5929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7381" name="Rectangle 7"/>
          <p:cNvSpPr>
            <a:spLocks noChangeArrowheads="1"/>
          </p:cNvSpPr>
          <p:nvPr/>
        </p:nvSpPr>
        <p:spPr bwMode="auto">
          <a:xfrm>
            <a:off x="1676400" y="3048000"/>
            <a:ext cx="6553200" cy="1095672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7383" name="Text Box 8"/>
          <p:cNvSpPr txBox="1">
            <a:spLocks noChangeArrowheads="1"/>
          </p:cNvSpPr>
          <p:nvPr/>
        </p:nvSpPr>
        <p:spPr bwMode="auto">
          <a:xfrm>
            <a:off x="4572000" y="2706205"/>
            <a:ext cx="12442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 - step</a:t>
            </a:r>
          </a:p>
        </p:txBody>
      </p:sp>
      <p:sp>
        <p:nvSpPr>
          <p:cNvPr id="357384" name="Text Box 9"/>
          <p:cNvSpPr txBox="1">
            <a:spLocks noChangeArrowheads="1"/>
          </p:cNvSpPr>
          <p:nvPr/>
        </p:nvSpPr>
        <p:spPr bwMode="auto">
          <a:xfrm>
            <a:off x="5486400" y="4627066"/>
            <a:ext cx="129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 - step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569" y="695948"/>
            <a:ext cx="775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-means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lustering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pseudo code with EM steps labeled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528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609600" y="914400"/>
            <a:ext cx="815339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Davies-Bouldin index (DBI) is one of several methods used to find the optimum number of clusters.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Rationale: Choose K that makes the clusters least similar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similarity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 = (S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S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)/M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dispersion of cluster k, which is the average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separation of its members from the centroid.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the distance between the centroids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Small dispersions and wide separation -&gt; low similarity</a:t>
            </a:r>
          </a:p>
        </p:txBody>
      </p:sp>
    </p:spTree>
    <p:extLst>
      <p:ext uri="{BB962C8B-B14F-4D97-AF65-F5344CB8AC3E}">
        <p14:creationId xmlns:p14="http://schemas.microsoft.com/office/powerpoint/2010/main" val="10375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144D488-DC3D-4A6C-8245-22081476949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346075"/>
            <a:ext cx="6172200" cy="541338"/>
          </a:xfrm>
        </p:spPr>
        <p:txBody>
          <a:bodyPr lIns="0" rIns="0" bIns="0" anchor="b"/>
          <a:lstStyle/>
          <a:p>
            <a:pPr algn="l" eaLnBrk="1" hangingPunct="1"/>
            <a:r>
              <a:rPr lang="tr-TR" altLang="en-US" sz="2800"/>
              <a:t>Principal Components Analysis (PCA)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6C73B18-4839-45F5-8584-8E58B65F226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73075" y="1192213"/>
            <a:ext cx="8229600" cy="750887"/>
          </a:xfrm>
        </p:spPr>
        <p:txBody>
          <a:bodyPr/>
          <a:lstStyle/>
          <a:p>
            <a:pPr marL="273050" indent="-273050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cs typeface="Arial" panose="020B0604020202020204" pitchFamily="34" charset="0"/>
              </a:rPr>
              <a:t>Assume that attribute vectors in the population are drawn from a multivariate normal distribution. 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P(</a:t>
            </a:r>
            <a:r>
              <a:rPr lang="en-US" altLang="en-US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x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)=N(</a:t>
            </a:r>
            <a:r>
              <a:rPr lang="en-US" altLang="en-US" sz="2400" b="1" dirty="0">
                <a:solidFill>
                  <a:schemeClr val="tx2"/>
                </a:solidFill>
                <a:latin typeface="Symbol" panose="05050102010706020507" pitchFamily="18" charset="2"/>
              </a:rPr>
              <a:t>m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, </a:t>
            </a:r>
            <a:r>
              <a:rPr lang="en-US" altLang="en-US" sz="2400" b="1" dirty="0">
                <a:solidFill>
                  <a:schemeClr val="tx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31B978A7-C60A-4AC6-A780-C2E5F1A9464B}"/>
              </a:ext>
            </a:extLst>
          </p:cNvPr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2EA10F-2C35-475B-9A3E-79BFCA63B562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graphicFrame>
        <p:nvGraphicFramePr>
          <p:cNvPr id="5125" name="Object 1">
            <a:extLst>
              <a:ext uri="{FF2B5EF4-FFF2-40B4-BE49-F238E27FC236}">
                <a16:creationId xmlns:a16="http://schemas.microsoft.com/office/drawing/2014/main" id="{1AFA56FB-31FE-4056-B224-70A5173A0C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6775" y="2220913"/>
          <a:ext cx="45720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08200" imgH="292100" progId="Equation.3">
                  <p:embed/>
                </p:oleObj>
              </mc:Choice>
              <mc:Fallback>
                <p:oleObj name="Equation" r:id="rId2" imgW="2108200" imgH="292100" progId="Equation.3">
                  <p:embed/>
                  <p:pic>
                    <p:nvPicPr>
                      <p:cNvPr id="5125" name="Object 1">
                        <a:extLst>
                          <a:ext uri="{FF2B5EF4-FFF2-40B4-BE49-F238E27FC236}">
                            <a16:creationId xmlns:a16="http://schemas.microsoft.com/office/drawing/2014/main" id="{1AFA56FB-31FE-4056-B224-70A5173A0C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2220913"/>
                        <a:ext cx="45720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26" name="Group 2">
            <a:extLst>
              <a:ext uri="{FF2B5EF4-FFF2-40B4-BE49-F238E27FC236}">
                <a16:creationId xmlns:a16="http://schemas.microsoft.com/office/drawing/2014/main" id="{E607C1FA-B667-4DAE-A5F2-6BFB0C91454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2971800"/>
            <a:ext cx="3657600" cy="941388"/>
            <a:chOff x="685800" y="2819400"/>
            <a:chExt cx="4267200" cy="1457203"/>
          </a:xfrm>
        </p:grpSpPr>
        <p:graphicFrame>
          <p:nvGraphicFramePr>
            <p:cNvPr id="5129" name="Object 8">
              <a:extLst>
                <a:ext uri="{FF2B5EF4-FFF2-40B4-BE49-F238E27FC236}">
                  <a16:creationId xmlns:a16="http://schemas.microsoft.com/office/drawing/2014/main" id="{D7A011BD-7CB0-41D9-B6D1-2ADCE751C0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38200" y="2819400"/>
            <a:ext cx="4114800" cy="942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333500" imgH="241300" progId="Equation.3">
                    <p:embed/>
                  </p:oleObj>
                </mc:Choice>
                <mc:Fallback>
                  <p:oleObj name="Equation" r:id="rId4" imgW="1333500" imgH="241300" progId="Equation.3">
                    <p:embed/>
                    <p:pic>
                      <p:nvPicPr>
                        <p:cNvPr id="5129" name="Object 8">
                          <a:extLst>
                            <a:ext uri="{FF2B5EF4-FFF2-40B4-BE49-F238E27FC236}">
                              <a16:creationId xmlns:a16="http://schemas.microsoft.com/office/drawing/2014/main" id="{D7A011BD-7CB0-41D9-B6D1-2ADCE751C0B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2819400"/>
                          <a:ext cx="4114800" cy="942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9">
              <a:extLst>
                <a:ext uri="{FF2B5EF4-FFF2-40B4-BE49-F238E27FC236}">
                  <a16:creationId xmlns:a16="http://schemas.microsoft.com/office/drawing/2014/main" id="{6052F008-ADAB-44D2-85F6-9B8ABDBEA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3657600"/>
              <a:ext cx="797532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dx1</a:t>
              </a:r>
            </a:p>
          </p:txBody>
        </p:sp>
        <p:sp>
          <p:nvSpPr>
            <p:cNvPr id="5131" name="Text Box 10">
              <a:extLst>
                <a:ext uri="{FF2B5EF4-FFF2-40B4-BE49-F238E27FC236}">
                  <a16:creationId xmlns:a16="http://schemas.microsoft.com/office/drawing/2014/main" id="{A0E2877D-8736-4AD0-9746-54603C934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3667012"/>
              <a:ext cx="888701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1xd</a:t>
              </a:r>
            </a:p>
          </p:txBody>
        </p:sp>
        <p:sp>
          <p:nvSpPr>
            <p:cNvPr id="5132" name="Text Box 11">
              <a:extLst>
                <a:ext uri="{FF2B5EF4-FFF2-40B4-BE49-F238E27FC236}">
                  <a16:creationId xmlns:a16="http://schemas.microsoft.com/office/drawing/2014/main" id="{6F5ADFB5-55F4-45EE-8B4F-E3C8DDB4F1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3581400"/>
              <a:ext cx="808004" cy="6095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dxd</a:t>
              </a:r>
            </a:p>
          </p:txBody>
        </p:sp>
      </p:grpSp>
      <p:graphicFrame>
        <p:nvGraphicFramePr>
          <p:cNvPr id="5127" name="Object 4">
            <a:extLst>
              <a:ext uri="{FF2B5EF4-FFF2-40B4-BE49-F238E27FC236}">
                <a16:creationId xmlns:a16="http://schemas.microsoft.com/office/drawing/2014/main" id="{AA5B3D22-D4CA-4551-9A6A-8DA1975DDE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5238" y="4003675"/>
          <a:ext cx="3311525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55800" imgH="1104900" progId="Equation.3">
                  <p:embed/>
                </p:oleObj>
              </mc:Choice>
              <mc:Fallback>
                <p:oleObj name="Equation" r:id="rId6" imgW="1955800" imgH="1104900" progId="Equation.3">
                  <p:embed/>
                  <p:pic>
                    <p:nvPicPr>
                      <p:cNvPr id="5127" name="Object 4">
                        <a:extLst>
                          <a:ext uri="{FF2B5EF4-FFF2-40B4-BE49-F238E27FC236}">
                            <a16:creationId xmlns:a16="http://schemas.microsoft.com/office/drawing/2014/main" id="{AA5B3D22-D4CA-4551-9A6A-8DA1975DDE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4003675"/>
                        <a:ext cx="3311525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9">
            <a:extLst>
              <a:ext uri="{FF2B5EF4-FFF2-40B4-BE49-F238E27FC236}">
                <a16:creationId xmlns:a16="http://schemas.microsoft.com/office/drawing/2014/main" id="{78D7C2FE-B3C4-474D-99CD-C62B2033E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132138"/>
            <a:ext cx="3116263" cy="298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Covariance matrix: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diagonal elements are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of individual attributes.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Off diagonals show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correlation between variation of attributes.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>
            <a:extLst>
              <a:ext uri="{FF2B5EF4-FFF2-40B4-BE49-F238E27FC236}">
                <a16:creationId xmlns:a16="http://schemas.microsoft.com/office/drawing/2014/main" id="{3C24EA51-A40B-4D50-9D83-E05909362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29594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Summary of PCA</a:t>
            </a:r>
          </a:p>
        </p:txBody>
      </p:sp>
      <p:sp>
        <p:nvSpPr>
          <p:cNvPr id="14339" name="TextBox 2">
            <a:extLst>
              <a:ext uri="{FF2B5EF4-FFF2-40B4-BE49-F238E27FC236}">
                <a16:creationId xmlns:a16="http://schemas.microsoft.com/office/drawing/2014/main" id="{4F79422D-BCD2-466E-BF05-9D29797B8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5" y="1066800"/>
            <a:ext cx="8603456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PCs are linear combinations of attributes defined by the eigenvectors of the covariance matrix. z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b="1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Var(z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the eigenvalue associated with eigenvector </a:t>
            </a: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</a:t>
            </a:r>
            <a:r>
              <a:rPr kumimoji="0" lang="en-US" altLang="en-US" sz="24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PCs are ordered by decreasing variance.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Covariance matrix of PCs is diagonal; hence no correlation.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Sum over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of Var(z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 total variance of attributes in dataset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PoV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(k) =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i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 the proportion variance captured by k PCs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82F8BB58-B293-C035-A4D3-C32148CC06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989420"/>
              </p:ext>
            </p:extLst>
          </p:nvPr>
        </p:nvGraphicFramePr>
        <p:xfrm>
          <a:off x="1600200" y="4878442"/>
          <a:ext cx="3200400" cy="912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100" imgH="431800" progId="Equation.3">
                  <p:embed/>
                </p:oleObj>
              </mc:Choice>
              <mc:Fallback>
                <p:oleObj name="Equation" r:id="rId2" imgW="1562100" imgH="431800" progId="Equation.3">
                  <p:embed/>
                  <p:pic>
                    <p:nvPicPr>
                      <p:cNvPr id="15362" name="Object 4">
                        <a:extLst>
                          <a:ext uri="{FF2B5EF4-FFF2-40B4-BE49-F238E27FC236}">
                            <a16:creationId xmlns:a16="http://schemas.microsoft.com/office/drawing/2014/main" id="{EB6FE757-75CF-42EE-945E-A560DFF352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78442"/>
                        <a:ext cx="3200400" cy="912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840" y="1981200"/>
            <a:ext cx="86443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variable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is normally distributed with mean 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variance 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sz="2000" baseline="30000" dirty="0">
                <a:latin typeface="Symbol" panose="05050102010706020507" pitchFamily="18" charset="2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)/</a:t>
            </a:r>
            <a:r>
              <a:rPr lang="en-US" sz="20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normally-distributed with zero mean and unit variance.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covariance matrix of z-scores is the correlation matrix with ones on the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diagonal and correlation coefficients off the diagonal.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Sum of the eigenvalues of z-scores is the number of attributes in a record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(k) is the equivalent number of attributes accounted for by k principal components of z-scores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5530" y="1200150"/>
            <a:ext cx="776366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Z-scores: attributes transformed to zero mean and unit variance</a:t>
            </a:r>
          </a:p>
        </p:txBody>
      </p:sp>
    </p:spTree>
    <p:extLst>
      <p:ext uri="{BB962C8B-B14F-4D97-AF65-F5344CB8AC3E}">
        <p14:creationId xmlns:p14="http://schemas.microsoft.com/office/powerpoint/2010/main" val="357869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B721EEBF-8BFB-438D-A25E-E49B1B399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6" y="1752600"/>
            <a:ext cx="4769394" cy="3577046"/>
          </a:xfrm>
          <a:prstGeom prst="rect">
            <a:avLst/>
          </a:prstGeom>
        </p:spPr>
      </p:pic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234BE3D4-7561-4E21-92E7-38888F6DB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482" y="1752600"/>
            <a:ext cx="4769395" cy="3577046"/>
          </a:xfrm>
          <a:prstGeom prst="rect">
            <a:avLst/>
          </a:prstGeom>
        </p:spPr>
      </p:pic>
      <p:sp>
        <p:nvSpPr>
          <p:cNvPr id="12" name="TextBox 8">
            <a:extLst>
              <a:ext uri="{FF2B5EF4-FFF2-40B4-BE49-F238E27FC236}">
                <a16:creationId xmlns:a16="http://schemas.microsoft.com/office/drawing/2014/main" id="{F700593F-49DA-46CE-9FBA-004973642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108" y="2362200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eigenvals</a:t>
            </a:r>
            <a:endParaRPr lang="en-US" altLang="en-US" sz="1800" dirty="0"/>
          </a:p>
        </p:txBody>
      </p:sp>
      <p:sp>
        <p:nvSpPr>
          <p:cNvPr id="23559" name="TextBox 8">
            <a:extLst>
              <a:ext uri="{FF2B5EF4-FFF2-40B4-BE49-F238E27FC236}">
                <a16:creationId xmlns:a16="http://schemas.microsoft.com/office/drawing/2014/main" id="{6BB3EBC1-B9FE-4892-94AF-B8F78AA2F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613" y="2362200"/>
            <a:ext cx="11592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eigenvals</a:t>
            </a:r>
            <a:endParaRPr lang="en-US" alt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7F4765-2EED-436C-A42D-8788CD8B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546806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PoV</a:t>
            </a:r>
            <a:endParaRPr lang="en-US" altLang="en-US" sz="1800" dirty="0"/>
          </a:p>
        </p:txBody>
      </p:sp>
      <p:sp>
        <p:nvSpPr>
          <p:cNvPr id="23558" name="TextBox 5">
            <a:extLst>
              <a:ext uri="{FF2B5EF4-FFF2-40B4-BE49-F238E27FC236}">
                <a16:creationId xmlns:a16="http://schemas.microsoft.com/office/drawing/2014/main" id="{05AF0595-BAEA-4C0C-9948-ACE9F8EA5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531291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PoV</a:t>
            </a:r>
            <a:endParaRPr lang="en-US" altLang="en-US" sz="1800" dirty="0"/>
          </a:p>
        </p:txBody>
      </p:sp>
      <p:sp>
        <p:nvSpPr>
          <p:cNvPr id="23557" name="TextBox 4">
            <a:extLst>
              <a:ext uri="{FF2B5EF4-FFF2-40B4-BE49-F238E27FC236}">
                <a16:creationId xmlns:a16="http://schemas.microsoft.com/office/drawing/2014/main" id="{9042B0A2-19E5-42B2-B771-547A002C6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9251" y="1141932"/>
            <a:ext cx="35958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Eigenvalues of correlation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sum=9</a:t>
            </a:r>
          </a:p>
        </p:txBody>
      </p:sp>
      <p:sp>
        <p:nvSpPr>
          <p:cNvPr id="23556" name="TextBox 1">
            <a:extLst>
              <a:ext uri="{FF2B5EF4-FFF2-40B4-BE49-F238E27FC236}">
                <a16:creationId xmlns:a16="http://schemas.microsoft.com/office/drawing/2014/main" id="{2CFDC640-AE2B-4B0B-BB45-0E8731BF02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901" y="1106269"/>
            <a:ext cx="36343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Eigenvalues of covariance matrix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sum=5.6046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BF4DD4-C8F5-F5FD-E1C7-59BDE8C679C8}"/>
              </a:ext>
            </a:extLst>
          </p:cNvPr>
          <p:cNvSpPr txBox="1"/>
          <p:nvPr/>
        </p:nvSpPr>
        <p:spPr>
          <a:xfrm>
            <a:off x="2895600" y="301499"/>
            <a:ext cx="365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HW 13 PCA of glass data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07F0AD1C-DAF7-469E-8979-3951A69C4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534497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7" name="TextBox 2">
            <a:extLst>
              <a:ext uri="{FF2B5EF4-FFF2-40B4-BE49-F238E27FC236}">
                <a16:creationId xmlns:a16="http://schemas.microsoft.com/office/drawing/2014/main" id="{7CC1CFB8-8EF9-4278-8176-E92FF8980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7745"/>
            <a:ext cx="77392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400" dirty="0"/>
              <a:t>Scatter plot of PC</a:t>
            </a:r>
            <a:r>
              <a:rPr lang="en-US" altLang="en-US" sz="2400" baseline="-25000" dirty="0"/>
              <a:t>2</a:t>
            </a:r>
            <a:r>
              <a:rPr lang="en-US" altLang="en-US" sz="2400" baseline="30000" dirty="0"/>
              <a:t> </a:t>
            </a:r>
            <a:r>
              <a:rPr lang="en-US" altLang="en-US" sz="2400" dirty="0"/>
              <a:t>vs PC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: z</a:t>
            </a:r>
            <a:r>
              <a:rPr lang="en-US" altLang="en-US" sz="2400" b="1" baseline="-25000" dirty="0"/>
              <a:t>i</a:t>
            </a:r>
            <a:r>
              <a:rPr lang="en-US" altLang="en-US" sz="2400" b="1" baseline="30000" dirty="0"/>
              <a:t>t</a:t>
            </a:r>
            <a:r>
              <a:rPr lang="en-US" altLang="en-US" sz="2400" dirty="0"/>
              <a:t>= </a:t>
            </a:r>
            <a:r>
              <a:rPr lang="en-US" altLang="en-US" sz="2400" b="1" dirty="0"/>
              <a:t>w</a:t>
            </a:r>
            <a:r>
              <a:rPr lang="en-US" altLang="en-US" sz="2400" b="1" baseline="-25000" dirty="0"/>
              <a:t>i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x</a:t>
            </a:r>
            <a:r>
              <a:rPr lang="en-US" altLang="en-US" sz="2400" b="1" baseline="30000" dirty="0"/>
              <a:t>t</a:t>
            </a:r>
            <a:r>
              <a:rPr lang="en-US" altLang="en-US" sz="2400" b="1" dirty="0"/>
              <a:t> </a:t>
            </a:r>
            <a:r>
              <a:rPr lang="en-US" altLang="en-US" sz="2400" dirty="0"/>
              <a:t>is the value of PC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from record t of dataset. </a:t>
            </a:r>
            <a:r>
              <a:rPr lang="en-US" altLang="en-US" sz="2400" b="1" dirty="0" err="1"/>
              <a:t>w</a:t>
            </a:r>
            <a:r>
              <a:rPr lang="en-US" altLang="en-US" sz="2400" baseline="-25000" dirty="0" err="1"/>
              <a:t>i</a:t>
            </a:r>
            <a:r>
              <a:rPr lang="en-US" altLang="en-US" sz="2400" dirty="0"/>
              <a:t> is the i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eigenvector (i</a:t>
            </a:r>
            <a:r>
              <a:rPr lang="en-US" altLang="en-US" sz="2400" baseline="30000" dirty="0"/>
              <a:t>th</a:t>
            </a:r>
            <a:r>
              <a:rPr lang="en-US" altLang="en-US" sz="2400" dirty="0"/>
              <a:t> column of </a:t>
            </a:r>
            <a:r>
              <a:rPr lang="en-US" altLang="en-US" sz="2400" b="1" dirty="0"/>
              <a:t>W</a:t>
            </a:r>
            <a:r>
              <a:rPr lang="en-US" altLang="en-US" sz="2400" dirty="0"/>
              <a:t> matrix)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77C4B440-4A00-4975-A7DE-FFA710A93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63970"/>
            <a:ext cx="840005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Define </a:t>
            </a:r>
            <a:r>
              <a:rPr lang="en-US" altLang="en-US" sz="20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= sqrt(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altLang="en-US" sz="2000" b="1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as the loading vector of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PC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 Loading vectors are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columns of the “Component Matrix”.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ij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is the loading of the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en-US" altLang="en-US" sz="2000" baseline="30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PC by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altLang="en-US" sz="2000" baseline="30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attribute of a record. When z-score are used, -1&lt; </a:t>
            </a:r>
            <a:r>
              <a:rPr lang="en-US" alt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US" altLang="en-US" sz="2000" baseline="-25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ij</a:t>
            </a:r>
            <a:r>
              <a:rPr lang="en-US" alt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&lt;+1 </a:t>
            </a:r>
            <a:endParaRPr lang="en-US" altLang="en-US" sz="2000" dirty="0">
              <a:cs typeface="Arial" panose="020B0604020202020204" pitchFamily="34" charset="0"/>
            </a:endParaRPr>
          </a:p>
        </p:txBody>
      </p:sp>
      <p:sp>
        <p:nvSpPr>
          <p:cNvPr id="9219" name="TextBox 2">
            <a:extLst>
              <a:ext uri="{FF2B5EF4-FFF2-40B4-BE49-F238E27FC236}">
                <a16:creationId xmlns:a16="http://schemas.microsoft.com/office/drawing/2014/main" id="{01099A33-1F66-4B74-9701-CCA2260A8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01612"/>
            <a:ext cx="62440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Component matrix: PC loadings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What correlated variable contribute to a PC?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Used in profiling PCs</a:t>
            </a:r>
          </a:p>
        </p:txBody>
      </p:sp>
      <p:pic>
        <p:nvPicPr>
          <p:cNvPr id="9220" name="Picture 26">
            <a:extLst>
              <a:ext uri="{FF2B5EF4-FFF2-40B4-BE49-F238E27FC236}">
                <a16:creationId xmlns:a16="http://schemas.microsoft.com/office/drawing/2014/main" id="{CFD6FD53-8265-440A-A271-2BF996DDC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71801"/>
            <a:ext cx="6470496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293B535-A770-4E5B-8713-D388F9267FD9}"/>
              </a:ext>
            </a:extLst>
          </p:cNvPr>
          <p:cNvSpPr/>
          <p:nvPr/>
        </p:nvSpPr>
        <p:spPr>
          <a:xfrm>
            <a:off x="1524000" y="6019800"/>
            <a:ext cx="3581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22" name="TextBox 3">
            <a:extLst>
              <a:ext uri="{FF2B5EF4-FFF2-40B4-BE49-F238E27FC236}">
                <a16:creationId xmlns:a16="http://schemas.microsoft.com/office/drawing/2014/main" id="{73EECA40-9D1E-4163-AD50-5D15FE964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24563"/>
            <a:ext cx="357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_z denotes z-scores as attributes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14A845F3-ECC8-4AE8-A4A3-5AFCCBBB2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54472"/>
            <a:ext cx="8229600" cy="644525"/>
          </a:xfrm>
        </p:spPr>
        <p:txBody>
          <a:bodyPr/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Threshold on loadings for profiling PCs</a:t>
            </a:r>
            <a:endParaRPr lang="en-US" alt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37F0E5F-A2EF-48F5-8915-5E75CD844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952B323F-4759-4322-8DCE-361475F81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EFCADE61-CD63-4714-8B0E-AB775D418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67A18AA4-7355-4BE5-93FB-3FD6A327F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7E4230A8-D528-4888-8641-564261151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7B4C5A0F-BB90-4603-8711-A88424F4D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8D8611D2-0B04-4398-BD2A-CFE1CA30A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0F3E438F-AE8E-4A35-96F0-343F519A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05FE04E0-9EBD-4585-AC3B-8B87BF748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E424735E-CB4A-404C-93DB-563D059C0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5" name="Rectangle 13">
            <a:extLst>
              <a:ext uri="{FF2B5EF4-FFF2-40B4-BE49-F238E27FC236}">
                <a16:creationId xmlns:a16="http://schemas.microsoft.com/office/drawing/2014/main" id="{9B84DB24-26D2-42B1-83B4-5794B9EF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6" name="Rectangle 14">
            <a:extLst>
              <a:ext uri="{FF2B5EF4-FFF2-40B4-BE49-F238E27FC236}">
                <a16:creationId xmlns:a16="http://schemas.microsoft.com/office/drawing/2014/main" id="{B8423F88-59F0-457B-90BE-32EBDACB1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7" name="Rectangle 15">
            <a:extLst>
              <a:ext uri="{FF2B5EF4-FFF2-40B4-BE49-F238E27FC236}">
                <a16:creationId xmlns:a16="http://schemas.microsoft.com/office/drawing/2014/main" id="{16295BE0-D5F3-4AC8-AC43-58248D748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8" name="Rectangle 16">
            <a:extLst>
              <a:ext uri="{FF2B5EF4-FFF2-40B4-BE49-F238E27FC236}">
                <a16:creationId xmlns:a16="http://schemas.microsoft.com/office/drawing/2014/main" id="{6719CBB5-1600-45BD-B655-EAAEE142D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69" name="Rectangle 18">
            <a:extLst>
              <a:ext uri="{FF2B5EF4-FFF2-40B4-BE49-F238E27FC236}">
                <a16:creationId xmlns:a16="http://schemas.microsoft.com/office/drawing/2014/main" id="{C59CD453-7F47-4777-934C-3BCD65B8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70" name="Rectangle 19">
            <a:extLst>
              <a:ext uri="{FF2B5EF4-FFF2-40B4-BE49-F238E27FC236}">
                <a16:creationId xmlns:a16="http://schemas.microsoft.com/office/drawing/2014/main" id="{BA06480A-6DB2-4499-ADC2-D383C70E7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3571" name="Rectangle 21">
            <a:extLst>
              <a:ext uri="{FF2B5EF4-FFF2-40B4-BE49-F238E27FC236}">
                <a16:creationId xmlns:a16="http://schemas.microsoft.com/office/drawing/2014/main" id="{90FFE25F-D327-4A6B-8BFA-AB4BCE74C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26333"/>
            <a:ext cx="8534400" cy="3521867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Squared loading = amount of the attribute’s total variability explained by a PC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be considered significant |loading| &gt; 0.5</a:t>
            </a:r>
          </a:p>
          <a:p>
            <a:pPr eaLnBrk="1" hangingPunct="1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This threshold value means that at least 25% of an attribute’s variance is explained by a particular PC</a:t>
            </a:r>
          </a:p>
          <a:p>
            <a:pPr eaLnBrk="1" hangingPunct="1"/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Communality of an attribute = sum of squared loadings over all PCs of a PCA</a:t>
            </a:r>
          </a:p>
          <a:p>
            <a:pPr eaLnBrk="1" hangingPunct="1"/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Communality must be &gt; 0.5 for an attribute to be considered adequately represented in a PCA.</a:t>
            </a:r>
          </a:p>
          <a:p>
            <a:pPr eaLnBrk="1" hangingPunct="1"/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PCs are used for downstream analysis, only attributes with communality &gt; 0.5 may be considered part of the analysis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5A8598EB-6A36-4606-A666-90CD603F5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9BB1126C-9B87-4095-A8BC-6363DD8C0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6453A4C2-6517-4D7D-9A2D-874C33A80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6A314CE2-BB70-4E13-97D3-73A9EEF9B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97E12411-FB59-4612-8697-4C603DDE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A44878AE-B83D-45CD-8BD3-346715304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B9C1C9B6-7527-47FF-9B04-251FA4BF0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6BC43297-8890-4102-BE99-4BBD9553B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5E15F72E-5FDD-408D-BE89-242AA16C8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867386CB-6594-4760-A1BA-320028F93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0C961819-E1F9-434E-A700-7D817A356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CB67868E-52D9-4DA9-818A-1867ABE65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41BDC5BB-50FF-4FCC-BF52-970351082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40" name="Rectangle 16">
            <a:extLst>
              <a:ext uri="{FF2B5EF4-FFF2-40B4-BE49-F238E27FC236}">
                <a16:creationId xmlns:a16="http://schemas.microsoft.com/office/drawing/2014/main" id="{C0769EB0-5983-4C38-82E3-2FB4B57C4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41" name="Rectangle 17">
            <a:extLst>
              <a:ext uri="{FF2B5EF4-FFF2-40B4-BE49-F238E27FC236}">
                <a16:creationId xmlns:a16="http://schemas.microsoft.com/office/drawing/2014/main" id="{1FB425D9-348D-4F40-BE54-FF67AC213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26642" name="Rectangle 18">
            <a:extLst>
              <a:ext uri="{FF2B5EF4-FFF2-40B4-BE49-F238E27FC236}">
                <a16:creationId xmlns:a16="http://schemas.microsoft.com/office/drawing/2014/main" id="{3CFD8784-397A-453B-8F33-70760C197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34835" name="Rectangle 19">
            <a:extLst>
              <a:ext uri="{FF2B5EF4-FFF2-40B4-BE49-F238E27FC236}">
                <a16:creationId xmlns:a16="http://schemas.microsoft.com/office/drawing/2014/main" id="{17F697CC-01EA-4EBA-82C8-D2D3C2260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2422525"/>
          </a:xfrm>
        </p:spPr>
        <p:txBody>
          <a:bodyPr>
            <a:normAutofit/>
          </a:bodyPr>
          <a:lstStyle/>
          <a:p>
            <a:pPr marL="800100" lvl="1" indent="-342900" eaLnBrk="1" hangingPunct="1">
              <a:lnSpc>
                <a:spcPct val="80000"/>
              </a:lnSpc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Communality for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housing median age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3 PCs retained in PCA: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(-0.429)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 (0.025)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(-0.407)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0.350315</a:t>
            </a: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19200" lvl="2" indent="-304800" eaLnBrk="1" hangingPunct="1">
              <a:lnSpc>
                <a:spcPct val="80000"/>
              </a:lnSpc>
              <a:defRPr/>
            </a:pP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housing median age is 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adequate represented in this PCA</a:t>
            </a:r>
          </a:p>
          <a:p>
            <a:pPr marL="914400" lvl="2" indent="0" eaLnBrk="1" hangingPunct="1">
              <a:lnSpc>
                <a:spcPct val="80000"/>
              </a:lnSpc>
              <a:buNone/>
              <a:defRPr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eaLnBrk="1" hangingPunct="1">
              <a:lnSpc>
                <a:spcPct val="80000"/>
              </a:lnSpc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Communality for </a:t>
            </a:r>
            <a:r>
              <a:rPr lang="en-US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housing median age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4 PCs retained in PCA: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(-0.429)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(0.025)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(-0.407)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+  (0.806)</a:t>
            </a:r>
            <a:r>
              <a:rPr lang="en-US" alt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0.999951</a:t>
            </a: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342900" eaLnBrk="1" hangingPunct="1">
              <a:lnSpc>
                <a:spcPct val="80000"/>
              </a:lnSpc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meets requirement for representation in PCA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320638-2401-0607-9EEA-5A4F4FC79AEB}"/>
              </a:ext>
            </a:extLst>
          </p:cNvPr>
          <p:cNvSpPr txBox="1"/>
          <p:nvPr/>
        </p:nvSpPr>
        <p:spPr>
          <a:xfrm>
            <a:off x="838200" y="285572"/>
            <a:ext cx="7772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Example of communality for variable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housing median age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from PCA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Houses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dataset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: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1038</Words>
  <Application>Microsoft Office PowerPoint</Application>
  <PresentationFormat>On-screen Show (4:3)</PresentationFormat>
  <Paragraphs>137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Palatino Linotype</vt:lpstr>
      <vt:lpstr>Symbol</vt:lpstr>
      <vt:lpstr>Tahoma</vt:lpstr>
      <vt:lpstr>Office Theme</vt:lpstr>
      <vt:lpstr>Default Design</vt:lpstr>
      <vt:lpstr>1_Default Design</vt:lpstr>
      <vt:lpstr>1_Office Theme</vt:lpstr>
      <vt:lpstr>Equation</vt:lpstr>
      <vt:lpstr>PowerPoint Presentation</vt:lpstr>
      <vt:lpstr>Principal Components Analysis (PCA)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Threshold on loadings for profiling PCs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101</cp:revision>
  <dcterms:created xsi:type="dcterms:W3CDTF">2014-08-26T18:18:36Z</dcterms:created>
  <dcterms:modified xsi:type="dcterms:W3CDTF">2022-12-06T19:50:21Z</dcterms:modified>
</cp:coreProperties>
</file>