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  <p:sldMasterId id="2147483697" r:id="rId5"/>
  </p:sldMasterIdLst>
  <p:notesMasterIdLst>
    <p:notesMasterId r:id="rId28"/>
  </p:notesMasterIdLst>
  <p:sldIdLst>
    <p:sldId id="658" r:id="rId6"/>
    <p:sldId id="257" r:id="rId7"/>
    <p:sldId id="327" r:id="rId8"/>
    <p:sldId id="263" r:id="rId9"/>
    <p:sldId id="349" r:id="rId10"/>
    <p:sldId id="643" r:id="rId11"/>
    <p:sldId id="341" r:id="rId12"/>
    <p:sldId id="606" r:id="rId13"/>
    <p:sldId id="620" r:id="rId14"/>
    <p:sldId id="622" r:id="rId15"/>
    <p:sldId id="605" r:id="rId16"/>
    <p:sldId id="476" r:id="rId17"/>
    <p:sldId id="613" r:id="rId18"/>
    <p:sldId id="657" r:id="rId19"/>
    <p:sldId id="666" r:id="rId20"/>
    <p:sldId id="632" r:id="rId21"/>
    <p:sldId id="659" r:id="rId22"/>
    <p:sldId id="665" r:id="rId23"/>
    <p:sldId id="635" r:id="rId24"/>
    <p:sldId id="637" r:id="rId25"/>
    <p:sldId id="638" r:id="rId26"/>
    <p:sldId id="63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5" autoAdjust="0"/>
    <p:restoredTop sz="94660"/>
  </p:normalViewPr>
  <p:slideViewPr>
    <p:cSldViewPr>
      <p:cViewPr varScale="1">
        <p:scale>
          <a:sx n="109" d="100"/>
          <a:sy n="109" d="100"/>
        </p:scale>
        <p:origin x="3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E2667-A930-09EF-FD93-95FB47F9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37823-E1FA-40A7-9A1E-50631FE2FDC1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95178-715E-170B-829D-928AF41A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2158B-829B-32BA-DEAC-61601DF0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BFE4-AED3-4BDF-8F2A-D59415CB5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35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648FE-AA43-6FC9-2F57-BDA40674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0064D-8B06-40CE-8D99-62A16D5D04D5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74EAB-0622-A746-26CD-A17B68D2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682B2-63F7-13E8-1850-0814B682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7D38C-B497-4658-8A7D-D902D80CD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23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8FED2-331E-8497-B440-7A22071F1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6797A-1D38-437B-8368-6F1EA5CD1BFD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7D0D0-7C6F-20A4-F3DE-C6EC1C69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48004-01C9-1D9F-D973-D98424CE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87B54-918C-4D08-B261-4B275305D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01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DF3837-3A60-F09D-EBC9-18A7BC015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E20C3-CB89-4A77-97AC-2270841DB597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98F4C8-85A2-EB1A-1D6A-89D02EE1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7873B8-C78D-31E5-1EBC-93121FDE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4D97-54B7-49B5-9ED1-489DBE6B5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51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F865D0-2F22-AF7B-A843-CF6F0C2D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DFAAD-1A7B-4FBD-A1EF-9458B4C64D60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9BF64D-4027-1F95-9A70-CE057711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41F56C-A996-A867-9B7E-F49F2DC7D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BC9B-C4EA-4AA0-9BBE-1C5C8695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260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0AB9B3-342F-9D9E-B87C-4F8C8A6F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3A5CB-5E62-4429-90B1-D56811B0F0BC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6197E6-60D6-004C-8E64-B9DDB4F55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F26807D-77F7-DDCC-61E6-082A2F88B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7AEA2-6701-4FBB-A877-309DAB936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0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94804B1-CE9D-7FB1-4CB6-262AD8C5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0AFE3-5802-4CFB-AFA4-B490BE8AFDF0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266E2B-C7AA-8BDE-3718-1E268B1F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ED9E6A-5F67-B499-3B4F-57F3AF97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08DE-F59F-4082-9728-EBC938CBB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734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D3D14A-45D0-A983-A6D2-01C0C867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87FC-8E65-4808-A519-1EEDF8EE6CF4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6090B8-ADBE-B4BB-D857-BEB914B8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80BC94-A6B7-D53A-E744-CD758654E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562F-8B19-48A4-A74B-90404EAC4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431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ACD84C-870E-6438-268F-B39CA8CF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FC05-52BC-49E2-AC47-F496571C1233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466A88-6216-5DD8-CF3E-13645E31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9E7F3A-0464-0502-C895-D274F8CF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3552-009D-4A6B-BCB8-9D0FD5A69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1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2EE90-AB0E-8D42-217B-C6618F50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1B11C-7298-4A26-A890-AD01FD25EBC4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0394B-4D9D-AFB5-1AC1-664D08F9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EBE0E-0D60-913C-04B7-BC342566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9D0B-6FF0-4A1D-AA57-7F6BFEC81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360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027F8-0E65-727D-7D0C-0E38E1AB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89240-0393-4667-B94E-4C8CDA4CBD9E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B5B27-FA4F-D881-8203-4C5709AE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72887-25BD-510B-1C0A-6E72A146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BCC2F-EA27-4C3B-B32D-CCA1A0493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540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EDAF5-4D79-5849-A71A-469C23B6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E1BCB-F3C4-4E07-889B-83D22AA81CCE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C018E-86B0-C0C5-060F-08E132A3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695D5-431E-FE7C-8ED5-A2088AD9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54281-A4AD-4AA0-B96D-A91B0D4CE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31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FA54-904B-6717-0EEA-989F40DC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9D0BB-8DA1-48D8-AD94-195B1AE11572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415E8-F9E6-A763-A55B-FE8CE643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D7F0C-0D7C-5E04-F8E5-C052789B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E92D3-A54B-4ADD-A302-700330391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478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F8901-608C-DC07-81A2-D43F45C3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7C17-C773-4E56-964D-02EDE9A4B089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A5392-621B-8722-714C-EA01D24A4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B8CDD-EFD3-0EB6-183E-3CC3135A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68C7-9C1E-4176-87E1-D2743E9B1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302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D43895-F6A0-9233-28B0-2A93603C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E7B4-F5F0-4BEA-A3A1-607B071C12AA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D6B0FF-A24D-A42C-3667-2CD2610C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1A4488-5D73-C8EA-3D3E-4FC4E704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FA27-F4E2-4258-8DE1-BD3E0EF6A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44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8A069E-640F-58E4-4E3C-055AD54B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13A30-FA78-4D90-A911-8C9226858B82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1C70199-4FE7-30D4-85C5-28D3A7464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CFE7DD-D77A-D4B2-455C-A301B1EE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FEC1-27CE-4C89-826B-A48A6668D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1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0CEC2F4-B84D-90B5-0FF6-7AC6EDAD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9D1E-CB86-441E-BE66-E9D36E881547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1B48C4D-8D6E-94D7-4AAB-8CB6771D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83F78A-125A-B1E6-59EB-2BDF196F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8A97B-57EF-4E72-BA1B-74CDB8DB3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831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BD6C96-B4BB-2A6F-C333-062B40D8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6F6D0-23E8-4FD9-8B3B-0A1D49B2DEB3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02E4271-701F-74F2-45EC-F0AA6396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316D9CF-4A8F-835C-87FB-0D37147D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BA94-F38E-4249-B119-6E3AAF80D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344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7229A5-F556-172E-3269-78745E46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4513-6038-4BC4-B522-A4A74A0D0C0E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70D188-F12B-0A12-0EB2-BBB5CB42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ACB00-E64B-CC17-071D-4208842A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C2EDC-50A3-49D3-B0F3-F2012E025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777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2B75CA-386D-8462-59E1-0B86C4BF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C4875-B17A-4CA1-AB9A-6D28CCB72638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F2A2A1-81C5-D2E4-0404-7E1D02C8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0D881A-DC7D-BEBC-D90B-60E50FB0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39216-D621-4745-A7D0-1E1884C5B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30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63E00-7862-8EE1-79B4-5A31A2DE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4B4BC-5CE4-4716-BDC9-7F8BCCC709F1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4390-6433-4E4A-EDAE-1F0AC3DC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84514-CEA0-234F-C8EA-6ED95DC8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E56F9-4CC5-48BB-8CF4-29A099518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842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5FB25-F40B-13A5-8958-B474C746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A1DF-150A-4080-BB8B-3C4A54586650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3E64C-DB6A-F15B-E4AB-9788EF44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6543C-0074-2D67-7C3D-92D37317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DA10B-01E5-41F3-BA99-AD5B4E8F5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400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093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93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670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8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475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52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57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853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538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229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B582F001-AA18-0811-AB06-106DC74AC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7FBAF31-4514-3680-CB7F-1B5FBBDFA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F6167-E20E-79EC-E2DB-33BFD41B7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A5F10-039B-4D81-BF2A-0012C066E9B0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599FC-2C8C-B37B-CB04-D2EF52BF6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50BA2-7E25-D74E-3A0F-3D9C8CB6A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A2534F-D7D9-4C3D-BE00-248D0C529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8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id="{CD2FEA8D-4923-87BA-3BAD-1C9567EAA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AAC32-80F8-C300-1172-7B67F2D9F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0C97E-4A5A-4932-12FC-B593111EA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86E8F3-5082-4B88-B18C-A790710B58C1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42D14-D8B5-7B6B-4C88-B68AC806E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21060-9B7A-9572-B6DB-2B337FDCB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C085D8-E94E-4D42-B995-CEE1FD696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8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9A2E-CC16-4F45-BBAA-06C26274BD4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6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90.png"/><Relationship Id="rId4" Type="http://schemas.openxmlformats.org/officeDocument/2006/relationships/image" Target="../media/image25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427B4A-EEBF-4897-B1C6-09712BD1E799}"/>
              </a:ext>
            </a:extLst>
          </p:cNvPr>
          <p:cNvSpPr txBox="1"/>
          <p:nvPr/>
        </p:nvSpPr>
        <p:spPr>
          <a:xfrm>
            <a:off x="2209800" y="2888850"/>
            <a:ext cx="29434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3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Lecture L5-L8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HW 8-12</a:t>
            </a:r>
          </a:p>
        </p:txBody>
      </p:sp>
    </p:spTree>
    <p:extLst>
      <p:ext uri="{BB962C8B-B14F-4D97-AF65-F5344CB8AC3E}">
        <p14:creationId xmlns:p14="http://schemas.microsoft.com/office/powerpoint/2010/main" val="99272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123A62-C5F2-46E6-9082-9045393BEAF3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58" y="2819400"/>
            <a:ext cx="6489358" cy="326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3358" y="3065664"/>
            <a:ext cx="3047087" cy="2890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10628A24-ACF5-4C37-806F-E1F3747CC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52" y="961459"/>
            <a:ext cx="7315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w</a:t>
            </a:r>
            <a:r>
              <a:rPr lang="en-US" altLang="en-US" sz="2000" dirty="0"/>
              <a:t>=[1,1]</a:t>
            </a:r>
            <a:r>
              <a:rPr lang="en-US" altLang="en-US" sz="2000" baseline="30000" dirty="0"/>
              <a:t>T</a:t>
            </a:r>
            <a:r>
              <a:rPr lang="en-US" altLang="en-US" sz="2000" dirty="0"/>
              <a:t>, </a:t>
            </a:r>
            <a:r>
              <a:rPr lang="en-US" altLang="en-US" sz="2000" b="1" dirty="0"/>
              <a:t>x</a:t>
            </a:r>
            <a:r>
              <a:rPr lang="en-US" altLang="en-US" sz="2000" i="1" baseline="30000" dirty="0"/>
              <a:t>+</a:t>
            </a:r>
            <a:r>
              <a:rPr lang="en-US" altLang="en-US" sz="2000" dirty="0"/>
              <a:t> = [1,1]</a:t>
            </a:r>
            <a:r>
              <a:rPr lang="en-US" altLang="en-US" sz="2000" baseline="30000" dirty="0"/>
              <a:t>T</a:t>
            </a:r>
            <a:r>
              <a:rPr lang="en-US" altLang="en-US" sz="2000" dirty="0"/>
              <a:t>, </a:t>
            </a:r>
            <a:r>
              <a:rPr lang="en-US" altLang="en-US" sz="2000" b="1" dirty="0"/>
              <a:t>x</a:t>
            </a:r>
            <a:r>
              <a:rPr lang="en-US" altLang="en-US" sz="2000" baseline="30000" dirty="0"/>
              <a:t>-</a:t>
            </a:r>
            <a:r>
              <a:rPr lang="en-US" altLang="en-US" sz="2000" dirty="0"/>
              <a:t> = [0,1]</a:t>
            </a:r>
            <a:r>
              <a:rPr lang="en-US" altLang="en-US" sz="2000" baseline="30000" dirty="0"/>
              <a:t>T</a:t>
            </a:r>
            <a:r>
              <a:rPr lang="en-US" altLang="en-US" sz="2000" dirty="0"/>
              <a:t>, then</a:t>
            </a:r>
            <a:r>
              <a:rPr lang="en-US" altLang="en-US" sz="2000" baseline="30000" dirty="0"/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1" dirty="0"/>
              <a:t>w</a:t>
            </a:r>
            <a:r>
              <a:rPr lang="en-US" altLang="en-US" sz="2000" baseline="30000" dirty="0"/>
              <a:t>T</a:t>
            </a:r>
            <a:r>
              <a:rPr lang="en-US" altLang="en-US" sz="2000" b="1" dirty="0"/>
              <a:t>x</a:t>
            </a:r>
            <a:r>
              <a:rPr lang="en-US" altLang="en-US" sz="2000" b="1" baseline="30000" dirty="0"/>
              <a:t>+</a:t>
            </a:r>
            <a:r>
              <a:rPr lang="en-US" altLang="en-US" sz="2000" dirty="0"/>
              <a:t> = 2, </a:t>
            </a:r>
            <a:r>
              <a:rPr lang="en-US" altLang="en-US" sz="2000" b="1" dirty="0" err="1"/>
              <a:t>w</a:t>
            </a:r>
            <a:r>
              <a:rPr lang="en-US" altLang="en-US" sz="2000" baseline="30000" dirty="0" err="1"/>
              <a:t>T</a:t>
            </a:r>
            <a:r>
              <a:rPr lang="en-US" altLang="en-US" sz="2000" b="1" dirty="0" err="1"/>
              <a:t>x</a:t>
            </a:r>
            <a:r>
              <a:rPr lang="en-US" altLang="en-US" sz="2000" b="1" baseline="30000" dirty="0"/>
              <a:t>-</a:t>
            </a:r>
            <a:r>
              <a:rPr lang="en-US" altLang="en-US" sz="2000" dirty="0"/>
              <a:t> = 1, b = -(2+1)/2 = -1.5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/>
              <a:t>Equation of the decision boundary,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x</a:t>
            </a:r>
            <a:r>
              <a:rPr lang="en-US" altLang="en-US" sz="2000" b="1" i="1" baseline="30000" dirty="0"/>
              <a:t> </a:t>
            </a:r>
            <a:r>
              <a:rPr lang="en-US" altLang="en-US" sz="2000" dirty="0"/>
              <a:t>+ b = 0, is 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+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= 1.5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/>
              <a:t>Margin = (</a:t>
            </a:r>
            <a:r>
              <a:rPr lang="en-US" altLang="en-US" sz="2000" b="1" dirty="0"/>
              <a:t>w</a:t>
            </a:r>
            <a:r>
              <a:rPr lang="en-US" altLang="en-US" sz="2000" baseline="30000" dirty="0"/>
              <a:t>T</a:t>
            </a:r>
            <a:r>
              <a:rPr lang="en-US" altLang="en-US" sz="2000" b="1" dirty="0"/>
              <a:t>x</a:t>
            </a:r>
            <a:r>
              <a:rPr lang="en-US" altLang="en-US" sz="2000" b="1" baseline="30000" dirty="0"/>
              <a:t>+</a:t>
            </a:r>
            <a:r>
              <a:rPr lang="en-US" altLang="en-US" sz="2000" dirty="0"/>
              <a:t> + b)/||</a:t>
            </a:r>
            <a:r>
              <a:rPr lang="en-US" altLang="en-US" sz="2000" b="1" dirty="0"/>
              <a:t>w</a:t>
            </a:r>
            <a:r>
              <a:rPr lang="en-US" altLang="en-US" sz="2000" dirty="0"/>
              <a:t>|| = (2-1.5)/1.414 = 0.3536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1F96-DC1A-4272-A8CB-CB988CFEAA0C}"/>
              </a:ext>
            </a:extLst>
          </p:cNvPr>
          <p:cNvSpPr txBox="1"/>
          <p:nvPr/>
        </p:nvSpPr>
        <p:spPr>
          <a:xfrm>
            <a:off x="2514600" y="406034"/>
            <a:ext cx="377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Boolean AND dataset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B9391007-B5C7-451E-AE4F-DD29D5ADC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7420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682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id="{B425F067-B334-5879-975F-B7C2CD7BD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73313"/>
            <a:ext cx="2403475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2">
            <a:extLst>
              <a:ext uri="{FF2B5EF4-FFF2-40B4-BE49-F238E27FC236}">
                <a16:creationId xmlns:a16="http://schemas.microsoft.com/office/drawing/2014/main" id="{6C334779-A55D-B4C2-28E4-629A9FC9F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1709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Logical OR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425F2F2-B331-DBC7-EE7B-98145339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398713"/>
            <a:ext cx="2514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p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	0	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	1	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	0	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	1	1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9" name="TextBox 2">
            <a:extLst>
              <a:ext uri="{FF2B5EF4-FFF2-40B4-BE49-F238E27FC236}">
                <a16:creationId xmlns:a16="http://schemas.microsoft.com/office/drawing/2014/main" id="{93D63BCE-6B09-4E24-93B3-404C333D6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57200"/>
            <a:ext cx="490378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10a: </a:t>
            </a:r>
            <a:r>
              <a:rPr kumimoji="0" lang="tr-T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Boolean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OR dataset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Chose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decision boundary with equal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Show y intercept on plot of decision boundary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Members have label =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CD548C91-ABFC-5C4B-72BF-BB3DC2244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128428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7A2815A-0D3B-C68D-0F55-D33B2A4AC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813" y="863600"/>
            <a:ext cx="4514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in Gaussian feature space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A48D4466-6A76-D7D7-2C26-5D42E2BB4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7388"/>
            <a:ext cx="1854200" cy="188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>
            <a:extLst>
              <a:ext uri="{FF2B5EF4-FFF2-40B4-BE49-F238E27FC236}">
                <a16:creationId xmlns:a16="http://schemas.microsoft.com/office/drawing/2014/main" id="{FB1487F2-693E-015F-086C-C5EFCBBBE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411163"/>
            <a:ext cx="944562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data</a:t>
            </a:r>
          </a:p>
        </p:txBody>
      </p:sp>
      <p:grpSp>
        <p:nvGrpSpPr>
          <p:cNvPr id="22534" name="Group 1">
            <a:extLst>
              <a:ext uri="{FF2B5EF4-FFF2-40B4-BE49-F238E27FC236}">
                <a16:creationId xmlns:a16="http://schemas.microsoft.com/office/drawing/2014/main" id="{525AB559-50B9-B088-08C0-3BCE07204C4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57500"/>
            <a:ext cx="4648200" cy="3578225"/>
            <a:chOff x="1835944" y="3002434"/>
            <a:chExt cx="3362325" cy="2543175"/>
          </a:xfrm>
        </p:grpSpPr>
        <p:pic>
          <p:nvPicPr>
            <p:cNvPr id="22537" name="Picture 5" descr="XOR in feature space">
              <a:extLst>
                <a:ext uri="{FF2B5EF4-FFF2-40B4-BE49-F238E27FC236}">
                  <a16:creationId xmlns:a16="http://schemas.microsoft.com/office/drawing/2014/main" id="{7CCE0C58-BE8D-7DEE-A9A1-01F4848716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7" name="Text Box 5">
              <a:extLst>
                <a:ext uri="{FF2B5EF4-FFF2-40B4-BE49-F238E27FC236}">
                  <a16:creationId xmlns:a16="http://schemas.microsoft.com/office/drawing/2014/main" id="{4977300A-82AB-1B55-76E4-7B26B82A7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1214" y="4255969"/>
              <a:ext cx="439812" cy="3001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r=1</a:t>
              </a:r>
            </a:p>
          </p:txBody>
        </p:sp>
        <p:sp>
          <p:nvSpPr>
            <p:cNvPr id="37898" name="Text Box 5">
              <a:extLst>
                <a:ext uri="{FF2B5EF4-FFF2-40B4-BE49-F238E27FC236}">
                  <a16:creationId xmlns:a16="http://schemas.microsoft.com/office/drawing/2014/main" id="{2C9B32F9-478E-FEF6-F0D0-1A0E0BC984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3515" y="3486473"/>
              <a:ext cx="439812" cy="3001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r=0</a:t>
              </a:r>
            </a:p>
          </p:txBody>
        </p:sp>
      </p:grpSp>
      <p:sp>
        <p:nvSpPr>
          <p:cNvPr id="22535" name="Text Box 4">
            <a:extLst>
              <a:ext uri="{FF2B5EF4-FFF2-40B4-BE49-F238E27FC236}">
                <a16:creationId xmlns:a16="http://schemas.microsoft.com/office/drawing/2014/main" id="{55111A29-588E-AACD-D237-50284F818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0" y="1435100"/>
            <a:ext cx="33797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exp(-|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[1,1]|</a:t>
            </a:r>
            <a:r>
              <a:rPr kumimoji="0" lang="en-US" altLang="en-US" sz="18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exp(-|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[0,0]|</a:t>
            </a:r>
            <a:r>
              <a:rPr kumimoji="0" lang="en-US" altLang="en-US" sz="18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	</a:t>
            </a: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(1,1)	1	0.1353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(0,1)	0.3678	0.3678	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(0,0)	0.1353	1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(1,0)	0.3678	0.3678	1</a:t>
            </a:r>
          </a:p>
        </p:txBody>
      </p:sp>
      <p:sp>
        <p:nvSpPr>
          <p:cNvPr id="22536" name="TextBox 2">
            <a:extLst>
              <a:ext uri="{FF2B5EF4-FFF2-40B4-BE49-F238E27FC236}">
                <a16:creationId xmlns:a16="http://schemas.microsoft.com/office/drawing/2014/main" id="{BB73E420-92F8-3C61-C65F-C0DD85961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338" y="3441700"/>
            <a:ext cx="5224507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10b: feature space </a:t>
            </a: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Boolean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Chose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decision boundary with equal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Show y intercept on plot of the decision boundary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altLang="en-US" sz="20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[1,1]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[0,1]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644170"/>
            <a:ext cx="61420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Perceptron Classifier/Controller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Perceptron Learning Algorithm (PLA)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Control theory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Least Mean Square algorithm (LMS)</a:t>
            </a:r>
          </a:p>
        </p:txBody>
      </p:sp>
    </p:spTree>
    <p:extLst>
      <p:ext uri="{BB962C8B-B14F-4D97-AF65-F5344CB8AC3E}">
        <p14:creationId xmlns:p14="http://schemas.microsoft.com/office/powerpoint/2010/main" val="3621161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Summary of perceptron leaning rules</a:t>
            </a:r>
          </a:p>
          <a:p>
            <a:r>
              <a:rPr lang="en-US" sz="2400" dirty="0"/>
              <a:t>Binomial labels t={0,1}</a:t>
            </a:r>
          </a:p>
          <a:p>
            <a:r>
              <a:rPr lang="en-US" sz="2400" dirty="0"/>
              <a:t>a = Perceptron output in </a:t>
            </a:r>
            <a:r>
              <a:rPr lang="en-US" sz="2400" dirty="0" err="1"/>
              <a:t>hardlimit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)</a:t>
            </a:r>
          </a:p>
          <a:p>
            <a:r>
              <a:rPr lang="en-US" sz="2400" dirty="0"/>
              <a:t>	a = 1 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u="sng" dirty="0"/>
              <a:t>&gt;</a:t>
            </a:r>
            <a:r>
              <a:rPr lang="en-US" sz="2400" dirty="0"/>
              <a:t> 0 </a:t>
            </a:r>
          </a:p>
          <a:p>
            <a:r>
              <a:rPr lang="en-US" sz="2400" dirty="0"/>
              <a:t>	a = 0 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 &lt; 0</a:t>
            </a:r>
          </a:p>
          <a:p>
            <a:r>
              <a:rPr lang="en-US" sz="2400" dirty="0"/>
              <a:t>e = Error = t-a</a:t>
            </a:r>
          </a:p>
          <a:p>
            <a:r>
              <a:rPr lang="en-US" sz="2400" dirty="0"/>
              <a:t>Update weights after randomly choosing a misclassified example.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67200"/>
            <a:ext cx="8678800" cy="207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46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0235E6F8-7B84-D879-4C88-E68694E5D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45661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11: PLA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perceptron learning rules to find a weight vector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bias b that correctly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classify a pattern in 3D attribute space defined by 2 points. Assume the output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perceptron is hardlim(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b)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[-1,1,-1], t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[1,1,-1], t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initial weight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[0.5,-1,-0.5], initial bias b = 0.5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Verify that both patterns are misclassified with initial weight and bias.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Choose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as the initial misclassified example.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final weight vector and b value to calculate margins.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463" y="1371600"/>
            <a:ext cx="88630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Least Mean Square algorithm: </a:t>
            </a:r>
          </a:p>
          <a:p>
            <a:r>
              <a:rPr lang="en-US" sz="2400" dirty="0"/>
              <a:t>Gradient search for </a:t>
            </a:r>
            <a:r>
              <a:rPr lang="en-US" sz="2400" b="1" dirty="0"/>
              <a:t>w* </a:t>
            </a:r>
            <a:r>
              <a:rPr lang="en-US" sz="2400" dirty="0"/>
              <a:t>that minimizes E[e</a:t>
            </a:r>
            <a:r>
              <a:rPr lang="en-US" sz="2400" baseline="30000" dirty="0"/>
              <a:t>2</a:t>
            </a:r>
            <a:r>
              <a:rPr lang="en-US" sz="2400" dirty="0"/>
              <a:t>] approximated by 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endParaRPr lang="en-US" sz="2400" b="1" dirty="0"/>
          </a:p>
          <a:p>
            <a:pPr algn="ctr"/>
            <a:endParaRPr lang="en-US" b="1" dirty="0"/>
          </a:p>
          <a:p>
            <a:r>
              <a:rPr lang="en-US" sz="2400" dirty="0"/>
              <a:t>With no bias, 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 = (</a:t>
            </a:r>
            <a:r>
              <a:rPr lang="en-US" sz="2400" dirty="0" err="1"/>
              <a:t>t</a:t>
            </a:r>
            <a:r>
              <a:rPr lang="en-US" sz="2400" baseline="-25000" dirty="0" err="1"/>
              <a:t>k</a:t>
            </a:r>
            <a:r>
              <a:rPr lang="en-US" sz="2400" dirty="0" err="1"/>
              <a:t>-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aseline="-25000" dirty="0" err="1"/>
              <a:t>k</a:t>
            </a:r>
            <a:r>
              <a:rPr lang="en-US" sz="2400" dirty="0"/>
              <a:t>)</a:t>
            </a:r>
            <a:r>
              <a:rPr lang="en-US" sz="2400" baseline="30000" dirty="0"/>
              <a:t>2	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 = -2e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</a:p>
          <a:p>
            <a:endParaRPr lang="en-US" sz="2400" baseline="-25000" dirty="0"/>
          </a:p>
          <a:p>
            <a:r>
              <a:rPr lang="en-US" sz="2400" dirty="0"/>
              <a:t>Choose a gradient-decent step size </a:t>
            </a:r>
            <a:r>
              <a:rPr lang="en-US" sz="2400" b="1" dirty="0">
                <a:latin typeface="Symbol" panose="05050102010706020507" pitchFamily="18" charset="2"/>
              </a:rPr>
              <a:t>a </a:t>
            </a:r>
          </a:p>
          <a:p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k+1</a:t>
            </a:r>
            <a:r>
              <a:rPr lang="en-US" sz="2400" dirty="0">
                <a:latin typeface="+mn-lt"/>
              </a:rPr>
              <a:t> = </a:t>
            </a:r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– </a:t>
            </a:r>
            <a:r>
              <a:rPr lang="en-US" sz="2400" dirty="0">
                <a:latin typeface="Symbol" panose="05050102010706020507" pitchFamily="18" charset="2"/>
              </a:rPr>
              <a:t>a 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	</a:t>
            </a:r>
            <a:r>
              <a:rPr lang="en-US" sz="2400" b="1" dirty="0"/>
              <a:t>w</a:t>
            </a:r>
            <a:r>
              <a:rPr lang="en-US" sz="2400" baseline="-25000" dirty="0"/>
              <a:t>k+1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aseline="-25000" dirty="0"/>
              <a:t>k</a:t>
            </a:r>
            <a:r>
              <a:rPr lang="en-US" sz="2400" dirty="0"/>
              <a:t> + 2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/>
              <a:t>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  <a:endParaRPr lang="en-US" sz="2400" b="1" dirty="0">
              <a:latin typeface="Symbol" panose="05050102010706020507" pitchFamily="18" charset="2"/>
            </a:endParaRPr>
          </a:p>
          <a:p>
            <a:endParaRPr lang="en-US" dirty="0"/>
          </a:p>
          <a:p>
            <a:r>
              <a:rPr lang="en-US" sz="2400" dirty="0"/>
              <a:t>Step size 0.2 is reasonable.</a:t>
            </a:r>
          </a:p>
        </p:txBody>
      </p:sp>
    </p:spTree>
    <p:extLst>
      <p:ext uri="{BB962C8B-B14F-4D97-AF65-F5344CB8AC3E}">
        <p14:creationId xmlns:p14="http://schemas.microsoft.com/office/powerpoint/2010/main" val="1075851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463" y="535900"/>
            <a:ext cx="88630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 from lecture</a:t>
            </a:r>
          </a:p>
          <a:p>
            <a:endParaRPr lang="en-US" sz="2400" dirty="0"/>
          </a:p>
          <a:p>
            <a:r>
              <a:rPr lang="en-US" sz="2400" dirty="0"/>
              <a:t>Initial weight vector = </a:t>
            </a:r>
            <a:r>
              <a:rPr lang="en-US" sz="2400" b="1" dirty="0"/>
              <a:t>w</a:t>
            </a:r>
            <a:r>
              <a:rPr lang="en-US" sz="2400" b="1" baseline="-25000" dirty="0"/>
              <a:t>i</a:t>
            </a:r>
            <a:r>
              <a:rPr lang="en-US" sz="2400" baseline="30000" dirty="0"/>
              <a:t>T</a:t>
            </a:r>
            <a:r>
              <a:rPr lang="en-US" sz="2400" dirty="0"/>
              <a:t>=[0,0,0].  b=0</a:t>
            </a:r>
          </a:p>
          <a:p>
            <a:endParaRPr lang="en-US" dirty="0"/>
          </a:p>
          <a:p>
            <a:r>
              <a:rPr lang="en-US" sz="2400" dirty="0"/>
              <a:t>Alternate between prototype vectors for orange and apple.</a:t>
            </a:r>
          </a:p>
          <a:p>
            <a:endParaRPr lang="en-US" dirty="0"/>
          </a:p>
          <a:p>
            <a:r>
              <a:rPr lang="en-US" sz="2400" dirty="0"/>
              <a:t>a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, e = t-a, t</a:t>
            </a:r>
            <a:r>
              <a:rPr lang="en-US" sz="2400" baseline="-25000" dirty="0"/>
              <a:t>O</a:t>
            </a:r>
            <a:r>
              <a:rPr lang="en-US" sz="2400" dirty="0"/>
              <a:t>= -1, t</a:t>
            </a:r>
            <a:r>
              <a:rPr lang="en-US" sz="2400" baseline="-25000" dirty="0"/>
              <a:t>A </a:t>
            </a:r>
            <a:r>
              <a:rPr lang="en-US" sz="2400" dirty="0"/>
              <a:t>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3034D6C-39F8-4E08-8A0A-003771F1A859}"/>
                  </a:ext>
                </a:extLst>
              </p:cNvPr>
              <p:cNvSpPr txBox="1"/>
              <p:nvPr/>
            </p:nvSpPr>
            <p:spPr>
              <a:xfrm>
                <a:off x="381000" y="3352800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3034D6C-39F8-4E08-8A0A-003771F1A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52800"/>
                <a:ext cx="2154466" cy="957891"/>
              </a:xfrm>
              <a:prstGeom prst="rect">
                <a:avLst/>
              </a:prstGeom>
              <a:blipFill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3FB5694-6709-4083-9968-95CB27E3634F}"/>
              </a:ext>
            </a:extLst>
          </p:cNvPr>
          <p:cNvSpPr txBox="1"/>
          <p:nvPr/>
        </p:nvSpPr>
        <p:spPr>
          <a:xfrm>
            <a:off x="291352" y="4495800"/>
            <a:ext cx="77096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 </a:t>
            </a:r>
            <a:r>
              <a:rPr lang="en-US" sz="2400" dirty="0"/>
              <a:t>= 0</a:t>
            </a:r>
          </a:p>
          <a:p>
            <a:r>
              <a:rPr lang="en-US" sz="2400" dirty="0"/>
              <a:t>e = </a:t>
            </a:r>
            <a:r>
              <a:rPr lang="en-US" sz="2400" dirty="0" err="1"/>
              <a:t>t</a:t>
            </a:r>
            <a:r>
              <a:rPr lang="en-US" sz="2400" baseline="-25000" dirty="0" err="1"/>
              <a:t>O</a:t>
            </a:r>
            <a:r>
              <a:rPr lang="en-US" sz="2400" dirty="0"/>
              <a:t> - a = -1</a:t>
            </a:r>
          </a:p>
          <a:p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aseline="-25000" dirty="0"/>
              <a:t>new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aseline="-25000" dirty="0"/>
              <a:t>old</a:t>
            </a:r>
            <a:r>
              <a:rPr lang="en-US" sz="2400" dirty="0"/>
              <a:t> + 2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/>
              <a:t>e</a:t>
            </a:r>
            <a:r>
              <a:rPr lang="en-US" sz="2400" b="1" dirty="0"/>
              <a:t>p</a:t>
            </a:r>
            <a:r>
              <a:rPr lang="en-US" sz="2400" baseline="30000" dirty="0"/>
              <a:t>T</a:t>
            </a:r>
            <a:endParaRPr lang="en-US" sz="2400" dirty="0"/>
          </a:p>
          <a:p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aseline="-25000" dirty="0"/>
              <a:t>new</a:t>
            </a:r>
            <a:r>
              <a:rPr lang="en-US" sz="2400" dirty="0"/>
              <a:t> = [0, 0 ,0] + 2(0.2)(-1)[1,-1,-1] = [-0.4</a:t>
            </a:r>
            <a:r>
              <a:rPr lang="en-US" sz="2400"/>
              <a:t>, 0.4</a:t>
            </a:r>
            <a:r>
              <a:rPr lang="en-US" sz="2400" dirty="0"/>
              <a:t>, 0.4]</a:t>
            </a:r>
          </a:p>
        </p:txBody>
      </p:sp>
    </p:spTree>
    <p:extLst>
      <p:ext uri="{BB962C8B-B14F-4D97-AF65-F5344CB8AC3E}">
        <p14:creationId xmlns:p14="http://schemas.microsoft.com/office/powerpoint/2010/main" val="3681187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230" y="246185"/>
            <a:ext cx="8337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Present apple prototype vector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with target = 1 to network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Note: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kumimoji="0" 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2" y="990600"/>
            <a:ext cx="859520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78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563057"/>
            <a:ext cx="6628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Present orange prototype again with target = -1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9" y="1143000"/>
            <a:ext cx="7620000" cy="13774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08" y="2648265"/>
            <a:ext cx="8508090" cy="394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17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0210" y="2133600"/>
            <a:ext cx="59216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L5 Fundamentals of Classification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2x2 confusion matrix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class information in rows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class specific TP and FP rates</a:t>
            </a:r>
          </a:p>
        </p:txBody>
      </p:sp>
    </p:spTree>
    <p:extLst>
      <p:ext uri="{BB962C8B-B14F-4D97-AF65-F5344CB8AC3E}">
        <p14:creationId xmlns:p14="http://schemas.microsoft.com/office/powerpoint/2010/main" val="96325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991244" y="372475"/>
            <a:ext cx="6046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LMS decision boundary and margins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3033301" y="1370516"/>
            <a:ext cx="25474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Prototype orange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Prototype apple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p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blipFill rotWithShape="0"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p</a:t>
                </a:r>
                <a:r>
                  <a:rPr kumimoji="0" lang="en-US" sz="24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O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blipFill rotWithShape="0">
                <a:blip r:embed="rId3"/>
                <a:stretch>
                  <a:fillRect l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p</a:t>
                </a:r>
                <a:r>
                  <a:rPr kumimoji="0" lang="en-US" sz="24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A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blipFill rotWithShape="0">
                <a:blip r:embed="rId4"/>
                <a:stretch>
                  <a:fillRect l="-8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28600" y="3283201"/>
            <a:ext cx="71011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Decision boundary defined by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[0,1,0] and b=0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(goes through origin)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0, 1, 0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</m:t>
                              </m:r>
                              <m:r>
                                <a:rPr kumimoji="0" lang="en-US" sz="2400" b="0" i="1" u="none" strike="noStrike" kern="1200" cap="none" spc="0" normalizeH="0" baseline="-2500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𝑝</m:t>
                                  </m:r>
                                  <m:r>
                                    <a:rPr kumimoji="0" lang="en-US" sz="2400" b="0" i="1" u="none" strike="noStrike" kern="1200" cap="none" spc="0" normalizeH="0" baseline="-2500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𝑝</m:t>
                                  </m:r>
                                  <m:r>
                                    <a:rPr kumimoji="0" lang="en-US" sz="2400" b="0" i="1" u="none" strike="noStrike" kern="1200" cap="none" spc="0" normalizeH="0" baseline="-2500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 + 0 =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p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 = 0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blipFill>
                <a:blip r:embed="rId5"/>
                <a:stretch>
                  <a:fillRect r="-2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1000" y="5285196"/>
            <a:ext cx="8079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Decision boundary is the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 plane. Classification is by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texture only, negative for orange, positive for apple.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the margins.</a:t>
            </a:r>
          </a:p>
        </p:txBody>
      </p:sp>
    </p:spTree>
    <p:extLst>
      <p:ext uri="{BB962C8B-B14F-4D97-AF65-F5344CB8AC3E}">
        <p14:creationId xmlns:p14="http://schemas.microsoft.com/office/powerpoint/2010/main" val="4138148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774" y="1066800"/>
            <a:ext cx="3962400" cy="495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900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are the margins on the orange and apple prototype points?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907" y="1229684"/>
            <a:ext cx="4241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=[0, 1, 0], ||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= sqrt(1) = 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48392" y="1828800"/>
                <a:ext cx="6040898" cy="30237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g(p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O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)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 = -1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Margin orange class = |g(p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0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)|/ ||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||=1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g(p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)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mPr>
                          <m:m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eqArr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 = 1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Margin apple class =1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92" y="1828800"/>
                <a:ext cx="6040898" cy="3023776"/>
              </a:xfrm>
              <a:prstGeom prst="rect">
                <a:avLst/>
              </a:prstGeom>
              <a:blipFill>
                <a:blip r:embed="rId3"/>
                <a:stretch>
                  <a:fillRect l="-3128" b="-5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777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FF8380-0886-386A-82BF-60D04F19E477}"/>
              </a:ext>
            </a:extLst>
          </p:cNvPr>
          <p:cNvSpPr txBox="1"/>
          <p:nvPr/>
        </p:nvSpPr>
        <p:spPr>
          <a:xfrm>
            <a:off x="457200" y="1676400"/>
            <a:ext cx="7924800" cy="3749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12: one cycle in LMS with b=0.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Initial weight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kumimoji="0" lang="en-US" sz="20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= [0.5,-1, -0.5]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Use prototype vector for apple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 = [1,1,-1]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with t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= 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Use a step size of 0.2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Carry out the first cycle of Least Mean Square search for optimum weight vector by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Calculating perceptron output, a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(b)  Calculating the error in perceptron output, 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(c)  Calculating the new weight vector,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1101" y="274977"/>
            <a:ext cx="6317070" cy="435769"/>
          </a:xfrm>
        </p:spPr>
        <p:txBody>
          <a:bodyPr>
            <a:no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Class dependent performance metrics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AutoShape 3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18156" y="2247542"/>
            <a:ext cx="8686800" cy="201965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either class could be the “positive” class, then the Confusion Matrix, TP rate, and FP rates become class specific.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chemeClr val="tx2"/>
                </a:solidFill>
                <a:latin typeface="+mj-lt"/>
              </a:rPr>
              <a:pPr algn="r">
                <a:defRPr/>
              </a:pPr>
              <a:t>3</a:t>
            </a:fld>
            <a:endParaRPr lang="tr-TR" sz="90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indent="-342900">
              <a:buAutoNum type="arabicPlain" startAt="1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32" y="3421241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         b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indent="-342900">
              <a:buAutoNum type="arabicPlain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76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FP rate = FP/(FP+TN)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TP rate = TP/(TP+FN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1CF50EDA-525F-52F9-7F9B-512958A59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3" y="1470025"/>
            <a:ext cx="827087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Assignment 8a: KNN classification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the leukemia gene expression file (on class website) in Weka. 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 IBk (aka KNN)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 method. Use default values. Find additional detail in lecture L6 Methods of Classification. 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accuracy of classification and confusion matrix assuming ALL is the positive class (Weka’s choice)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 the confusion matrix assuming AML is the positive class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Calculate the class-dependent TP and FP rates. Show your work and compare to Weka.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C9E51A11-6443-6009-DD34-D5E894496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2225675"/>
            <a:ext cx="65722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WEKA’s naïve Bayes to classify ALL and AML by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leukemia gene expression. Compare with KNN results from HW8a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A40D52A-35B9-28B3-074B-D1D29D201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1506538"/>
            <a:ext cx="59436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8b Parametric Bayesian Classification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>
            <a:extLst>
              <a:ext uri="{FF2B5EF4-FFF2-40B4-BE49-F238E27FC236}">
                <a16:creationId xmlns:a16="http://schemas.microsoft.com/office/drawing/2014/main" id="{B596E7E6-2CD3-39DB-5182-C625D349C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225675"/>
            <a:ext cx="8597900" cy="2632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a MATLAB code to find the Bayes’ discriminant points in a 1D, 2-class problem with equal priors and Gaussian class likelihoods by the following method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function that calculates the coefficients in the quadratic equation on the previous slide.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solution of the quadratic equation by the usual method.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Allow for the possibility only one root if variances are equal, as illustrated in 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35.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Apply the code to the following example: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 and variance of C1 are 3 and 1, respectively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 and variance of C2 are 2 and 0.3, respectively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Remember! variance = standard deviation squared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1EDEFC9-861B-5D21-D5AC-3ECE7FC82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1506538"/>
            <a:ext cx="59436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9: Bayes’ discriminant points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0514FA12-235E-CF4F-A629-4B3494E78F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69" y="1200150"/>
            <a:ext cx="7637699" cy="463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27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29F2-412F-49C7-8F11-748B61C6967F}"/>
              </a:ext>
            </a:extLst>
          </p:cNvPr>
          <p:cNvSpPr txBox="1"/>
          <p:nvPr/>
        </p:nvSpPr>
        <p:spPr>
          <a:xfrm>
            <a:off x="1447800" y="2828835"/>
            <a:ext cx="5682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Pattern Recognition</a:t>
            </a:r>
          </a:p>
          <a:p>
            <a:r>
              <a:rPr lang="en-US" sz="2400" dirty="0"/>
              <a:t>	Linear discriminants</a:t>
            </a:r>
          </a:p>
          <a:p>
            <a:r>
              <a:rPr lang="en-US" sz="2400" dirty="0"/>
              <a:t>	Decision boundaries and margins</a:t>
            </a:r>
          </a:p>
        </p:txBody>
      </p:sp>
    </p:spTree>
    <p:extLst>
      <p:ext uri="{BB962C8B-B14F-4D97-AF65-F5344CB8AC3E}">
        <p14:creationId xmlns:p14="http://schemas.microsoft.com/office/powerpoint/2010/main" val="39292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37057FD-195C-4A62-A56A-852C559EB06B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5604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2705640"/>
            <a:ext cx="6774122" cy="340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447800" y="1085671"/>
            <a:ext cx="647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</a:t>
            </a:r>
            <a:r>
              <a:rPr lang="en-US" altLang="en-US" sz="2400" b="1" dirty="0"/>
              <a:t>w</a:t>
            </a:r>
            <a:r>
              <a:rPr lang="en-US" altLang="en-US" sz="2400" dirty="0"/>
              <a:t> find b so that margins are equal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equation of decision boundary and plot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Calculate margins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1269" y="2779846"/>
            <a:ext cx="3251476" cy="3260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2" y="3295686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28158" y="2895600"/>
            <a:ext cx="1961314" cy="35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en-US" sz="2400" kern="0" dirty="0"/>
              <a:t>Boolean AND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1288</Words>
  <Application>Microsoft Office PowerPoint</Application>
  <PresentationFormat>On-screen Show (4:3)</PresentationFormat>
  <Paragraphs>165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Palatino Linotype</vt:lpstr>
      <vt:lpstr>Symbol</vt:lpstr>
      <vt:lpstr>Times New Roman</vt:lpstr>
      <vt:lpstr>Office Theme</vt:lpstr>
      <vt:lpstr>Default Design</vt:lpstr>
      <vt:lpstr>1_Office Theme</vt:lpstr>
      <vt:lpstr>5_Office Theme</vt:lpstr>
      <vt:lpstr>2_Office Theme</vt:lpstr>
      <vt:lpstr>PowerPoint Presentation</vt:lpstr>
      <vt:lpstr>PowerPoint Presentation</vt:lpstr>
      <vt:lpstr>Class dependent performance metrics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95</cp:revision>
  <dcterms:created xsi:type="dcterms:W3CDTF">2014-08-26T18:18:36Z</dcterms:created>
  <dcterms:modified xsi:type="dcterms:W3CDTF">2022-11-08T19:07:32Z</dcterms:modified>
</cp:coreProperties>
</file>