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63" r:id="rId2"/>
    <p:sldId id="362" r:id="rId3"/>
    <p:sldId id="315" r:id="rId4"/>
    <p:sldId id="316" r:id="rId5"/>
    <p:sldId id="317" r:id="rId6"/>
    <p:sldId id="318" r:id="rId7"/>
    <p:sldId id="365" r:id="rId8"/>
    <p:sldId id="366" r:id="rId9"/>
    <p:sldId id="367" r:id="rId10"/>
    <p:sldId id="369" r:id="rId11"/>
    <p:sldId id="326" r:id="rId12"/>
    <p:sldId id="282" r:id="rId13"/>
    <p:sldId id="284" r:id="rId14"/>
    <p:sldId id="285" r:id="rId15"/>
    <p:sldId id="370" r:id="rId16"/>
    <p:sldId id="412" r:id="rId17"/>
    <p:sldId id="404" r:id="rId18"/>
    <p:sldId id="259" r:id="rId19"/>
    <p:sldId id="406" r:id="rId20"/>
    <p:sldId id="41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7" autoAdjust="0"/>
    <p:restoredTop sz="94660"/>
  </p:normalViewPr>
  <p:slideViewPr>
    <p:cSldViewPr>
      <p:cViewPr varScale="1">
        <p:scale>
          <a:sx n="108" d="100"/>
          <a:sy n="108" d="100"/>
        </p:scale>
        <p:origin x="163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D9181-9DD2-492A-9356-553CB3262E9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D79A8-EA43-4745-B5BA-D1BD82A9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09EF39DA-2C2E-4672-B94E-854EE6C55E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C54D7D6D-EAA3-4846-9373-A471FAD8BA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11F0FB8D-C2FE-491D-A3C6-8C0B2D1156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5A2A075-BBD4-41FB-BBDC-C4E7495342B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C3EB9-EB26-47FB-AE88-15FDA2AC53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169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B1426-6498-4223-BFC3-0F155D0DD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670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28E18-54C9-42EC-8C71-B4D9D8DA47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265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D604D-BCBE-4919-9D59-21D77EE893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979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C2695E9-1FB9-4075-8807-993EAA32E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ECAFF16-9E80-429E-B001-32EE9D0BE5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0D693D4-08D6-4576-89AF-7A11362B87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A51D2-FC71-441A-B58A-DB6539668B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894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C9C1F-1309-4D08-B210-72F6920C01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717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C1C27-2BBC-4391-ACF2-7B7A4A71E5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34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531FE-5F93-415D-AA37-611FAC817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3129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BD2B2-8C14-4F10-BF98-024EF2BC7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82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CA6F4-83BE-4398-AA09-695DCED24D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45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03ECD-18B9-4408-80C1-808123EC7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450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2B92-F8C4-4B51-BB18-DD627F0126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794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62F3B-20A1-4433-BF2C-72C9D61C7F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89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4EE1A57-3CBD-4C14-AB42-8C0701CA24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66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4D72BF6C-CE73-470F-8F6B-D40D06E8B4B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8229600" cy="2590800"/>
          </a:xfrm>
        </p:spPr>
        <p:txBody>
          <a:bodyPr/>
          <a:lstStyle/>
          <a:p>
            <a:pPr marL="457200" indent="-457200" eaLnBrk="1" hangingPunct="1"/>
            <a:r>
              <a:rPr lang="tr-TR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Reduces time complexity: Less computation</a:t>
            </a:r>
          </a:p>
          <a:p>
            <a:pPr marL="457200" indent="-457200" eaLnBrk="1" hangingPunct="1"/>
            <a:r>
              <a:rPr lang="tr-TR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Reduces space complexity: Less parameters</a:t>
            </a:r>
          </a:p>
          <a:p>
            <a:pPr marL="457200" indent="-457200" eaLnBrk="1" hangingPunct="1"/>
            <a:r>
              <a:rPr lang="tr-TR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Simpler models are more robust on small datasets</a:t>
            </a:r>
          </a:p>
          <a:p>
            <a:pPr marL="457200" indent="-457200" eaLnBrk="1" hangingPunct="1"/>
            <a:r>
              <a:rPr lang="tr-TR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More interpretable</a:t>
            </a:r>
            <a:endParaRPr lang="en-US" altLang="en-US" sz="280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457200" indent="-457200" eaLnBrk="1" hangingPunct="1"/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Easier to</a:t>
            </a:r>
            <a:r>
              <a:rPr lang="tr-TR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 visualiz</a:t>
            </a: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e</a:t>
            </a:r>
            <a:endParaRPr lang="tr-TR" altLang="en-US" sz="280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Slide Number Placeholder 4">
            <a:extLst>
              <a:ext uri="{FF2B5EF4-FFF2-40B4-BE49-F238E27FC236}">
                <a16:creationId xmlns:a16="http://schemas.microsoft.com/office/drawing/2014/main" id="{9F6FFD02-F979-4133-88BA-1F08CB66D993}"/>
              </a:ext>
            </a:extLst>
          </p:cNvPr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10A307D-75EE-4237-A5D0-CD1924E71053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E1154D0F-C5CE-4AE4-89B7-C47E07BD6778}"/>
              </a:ext>
            </a:extLst>
          </p:cNvPr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3077" name="Rectangle 2">
            <a:extLst>
              <a:ext uri="{FF2B5EF4-FFF2-40B4-BE49-F238E27FC236}">
                <a16:creationId xmlns:a16="http://schemas.microsoft.com/office/drawing/2014/main" id="{70AD8F7A-9BF9-4FC4-8643-A03675E9E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445" y="533400"/>
            <a:ext cx="789511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en-US" sz="2800" dirty="0"/>
              <a:t>Dimensionality</a:t>
            </a:r>
            <a:r>
              <a:rPr lang="en-US" altLang="en-US" sz="2800" dirty="0"/>
              <a:t>=Number of predictors in a record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Payoffs for smaller dimensions of data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>
            <a:extLst>
              <a:ext uri="{FF2B5EF4-FFF2-40B4-BE49-F238E27FC236}">
                <a16:creationId xmlns:a16="http://schemas.microsoft.com/office/drawing/2014/main" id="{3C24EA51-A40B-4D50-9D83-E05909362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762000"/>
            <a:ext cx="1724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Summary</a:t>
            </a:r>
          </a:p>
        </p:txBody>
      </p:sp>
      <p:sp>
        <p:nvSpPr>
          <p:cNvPr id="14339" name="TextBox 2">
            <a:extLst>
              <a:ext uri="{FF2B5EF4-FFF2-40B4-BE49-F238E27FC236}">
                <a16:creationId xmlns:a16="http://schemas.microsoft.com/office/drawing/2014/main" id="{4F79422D-BCD2-466E-BF05-9D29797B8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" y="1524000"/>
            <a:ext cx="8672512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PCs are defined by the eigenvectors of the covariance matrix.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z</a:t>
            </a:r>
            <a:r>
              <a:rPr lang="en-US" altLang="en-US" sz="2400" b="1" baseline="-25000"/>
              <a:t>i</a:t>
            </a:r>
            <a:r>
              <a:rPr lang="en-US" altLang="en-US" sz="2400"/>
              <a:t> = </a:t>
            </a:r>
            <a:r>
              <a:rPr lang="en-US" altLang="en-US" sz="2400" b="1"/>
              <a:t>w</a:t>
            </a:r>
            <a:r>
              <a:rPr lang="en-US" altLang="en-US" sz="2400" b="1" baseline="-25000"/>
              <a:t>i</a:t>
            </a:r>
            <a:r>
              <a:rPr lang="en-US" altLang="en-US" sz="2400" b="1" baseline="30000"/>
              <a:t>T</a:t>
            </a:r>
            <a:r>
              <a:rPr lang="en-US" altLang="en-US" sz="2400" b="1"/>
              <a:t>x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Var(z</a:t>
            </a:r>
            <a:r>
              <a:rPr lang="en-US" altLang="en-US" sz="2400" baseline="-25000"/>
              <a:t>i</a:t>
            </a:r>
            <a:r>
              <a:rPr lang="en-US" altLang="en-US" sz="2400"/>
              <a:t>) = </a:t>
            </a:r>
            <a:r>
              <a:rPr lang="en-US" altLang="en-US" sz="2400">
                <a:latin typeface="Symbol" panose="05050102010706020507" pitchFamily="18" charset="2"/>
              </a:rPr>
              <a:t>l</a:t>
            </a:r>
            <a:r>
              <a:rPr lang="en-US" altLang="en-US" sz="2400" baseline="-25000"/>
              <a:t>i</a:t>
            </a:r>
            <a:r>
              <a:rPr lang="en-US" altLang="en-US" sz="240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PCs are ordered by decreasing variance.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Covariance matrix of PCs is diagonal; hence no correlation.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Sum over i of Var(z</a:t>
            </a:r>
            <a:r>
              <a:rPr lang="en-US" altLang="en-US" sz="2400" baseline="-25000"/>
              <a:t>i</a:t>
            </a:r>
            <a:r>
              <a:rPr lang="en-US" altLang="en-US" sz="2400"/>
              <a:t>) = total variance of attributes in dataset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4">
            <a:extLst>
              <a:ext uri="{FF2B5EF4-FFF2-40B4-BE49-F238E27FC236}">
                <a16:creationId xmlns:a16="http://schemas.microsoft.com/office/drawing/2014/main" id="{EB6FE757-75CF-42EE-945E-A560DFF35270}"/>
              </a:ext>
            </a:extLst>
          </p:cNvPr>
          <p:cNvGraphicFramePr>
            <a:graphicFrameLocks noGrp="1" noChangeAspect="1"/>
          </p:cNvGraphicFramePr>
          <p:nvPr>
            <p:ph idx="4294967295"/>
          </p:nvPr>
        </p:nvGraphicFramePr>
        <p:xfrm>
          <a:off x="2847975" y="1731963"/>
          <a:ext cx="4419600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3" imgW="1562100" imgH="431800" progId="Equation.3">
                  <p:embed/>
                </p:oleObj>
              </mc:Choice>
              <mc:Fallback>
                <p:oleObj name="Equation" r:id="rId3" imgW="1562100" imgH="431800" progId="Equation.3">
                  <p:embed/>
                  <p:pic>
                    <p:nvPicPr>
                      <p:cNvPr id="15362" name="Object 4">
                        <a:extLst>
                          <a:ext uri="{FF2B5EF4-FFF2-40B4-BE49-F238E27FC236}">
                            <a16:creationId xmlns:a16="http://schemas.microsoft.com/office/drawing/2014/main" id="{EB6FE757-75CF-42EE-945E-A560DFF352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975" y="1731963"/>
                        <a:ext cx="4419600" cy="126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Slide Number Placeholder 4">
            <a:extLst>
              <a:ext uri="{FF2B5EF4-FFF2-40B4-BE49-F238E27FC236}">
                <a16:creationId xmlns:a16="http://schemas.microsoft.com/office/drawing/2014/main" id="{F710F770-4D4F-46A2-9454-A7CEC70A7D19}"/>
              </a:ext>
            </a:extLst>
          </p:cNvPr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75AF25D-F835-4B67-91FB-12647067A113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5364" name="Text Box 7">
            <a:extLst>
              <a:ext uri="{FF2B5EF4-FFF2-40B4-BE49-F238E27FC236}">
                <a16:creationId xmlns:a16="http://schemas.microsoft.com/office/drawing/2014/main" id="{8F174374-F6EB-43C0-A346-9BB9BB4D0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938" y="3505200"/>
            <a:ext cx="89820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 </a:t>
            </a:r>
            <a:r>
              <a:rPr lang="tr-TR" altLang="en-US" sz="2800">
                <a:solidFill>
                  <a:schemeClr val="tx2"/>
                </a:solidFill>
              </a:rPr>
              <a:t>plot PoV</a:t>
            </a:r>
            <a:r>
              <a:rPr lang="en-US" altLang="en-US" sz="2800">
                <a:solidFill>
                  <a:schemeClr val="tx2"/>
                </a:solidFill>
              </a:rPr>
              <a:t>(</a:t>
            </a:r>
            <a:r>
              <a:rPr lang="en-US" altLang="en-US" sz="2800" i="1">
                <a:solidFill>
                  <a:schemeClr val="tx2"/>
                </a:solidFill>
              </a:rPr>
              <a:t>k</a:t>
            </a:r>
            <a:r>
              <a:rPr lang="en-US" altLang="en-US" sz="2800">
                <a:solidFill>
                  <a:schemeClr val="tx2"/>
                </a:solidFill>
              </a:rPr>
              <a:t>)</a:t>
            </a:r>
            <a:r>
              <a:rPr lang="tr-TR" altLang="en-US" sz="2800">
                <a:solidFill>
                  <a:schemeClr val="tx2"/>
                </a:solidFill>
              </a:rPr>
              <a:t> vs </a:t>
            </a:r>
            <a:r>
              <a:rPr lang="tr-TR" altLang="en-US" sz="2800" i="1">
                <a:solidFill>
                  <a:schemeClr val="tx2"/>
                </a:solidFill>
              </a:rPr>
              <a:t>k</a:t>
            </a:r>
            <a:r>
              <a:rPr lang="en-US" altLang="en-US" sz="2800" i="1">
                <a:solidFill>
                  <a:schemeClr val="tx2"/>
                </a:solidFill>
              </a:rPr>
              <a:t> </a:t>
            </a:r>
            <a:r>
              <a:rPr lang="en-US" altLang="en-US" sz="2800">
                <a:solidFill>
                  <a:schemeClr val="tx2"/>
                </a:solidFill>
              </a:rPr>
              <a:t>shows how many PCs are required to capture a given part of the total variance of attributes</a:t>
            </a:r>
          </a:p>
        </p:txBody>
      </p:sp>
      <p:sp>
        <p:nvSpPr>
          <p:cNvPr id="15365" name="TextBox 2">
            <a:extLst>
              <a:ext uri="{FF2B5EF4-FFF2-40B4-BE49-F238E27FC236}">
                <a16:creationId xmlns:a16="http://schemas.microsoft.com/office/drawing/2014/main" id="{E8EE6E5C-E406-41BB-83B9-B49A9D9FF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842963"/>
            <a:ext cx="47561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Proportion of Variance (PoV)</a:t>
            </a:r>
          </a:p>
        </p:txBody>
      </p:sp>
      <p:sp>
        <p:nvSpPr>
          <p:cNvPr id="15366" name="TextBox 1">
            <a:extLst>
              <a:ext uri="{FF2B5EF4-FFF2-40B4-BE49-F238E27FC236}">
                <a16:creationId xmlns:a16="http://schemas.microsoft.com/office/drawing/2014/main" id="{6ABE01F4-23BC-4B3F-B5CD-AC50E287C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5713" y="2100263"/>
            <a:ext cx="15922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PoV(</a:t>
            </a:r>
            <a:r>
              <a:rPr lang="en-US" altLang="en-US" sz="2800" i="1"/>
              <a:t>k</a:t>
            </a:r>
            <a:r>
              <a:rPr lang="en-US" altLang="en-US" sz="2800"/>
              <a:t>) =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DBAD4D7-C28A-46E4-B8F3-E194FCD6D4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990600"/>
            <a:ext cx="8229600" cy="944563"/>
          </a:xfrm>
        </p:spPr>
        <p:txBody>
          <a:bodyPr/>
          <a:lstStyle/>
          <a:p>
            <a:pPr algn="l" eaLnBrk="1" hangingPunct="1"/>
            <a:r>
              <a:rPr lang="en-US" altLang="en-US">
                <a:solidFill>
                  <a:srgbClr val="A50021"/>
                </a:solidFill>
              </a:rPr>
              <a:t>Example: cancer diagnostics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E27B35E-3E16-4B87-AB8E-9870DCCF14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124200"/>
          </a:xfrm>
        </p:spPr>
        <p:txBody>
          <a:bodyPr/>
          <a:lstStyle/>
          <a:p>
            <a:pPr eaLnBrk="1" hangingPunct="1"/>
            <a:r>
              <a:rPr lang="en-US" altLang="en-US" dirty="0"/>
              <a:t>Metabolomics data</a:t>
            </a:r>
          </a:p>
          <a:p>
            <a:pPr eaLnBrk="1" hangingPunct="1"/>
            <a:r>
              <a:rPr lang="en-US" altLang="en-US" dirty="0"/>
              <a:t>94 samples</a:t>
            </a:r>
          </a:p>
          <a:p>
            <a:pPr eaLnBrk="1" hangingPunct="1"/>
            <a:r>
              <a:rPr lang="en-US" altLang="en-US" dirty="0"/>
              <a:t>35 metabolites in each sample = </a:t>
            </a:r>
            <a:r>
              <a:rPr lang="en-US" altLang="en-US" i="1" dirty="0"/>
              <a:t>d</a:t>
            </a:r>
          </a:p>
          <a:p>
            <a:pPr eaLnBrk="1" hangingPunct="1"/>
            <a:r>
              <a:rPr lang="en-US" altLang="en-US" dirty="0"/>
              <a:t>60 samples non-cancer patients</a:t>
            </a:r>
          </a:p>
          <a:p>
            <a:pPr eaLnBrk="1" hangingPunct="1"/>
            <a:r>
              <a:rPr lang="en-US" altLang="en-US" dirty="0"/>
              <a:t>34 samples cancer patients</a:t>
            </a:r>
            <a:endParaRPr lang="en-US" altLang="en-US" sz="2800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5653DDBC-45E2-4BB0-941B-A604C05F704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 sz="2800"/>
          </a:p>
          <a:p>
            <a:pPr eaLnBrk="1" hangingPunct="1"/>
            <a:endParaRPr lang="en-US" altLang="en-US" sz="2800"/>
          </a:p>
        </p:txBody>
      </p:sp>
      <p:graphicFrame>
        <p:nvGraphicFramePr>
          <p:cNvPr id="17411" name="Object 13">
            <a:extLst>
              <a:ext uri="{FF2B5EF4-FFF2-40B4-BE49-F238E27FC236}">
                <a16:creationId xmlns:a16="http://schemas.microsoft.com/office/drawing/2014/main" id="{A5563666-7489-48FB-911B-0918A2CAB638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5886450" y="2476500"/>
          <a:ext cx="1562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3" imgW="1562100" imgH="431800" progId="Equation.3">
                  <p:embed/>
                </p:oleObj>
              </mc:Choice>
              <mc:Fallback>
                <p:oleObj name="Equation" r:id="rId3" imgW="1562100" imgH="431800" progId="Equation.3">
                  <p:embed/>
                  <p:pic>
                    <p:nvPicPr>
                      <p:cNvPr id="17411" name="Object 13">
                        <a:extLst>
                          <a:ext uri="{FF2B5EF4-FFF2-40B4-BE49-F238E27FC236}">
                            <a16:creationId xmlns:a16="http://schemas.microsoft.com/office/drawing/2014/main" id="{A5563666-7489-48FB-911B-0918A2CAB6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6450" y="2476500"/>
                        <a:ext cx="15621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Text Box 4">
            <a:extLst>
              <a:ext uri="{FF2B5EF4-FFF2-40B4-BE49-F238E27FC236}">
                <a16:creationId xmlns:a16="http://schemas.microsoft.com/office/drawing/2014/main" id="{94C3B10C-83D5-4620-8CCA-4E5B9134B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124200"/>
            <a:ext cx="10096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73.6809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18.7491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2.8856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1.9068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0.7278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0.5444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0.4238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0.3501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0.1631</a:t>
            </a:r>
          </a:p>
        </p:txBody>
      </p:sp>
      <p:sp>
        <p:nvSpPr>
          <p:cNvPr id="17413" name="Line 6">
            <a:extLst>
              <a:ext uri="{FF2B5EF4-FFF2-40B4-BE49-F238E27FC236}">
                <a16:creationId xmlns:a16="http://schemas.microsoft.com/office/drawing/2014/main" id="{273FA4AC-F8C1-4B20-85FE-3130303CA4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2004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7414" name="Picture 7">
            <a:extLst>
              <a:ext uri="{FF2B5EF4-FFF2-40B4-BE49-F238E27FC236}">
                <a16:creationId xmlns:a16="http://schemas.microsoft.com/office/drawing/2014/main" id="{551BDA84-862C-4525-8EE2-7DC28706F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481138"/>
            <a:ext cx="6019800" cy="464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5" name="Text Box 9">
            <a:extLst>
              <a:ext uri="{FF2B5EF4-FFF2-40B4-BE49-F238E27FC236}">
                <a16:creationId xmlns:a16="http://schemas.microsoft.com/office/drawing/2014/main" id="{8922082F-BD6D-42FA-ACEA-CAAF38034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850900"/>
            <a:ext cx="43449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proportion of variance plot</a:t>
            </a:r>
          </a:p>
        </p:txBody>
      </p:sp>
      <p:sp>
        <p:nvSpPr>
          <p:cNvPr id="17416" name="Text Box 10">
            <a:extLst>
              <a:ext uri="{FF2B5EF4-FFF2-40B4-BE49-F238E27FC236}">
                <a16:creationId xmlns:a16="http://schemas.microsoft.com/office/drawing/2014/main" id="{4C9CC80E-35E7-4E9C-81D3-0B6FD8B92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362200"/>
            <a:ext cx="18145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ranked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eigenvalues</a:t>
            </a:r>
          </a:p>
        </p:txBody>
      </p:sp>
      <p:sp>
        <p:nvSpPr>
          <p:cNvPr id="17417" name="Text Box 12">
            <a:extLst>
              <a:ext uri="{FF2B5EF4-FFF2-40B4-BE49-F238E27FC236}">
                <a16:creationId xmlns:a16="http://schemas.microsoft.com/office/drawing/2014/main" id="{E18E8914-1F23-43C8-B87A-1C4985496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19415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8" name="TextBox 2">
            <a:extLst>
              <a:ext uri="{FF2B5EF4-FFF2-40B4-BE49-F238E27FC236}">
                <a16:creationId xmlns:a16="http://schemas.microsoft.com/office/drawing/2014/main" id="{4AF5CEB8-4719-40DC-A00F-E60A2AD42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924175"/>
            <a:ext cx="2665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3 PCs capture &gt; 95%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>
            <a:extLst>
              <a:ext uri="{FF2B5EF4-FFF2-40B4-BE49-F238E27FC236}">
                <a16:creationId xmlns:a16="http://schemas.microsoft.com/office/drawing/2014/main" id="{07F0AD1C-DAF7-469E-8979-3951A69C4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633413"/>
            <a:ext cx="6781800" cy="599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5" name="Text Box 4">
            <a:extLst>
              <a:ext uri="{FF2B5EF4-FFF2-40B4-BE49-F238E27FC236}">
                <a16:creationId xmlns:a16="http://schemas.microsoft.com/office/drawing/2014/main" id="{1E32F98A-FBDC-4E42-AF44-F83C7B105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4063" y="2209800"/>
            <a:ext cx="3733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1-34 cancer, &gt;35 control</a:t>
            </a:r>
          </a:p>
        </p:txBody>
      </p:sp>
      <p:sp>
        <p:nvSpPr>
          <p:cNvPr id="18436" name="Oval 5">
            <a:extLst>
              <a:ext uri="{FF2B5EF4-FFF2-40B4-BE49-F238E27FC236}">
                <a16:creationId xmlns:a16="http://schemas.microsoft.com/office/drawing/2014/main" id="{968440D1-BD90-41CB-A630-5A997C9A0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743200"/>
            <a:ext cx="1600200" cy="1600200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8437" name="TextBox 2">
            <a:extLst>
              <a:ext uri="{FF2B5EF4-FFF2-40B4-BE49-F238E27FC236}">
                <a16:creationId xmlns:a16="http://schemas.microsoft.com/office/drawing/2014/main" id="{7CC1CFB8-8EF9-4278-8176-E92FF8980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738" y="173038"/>
            <a:ext cx="3921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A50021"/>
                </a:solidFill>
              </a:rPr>
              <a:t>Scatter plot of PCs 1</a:t>
            </a:r>
            <a:r>
              <a:rPr lang="en-US" altLang="en-US" sz="2400" baseline="30000">
                <a:solidFill>
                  <a:srgbClr val="A50021"/>
                </a:solidFill>
              </a:rPr>
              <a:t> </a:t>
            </a:r>
            <a:r>
              <a:rPr lang="en-US" altLang="en-US" sz="2400">
                <a:solidFill>
                  <a:srgbClr val="A50021"/>
                </a:solidFill>
              </a:rPr>
              <a:t>and 2 </a:t>
            </a:r>
            <a:endParaRPr lang="en-US" altLang="en-US" sz="1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B95625E3-A40A-4257-9F11-63DF2CDC066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5207000"/>
            <a:ext cx="8229600" cy="877888"/>
          </a:xfrm>
        </p:spPr>
        <p:txBody>
          <a:bodyPr/>
          <a:lstStyle/>
          <a:p>
            <a:pPr marL="273050" indent="-273050"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solidFill>
                  <a:schemeClr val="tx2"/>
                </a:solidFill>
                <a:cs typeface="Arial" panose="020B0604020202020204" pitchFamily="34" charset="0"/>
              </a:rPr>
              <a:t>plot(pov)</a:t>
            </a:r>
          </a:p>
          <a:p>
            <a:pPr marL="273050" indent="-273050"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solidFill>
                  <a:schemeClr val="tx2"/>
                </a:solidFill>
                <a:cs typeface="Arial" panose="020B0604020202020204" pitchFamily="34" charset="0"/>
              </a:rPr>
              <a:t>%index of pov array will be used as x coordinate</a:t>
            </a: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4B9FAAC0-4B05-435D-8F67-9CD9D9209ED1}"/>
              </a:ext>
            </a:extLst>
          </p:cNvPr>
          <p:cNvSpPr txBox="1">
            <a:spLocks noGrp="1"/>
          </p:cNvSpPr>
          <p:nvPr/>
        </p:nvSpPr>
        <p:spPr bwMode="auto">
          <a:xfrm>
            <a:off x="6588125" y="623728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19D2B19-A0CC-4502-A6E3-085735603632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460" name="Text Box 7">
            <a:extLst>
              <a:ext uri="{FF2B5EF4-FFF2-40B4-BE49-F238E27FC236}">
                <a16:creationId xmlns:a16="http://schemas.microsoft.com/office/drawing/2014/main" id="{02931EEE-195D-49EC-B1CC-4B526A611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19088"/>
            <a:ext cx="65801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Calculating PCs and PoV using MatLab</a:t>
            </a:r>
          </a:p>
        </p:txBody>
      </p:sp>
      <p:graphicFrame>
        <p:nvGraphicFramePr>
          <p:cNvPr id="19461" name="Object 4">
            <a:extLst>
              <a:ext uri="{FF2B5EF4-FFF2-40B4-BE49-F238E27FC236}">
                <a16:creationId xmlns:a16="http://schemas.microsoft.com/office/drawing/2014/main" id="{979D14CF-4A44-46FC-BA87-D7F277CF29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3948113"/>
          <a:ext cx="4419600" cy="125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3" imgW="1562100" imgH="431800" progId="Equation.3">
                  <p:embed/>
                </p:oleObj>
              </mc:Choice>
              <mc:Fallback>
                <p:oleObj name="Equation" r:id="rId3" imgW="1562100" imgH="431800" progId="Equation.3">
                  <p:embed/>
                  <p:pic>
                    <p:nvPicPr>
                      <p:cNvPr id="19461" name="Object 4">
                        <a:extLst>
                          <a:ext uri="{FF2B5EF4-FFF2-40B4-BE49-F238E27FC236}">
                            <a16:creationId xmlns:a16="http://schemas.microsoft.com/office/drawing/2014/main" id="{979D14CF-4A44-46FC-BA87-D7F277CF29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3948113"/>
                        <a:ext cx="4419600" cy="1258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TextBox 1">
            <a:extLst>
              <a:ext uri="{FF2B5EF4-FFF2-40B4-BE49-F238E27FC236}">
                <a16:creationId xmlns:a16="http://schemas.microsoft.com/office/drawing/2014/main" id="{D0FFA8AA-4057-4567-867E-61A38B772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12825"/>
            <a:ext cx="693578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z=csvread(‘datafile.csv’);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sig=cov(z);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[V,D]=eig(sig)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%columns of V are the eigenvectors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%D is diagonal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%eigenvalues on diagonal are in increasing order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%invert order and store in array eigenvals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d = length(eigenvals)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for k=1:d</a:t>
            </a:r>
          </a:p>
        </p:txBody>
      </p:sp>
      <p:sp>
        <p:nvSpPr>
          <p:cNvPr id="19463" name="TextBox 6">
            <a:extLst>
              <a:ext uri="{FF2B5EF4-FFF2-40B4-BE49-F238E27FC236}">
                <a16:creationId xmlns:a16="http://schemas.microsoft.com/office/drawing/2014/main" id="{3179D922-ECF5-47B7-8DB3-984F44EBC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75" y="4275138"/>
            <a:ext cx="13366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pov(k) </a:t>
            </a:r>
            <a:r>
              <a:rPr lang="en-US" altLang="en-US" sz="2800"/>
              <a:t>=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1458F0C4-9332-4C61-95F4-F0C17101A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3058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/>
              <a:t>Assignment 13</a:t>
            </a:r>
            <a:endParaRPr lang="en-US" altLang="en-US" dirty="0"/>
          </a:p>
          <a:p>
            <a:pPr eaLnBrk="1" hangingPunct="1"/>
            <a:r>
              <a:rPr lang="en-US" altLang="en-US" sz="2400" dirty="0"/>
              <a:t>Calculate principal components of attributes in </a:t>
            </a:r>
          </a:p>
          <a:p>
            <a:pPr eaLnBrk="1" hangingPunct="1"/>
            <a:r>
              <a:rPr lang="en-US" altLang="en-US" sz="2400" dirty="0"/>
              <a:t>glass data short noclass.csv on the class webpage</a:t>
            </a:r>
            <a:r>
              <a:rPr lang="en-US" altLang="en-US" sz="2400"/>
              <a:t>. Plot </a:t>
            </a:r>
            <a:r>
              <a:rPr lang="en-US" altLang="en-US" sz="2400" dirty="0"/>
              <a:t>the eigenvalues ranked by decreasing magnitude. Calculate </a:t>
            </a:r>
            <a:r>
              <a:rPr lang="en-US" altLang="en-US" sz="2400" dirty="0" err="1"/>
              <a:t>PoV</a:t>
            </a:r>
            <a:r>
              <a:rPr lang="en-US" altLang="en-US" sz="2400" dirty="0"/>
              <a:t> for all eigenvalues and plot. Make a scatter plot of PC2 as a function of PC1.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Box 2">
            <a:extLst>
              <a:ext uri="{FF2B5EF4-FFF2-40B4-BE49-F238E27FC236}">
                <a16:creationId xmlns:a16="http://schemas.microsoft.com/office/drawing/2014/main" id="{2F1FB509-474B-4A9E-BC95-9C263DD9C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33400"/>
            <a:ext cx="279557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MATLAB functions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that make HW13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easier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6201B49-0219-436B-885C-A2FAE86FD8D2}"/>
              </a:ext>
            </a:extLst>
          </p:cNvPr>
          <p:cNvSpPr/>
          <p:nvPr/>
        </p:nvSpPr>
        <p:spPr>
          <a:xfrm>
            <a:off x="2735592" y="2057400"/>
            <a:ext cx="4761781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30B57DA0-AB55-4961-8CAD-4A190FE933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67562"/>
            <a:ext cx="5481438" cy="6790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147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4840" y="1981200"/>
            <a:ext cx="875432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variable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is normally distributed with mean </a:t>
            </a:r>
            <a:r>
              <a:rPr lang="en-US" sz="2000" dirty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variance </a:t>
            </a:r>
            <a:r>
              <a:rPr lang="en-US" sz="2000" dirty="0"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000" baseline="30000" dirty="0">
                <a:latin typeface="Symbol" panose="05050102010706020507" pitchFamily="18" charset="2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(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000" dirty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)/</a:t>
            </a:r>
            <a:r>
              <a:rPr lang="en-US" sz="2000" dirty="0"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a normally-distributed variable with zero mean and unit variance.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covariance matrix of z-scores is the correlation matrix with ones on the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diagonal and correlation coefficients of diagonal.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5530" y="1200150"/>
            <a:ext cx="776366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Z-scores: attributes transformed to zero mean and unit variance</a:t>
            </a:r>
          </a:p>
        </p:txBody>
      </p:sp>
    </p:spTree>
    <p:extLst>
      <p:ext uri="{BB962C8B-B14F-4D97-AF65-F5344CB8AC3E}">
        <p14:creationId xmlns:p14="http://schemas.microsoft.com/office/powerpoint/2010/main" val="3578690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B721EEBF-8BFB-438D-A25E-E49B1B399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6" y="1752600"/>
            <a:ext cx="4769394" cy="3577046"/>
          </a:xfrm>
          <a:prstGeom prst="rect">
            <a:avLst/>
          </a:prstGeom>
        </p:spPr>
      </p:pic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234BE3D4-7561-4E21-92E7-38888F6DB5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482" y="1752600"/>
            <a:ext cx="4769395" cy="3577046"/>
          </a:xfrm>
          <a:prstGeom prst="rect">
            <a:avLst/>
          </a:prstGeom>
        </p:spPr>
      </p:pic>
      <p:sp>
        <p:nvSpPr>
          <p:cNvPr id="12" name="TextBox 8">
            <a:extLst>
              <a:ext uri="{FF2B5EF4-FFF2-40B4-BE49-F238E27FC236}">
                <a16:creationId xmlns:a16="http://schemas.microsoft.com/office/drawing/2014/main" id="{F700593F-49DA-46CE-9FBA-004973642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108" y="2362200"/>
            <a:ext cx="11592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err="1"/>
              <a:t>eigenvals</a:t>
            </a:r>
            <a:endParaRPr lang="en-US" altLang="en-US" sz="1800" dirty="0"/>
          </a:p>
        </p:txBody>
      </p:sp>
      <p:sp>
        <p:nvSpPr>
          <p:cNvPr id="23559" name="TextBox 8">
            <a:extLst>
              <a:ext uri="{FF2B5EF4-FFF2-40B4-BE49-F238E27FC236}">
                <a16:creationId xmlns:a16="http://schemas.microsoft.com/office/drawing/2014/main" id="{6BB3EBC1-B9FE-4892-94AF-B8F78AA2F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613" y="2362200"/>
            <a:ext cx="11592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err="1"/>
              <a:t>eigenvals</a:t>
            </a:r>
            <a:endParaRPr lang="en-US" altLang="en-US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7F4765-2EED-436C-A42D-8788CD8BD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3546806"/>
            <a:ext cx="6206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err="1"/>
              <a:t>PoV</a:t>
            </a:r>
            <a:endParaRPr lang="en-US" altLang="en-US" sz="1800" dirty="0"/>
          </a:p>
        </p:txBody>
      </p:sp>
      <p:sp>
        <p:nvSpPr>
          <p:cNvPr id="23558" name="TextBox 5">
            <a:extLst>
              <a:ext uri="{FF2B5EF4-FFF2-40B4-BE49-F238E27FC236}">
                <a16:creationId xmlns:a16="http://schemas.microsoft.com/office/drawing/2014/main" id="{05AF0595-BAEA-4C0C-9948-ACE9F8EA5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531291"/>
            <a:ext cx="6206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err="1"/>
              <a:t>PoV</a:t>
            </a:r>
            <a:endParaRPr lang="en-US" altLang="en-US" sz="1800" dirty="0"/>
          </a:p>
        </p:txBody>
      </p:sp>
      <p:sp>
        <p:nvSpPr>
          <p:cNvPr id="23557" name="TextBox 4">
            <a:extLst>
              <a:ext uri="{FF2B5EF4-FFF2-40B4-BE49-F238E27FC236}">
                <a16:creationId xmlns:a16="http://schemas.microsoft.com/office/drawing/2014/main" id="{9042B0A2-19E5-42B2-B771-547A002C6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9251" y="1141932"/>
            <a:ext cx="35958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Eigenvalues of correlation matrix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sum=9</a:t>
            </a:r>
          </a:p>
        </p:txBody>
      </p:sp>
      <p:sp>
        <p:nvSpPr>
          <p:cNvPr id="23556" name="TextBox 1">
            <a:extLst>
              <a:ext uri="{FF2B5EF4-FFF2-40B4-BE49-F238E27FC236}">
                <a16:creationId xmlns:a16="http://schemas.microsoft.com/office/drawing/2014/main" id="{2CFDC640-AE2B-4B0B-BB45-0E8731BF0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901" y="1106269"/>
            <a:ext cx="363432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Eigenvalues of covariance matrix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sum=5.6046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C0FD48-172E-4857-8AE5-02D318628DD3}"/>
              </a:ext>
            </a:extLst>
          </p:cNvPr>
          <p:cNvSpPr txBox="1"/>
          <p:nvPr/>
        </p:nvSpPr>
        <p:spPr>
          <a:xfrm>
            <a:off x="3538704" y="440035"/>
            <a:ext cx="2066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Glass dataset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>
            <a:extLst>
              <a:ext uri="{FF2B5EF4-FFF2-40B4-BE49-F238E27FC236}">
                <a16:creationId xmlns:a16="http://schemas.microsoft.com/office/drawing/2014/main" id="{FCDED5D8-760B-4B53-A18E-378FBB2BB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4213" y="381000"/>
            <a:ext cx="5272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Methods of Dimensionality Reduction</a:t>
            </a:r>
          </a:p>
        </p:txBody>
      </p:sp>
      <p:sp>
        <p:nvSpPr>
          <p:cNvPr id="4099" name="TextBox 3">
            <a:extLst>
              <a:ext uri="{FF2B5EF4-FFF2-40B4-BE49-F238E27FC236}">
                <a16:creationId xmlns:a16="http://schemas.microsoft.com/office/drawing/2014/main" id="{F8011B17-2772-47CF-993D-E46C02DA2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8" y="914400"/>
            <a:ext cx="8059737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Dimensionality reduction by attribute selection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	Selection by genetic algorithm (cancer diagnostics)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	Selection by information gain (cancer diagnostics)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Dimensionality reduction by feature extraction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	Principal component analysis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		Eigenvalues of covariance matrix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		Analysis of principal components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		Profiling</a:t>
            </a:r>
            <a:r>
              <a:rPr lang="en-US" altLang="en-US" sz="2000"/>
              <a:t>	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Box 2">
            <a:extLst>
              <a:ext uri="{FF2B5EF4-FFF2-40B4-BE49-F238E27FC236}">
                <a16:creationId xmlns:a16="http://schemas.microsoft.com/office/drawing/2014/main" id="{CE1B828F-1B36-48AD-AECF-B665C093A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5163" y="5707063"/>
            <a:ext cx="746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PC</a:t>
            </a:r>
            <a:r>
              <a:rPr lang="en-US" altLang="en-US" sz="2800"/>
              <a:t> </a:t>
            </a:r>
            <a:r>
              <a:rPr lang="en-US" altLang="en-US" sz="1800"/>
              <a:t>1</a:t>
            </a:r>
          </a:p>
        </p:txBody>
      </p:sp>
      <p:pic>
        <p:nvPicPr>
          <p:cNvPr id="26629" name="Picture 4">
            <a:extLst>
              <a:ext uri="{FF2B5EF4-FFF2-40B4-BE49-F238E27FC236}">
                <a16:creationId xmlns:a16="http://schemas.microsoft.com/office/drawing/2014/main" id="{F1F6E8F4-3625-4479-BA64-B0B353BBFD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363" y="227965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TextBox 6">
            <a:extLst>
              <a:ext uri="{FF2B5EF4-FFF2-40B4-BE49-F238E27FC236}">
                <a16:creationId xmlns:a16="http://schemas.microsoft.com/office/drawing/2014/main" id="{B0D6537B-68E8-4CF0-A07C-DF3587D5F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7275" y="1965325"/>
            <a:ext cx="1347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z-scores</a:t>
            </a:r>
          </a:p>
        </p:txBody>
      </p:sp>
      <p:pic>
        <p:nvPicPr>
          <p:cNvPr id="3" name="Picture 2" descr="Chart, scatter chart&#10;&#10;Description automatically generated">
            <a:extLst>
              <a:ext uri="{FF2B5EF4-FFF2-40B4-BE49-F238E27FC236}">
                <a16:creationId xmlns:a16="http://schemas.microsoft.com/office/drawing/2014/main" id="{225F61AA-E00C-4D98-87B7-4AC7DE577A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301252"/>
            <a:ext cx="4463999" cy="3429000"/>
          </a:xfrm>
          <a:prstGeom prst="rect">
            <a:avLst/>
          </a:prstGeom>
        </p:spPr>
      </p:pic>
      <p:sp>
        <p:nvSpPr>
          <p:cNvPr id="26630" name="TextBox 5">
            <a:extLst>
              <a:ext uri="{FF2B5EF4-FFF2-40B4-BE49-F238E27FC236}">
                <a16:creationId xmlns:a16="http://schemas.microsoft.com/office/drawing/2014/main" id="{397BFBA4-7F09-4BC3-954F-40D88FB1A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963737"/>
            <a:ext cx="1450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attributes</a:t>
            </a:r>
          </a:p>
        </p:txBody>
      </p:sp>
      <p:sp>
        <p:nvSpPr>
          <p:cNvPr id="26628" name="TextBox 3">
            <a:extLst>
              <a:ext uri="{FF2B5EF4-FFF2-40B4-BE49-F238E27FC236}">
                <a16:creationId xmlns:a16="http://schemas.microsoft.com/office/drawing/2014/main" id="{DF8C18E5-D9CB-422E-8420-95CC531FB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810000"/>
            <a:ext cx="696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PC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144D488-DC3D-4A6C-8245-22081476949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85900" y="346075"/>
            <a:ext cx="6172200" cy="541338"/>
          </a:xfrm>
        </p:spPr>
        <p:txBody>
          <a:bodyPr lIns="0" rIns="0" bIns="0" anchor="b"/>
          <a:lstStyle/>
          <a:p>
            <a:pPr algn="l" eaLnBrk="1" hangingPunct="1"/>
            <a:r>
              <a:rPr lang="tr-TR" altLang="en-US" sz="2800"/>
              <a:t>Principal Components Analysis (PCA)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6C73B18-4839-45F5-8584-8E58B65F226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473075" y="1192213"/>
            <a:ext cx="8229600" cy="750887"/>
          </a:xfrm>
        </p:spPr>
        <p:txBody>
          <a:bodyPr/>
          <a:lstStyle/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solidFill>
                  <a:schemeClr val="tx2"/>
                </a:solidFill>
                <a:cs typeface="Arial" panose="020B0604020202020204" pitchFamily="34" charset="0"/>
              </a:rPr>
              <a:t>Assume that attributes in dataset are drawn from a multivariate normal distribution. </a:t>
            </a: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P(</a:t>
            </a:r>
            <a:r>
              <a:rPr lang="en-US" altLang="en-US" sz="2400" b="1">
                <a:solidFill>
                  <a:schemeClr val="tx2"/>
                </a:solidFill>
                <a:latin typeface="Calibri" panose="020F0502020204030204" pitchFamily="34" charset="0"/>
              </a:rPr>
              <a:t>x</a:t>
            </a: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)=N(</a:t>
            </a:r>
            <a:r>
              <a:rPr lang="en-US" altLang="en-US" sz="2400" b="1">
                <a:solidFill>
                  <a:schemeClr val="tx2"/>
                </a:solidFill>
                <a:latin typeface="Symbol" panose="05050102010706020507" pitchFamily="18" charset="2"/>
              </a:rPr>
              <a:t>m</a:t>
            </a: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, </a:t>
            </a:r>
            <a:r>
              <a:rPr lang="en-US" altLang="en-US" sz="2400" b="1">
                <a:solidFill>
                  <a:schemeClr val="tx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2400">
                <a:solidFill>
                  <a:schemeClr val="tx2"/>
                </a:solidFill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5124" name="Slide Number Placeholder 4">
            <a:extLst>
              <a:ext uri="{FF2B5EF4-FFF2-40B4-BE49-F238E27FC236}">
                <a16:creationId xmlns:a16="http://schemas.microsoft.com/office/drawing/2014/main" id="{31B978A7-C60A-4AC6-A780-C2E5F1A9464B}"/>
              </a:ext>
            </a:extLst>
          </p:cNvPr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02EA10F-2C35-475B-9A3E-79BFCA63B562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graphicFrame>
        <p:nvGraphicFramePr>
          <p:cNvPr id="5125" name="Object 1">
            <a:extLst>
              <a:ext uri="{FF2B5EF4-FFF2-40B4-BE49-F238E27FC236}">
                <a16:creationId xmlns:a16="http://schemas.microsoft.com/office/drawing/2014/main" id="{1AFA56FB-31FE-4056-B224-70A5173A0C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6775" y="2220913"/>
          <a:ext cx="4572000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2108200" imgH="292100" progId="Equation.3">
                  <p:embed/>
                </p:oleObj>
              </mc:Choice>
              <mc:Fallback>
                <p:oleObj name="Equation" r:id="rId3" imgW="2108200" imgH="292100" progId="Equation.3">
                  <p:embed/>
                  <p:pic>
                    <p:nvPicPr>
                      <p:cNvPr id="5125" name="Object 1">
                        <a:extLst>
                          <a:ext uri="{FF2B5EF4-FFF2-40B4-BE49-F238E27FC236}">
                            <a16:creationId xmlns:a16="http://schemas.microsoft.com/office/drawing/2014/main" id="{1AFA56FB-31FE-4056-B224-70A5173A0C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2220913"/>
                        <a:ext cx="4572000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26" name="Group 2">
            <a:extLst>
              <a:ext uri="{FF2B5EF4-FFF2-40B4-BE49-F238E27FC236}">
                <a16:creationId xmlns:a16="http://schemas.microsoft.com/office/drawing/2014/main" id="{E607C1FA-B667-4DAE-A5F2-6BFB0C914544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2971800"/>
            <a:ext cx="3657600" cy="941388"/>
            <a:chOff x="685800" y="2819400"/>
            <a:chExt cx="4267200" cy="1457203"/>
          </a:xfrm>
        </p:grpSpPr>
        <p:graphicFrame>
          <p:nvGraphicFramePr>
            <p:cNvPr id="5129" name="Object 8">
              <a:extLst>
                <a:ext uri="{FF2B5EF4-FFF2-40B4-BE49-F238E27FC236}">
                  <a16:creationId xmlns:a16="http://schemas.microsoft.com/office/drawing/2014/main" id="{D7A011BD-7CB0-41D9-B6D1-2ADCE751C0B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38200" y="2819400"/>
            <a:ext cx="4114800" cy="9423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" name="Equation" r:id="rId5" imgW="1333500" imgH="241300" progId="Equation.3">
                    <p:embed/>
                  </p:oleObj>
                </mc:Choice>
                <mc:Fallback>
                  <p:oleObj name="Equation" r:id="rId5" imgW="1333500" imgH="241300" progId="Equation.3">
                    <p:embed/>
                    <p:pic>
                      <p:nvPicPr>
                        <p:cNvPr id="5129" name="Object 8">
                          <a:extLst>
                            <a:ext uri="{FF2B5EF4-FFF2-40B4-BE49-F238E27FC236}">
                              <a16:creationId xmlns:a16="http://schemas.microsoft.com/office/drawing/2014/main" id="{D7A011BD-7CB0-41D9-B6D1-2ADCE751C0B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8200" y="2819400"/>
                          <a:ext cx="4114800" cy="9423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0" name="Text Box 9">
              <a:extLst>
                <a:ext uri="{FF2B5EF4-FFF2-40B4-BE49-F238E27FC236}">
                  <a16:creationId xmlns:a16="http://schemas.microsoft.com/office/drawing/2014/main" id="{6052F008-ADAB-44D2-85F6-9B8ABDBEA1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3657600"/>
              <a:ext cx="797532" cy="6095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dx1</a:t>
              </a:r>
            </a:p>
          </p:txBody>
        </p:sp>
        <p:sp>
          <p:nvSpPr>
            <p:cNvPr id="5131" name="Text Box 10">
              <a:extLst>
                <a:ext uri="{FF2B5EF4-FFF2-40B4-BE49-F238E27FC236}">
                  <a16:creationId xmlns:a16="http://schemas.microsoft.com/office/drawing/2014/main" id="{A0E2877D-8736-4AD0-9746-54603C9340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5200" y="3667012"/>
              <a:ext cx="888701" cy="6095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1xd</a:t>
              </a:r>
            </a:p>
          </p:txBody>
        </p:sp>
        <p:sp>
          <p:nvSpPr>
            <p:cNvPr id="5132" name="Text Box 11">
              <a:extLst>
                <a:ext uri="{FF2B5EF4-FFF2-40B4-BE49-F238E27FC236}">
                  <a16:creationId xmlns:a16="http://schemas.microsoft.com/office/drawing/2014/main" id="{6F5ADFB5-55F4-45EE-8B4F-E3C8DDB4F1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" y="3581400"/>
              <a:ext cx="808004" cy="6095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dxd</a:t>
              </a:r>
            </a:p>
          </p:txBody>
        </p:sp>
      </p:grpSp>
      <p:graphicFrame>
        <p:nvGraphicFramePr>
          <p:cNvPr id="5127" name="Object 4">
            <a:extLst>
              <a:ext uri="{FF2B5EF4-FFF2-40B4-BE49-F238E27FC236}">
                <a16:creationId xmlns:a16="http://schemas.microsoft.com/office/drawing/2014/main" id="{AA5B3D22-D4CA-4551-9A6A-8DA1975DDE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65238" y="4003675"/>
          <a:ext cx="3311525" cy="187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7" imgW="1955800" imgH="1104900" progId="Equation.3">
                  <p:embed/>
                </p:oleObj>
              </mc:Choice>
              <mc:Fallback>
                <p:oleObj name="Equation" r:id="rId7" imgW="1955800" imgH="1104900" progId="Equation.3">
                  <p:embed/>
                  <p:pic>
                    <p:nvPicPr>
                      <p:cNvPr id="5127" name="Object 4">
                        <a:extLst>
                          <a:ext uri="{FF2B5EF4-FFF2-40B4-BE49-F238E27FC236}">
                            <a16:creationId xmlns:a16="http://schemas.microsoft.com/office/drawing/2014/main" id="{AA5B3D22-D4CA-4551-9A6A-8DA1975DDE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4003675"/>
                        <a:ext cx="3311525" cy="187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Text Box 9">
            <a:extLst>
              <a:ext uri="{FF2B5EF4-FFF2-40B4-BE49-F238E27FC236}">
                <a16:creationId xmlns:a16="http://schemas.microsoft.com/office/drawing/2014/main" id="{78D7C2FE-B3C4-474D-99CD-C62B2033E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450" y="3132138"/>
            <a:ext cx="3116263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Covariance matrix:</a:t>
            </a: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diagonal elements are </a:t>
            </a:r>
            <a:r>
              <a:rPr lang="en-US" altLang="en-US" sz="2400">
                <a:latin typeface="Symbol" panose="05050102010706020507" pitchFamily="18" charset="2"/>
              </a:rPr>
              <a:t>s</a:t>
            </a:r>
            <a:r>
              <a:rPr lang="en-US" altLang="en-US" sz="2400" b="1" baseline="30000"/>
              <a:t>2</a:t>
            </a:r>
            <a:r>
              <a:rPr lang="en-US" altLang="en-US" sz="2400"/>
              <a:t> of individual attributes.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Off diagonals show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correlation between variation of attributes.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2">
            <a:extLst>
              <a:ext uri="{FF2B5EF4-FFF2-40B4-BE49-F238E27FC236}">
                <a16:creationId xmlns:a16="http://schemas.microsoft.com/office/drawing/2014/main" id="{36D76E33-A7D9-496D-B149-B0163249D9A5}"/>
              </a:ext>
            </a:extLst>
          </p:cNvPr>
          <p:cNvGrpSpPr>
            <a:grpSpLocks/>
          </p:cNvGrpSpPr>
          <p:nvPr/>
        </p:nvGrpSpPr>
        <p:grpSpPr bwMode="auto">
          <a:xfrm>
            <a:off x="746125" y="609600"/>
            <a:ext cx="3521075" cy="1535113"/>
            <a:chOff x="434" y="317"/>
            <a:chExt cx="2254" cy="1034"/>
          </a:xfrm>
        </p:grpSpPr>
        <p:graphicFrame>
          <p:nvGraphicFramePr>
            <p:cNvPr id="6152" name="Object 8">
              <a:extLst>
                <a:ext uri="{FF2B5EF4-FFF2-40B4-BE49-F238E27FC236}">
                  <a16:creationId xmlns:a16="http://schemas.microsoft.com/office/drawing/2014/main" id="{52F7E76E-2C8F-45EF-BFB9-050373FEC61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86" y="317"/>
            <a:ext cx="2102" cy="7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" name="Equation" r:id="rId3" imgW="1562100" imgH="546100" progId="Equation.3">
                    <p:embed/>
                  </p:oleObj>
                </mc:Choice>
                <mc:Fallback>
                  <p:oleObj name="Equation" r:id="rId3" imgW="1562100" imgH="546100" progId="Equation.3">
                    <p:embed/>
                    <p:pic>
                      <p:nvPicPr>
                        <p:cNvPr id="6152" name="Object 8">
                          <a:extLst>
                            <a:ext uri="{FF2B5EF4-FFF2-40B4-BE49-F238E27FC236}">
                              <a16:creationId xmlns:a16="http://schemas.microsoft.com/office/drawing/2014/main" id="{52F7E76E-2C8F-45EF-BFB9-050373FEC61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6" y="317"/>
                          <a:ext cx="2102" cy="7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3" name="Text Box 9">
              <a:extLst>
                <a:ext uri="{FF2B5EF4-FFF2-40B4-BE49-F238E27FC236}">
                  <a16:creationId xmlns:a16="http://schemas.microsoft.com/office/drawing/2014/main" id="{663382C5-D342-4F01-B138-071776A3E3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024"/>
              <a:ext cx="4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dx1</a:t>
              </a:r>
            </a:p>
          </p:txBody>
        </p:sp>
        <p:sp>
          <p:nvSpPr>
            <p:cNvPr id="6154" name="Text Box 10">
              <a:extLst>
                <a:ext uri="{FF2B5EF4-FFF2-40B4-BE49-F238E27FC236}">
                  <a16:creationId xmlns:a16="http://schemas.microsoft.com/office/drawing/2014/main" id="{A2A72903-255C-4478-8337-4E90C7A9FB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1008"/>
              <a:ext cx="4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1xd</a:t>
              </a:r>
            </a:p>
          </p:txBody>
        </p:sp>
        <p:sp>
          <p:nvSpPr>
            <p:cNvPr id="6155" name="Text Box 11">
              <a:extLst>
                <a:ext uri="{FF2B5EF4-FFF2-40B4-BE49-F238E27FC236}">
                  <a16:creationId xmlns:a16="http://schemas.microsoft.com/office/drawing/2014/main" id="{82008891-CE6E-4BB4-A73E-6CF86DE5E8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" y="1017"/>
              <a:ext cx="4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dxd</a:t>
              </a:r>
            </a:p>
          </p:txBody>
        </p:sp>
      </p:grpSp>
      <p:sp>
        <p:nvSpPr>
          <p:cNvPr id="6147" name="Text Box 13">
            <a:extLst>
              <a:ext uri="{FF2B5EF4-FFF2-40B4-BE49-F238E27FC236}">
                <a16:creationId xmlns:a16="http://schemas.microsoft.com/office/drawing/2014/main" id="{36B3F4A0-3123-45C4-B5C9-ABB877C18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2551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6148" name="Object 15">
            <a:extLst>
              <a:ext uri="{FF2B5EF4-FFF2-40B4-BE49-F238E27FC236}">
                <a16:creationId xmlns:a16="http://schemas.microsoft.com/office/drawing/2014/main" id="{4EB8ACEC-2772-41B4-A311-310C7CEC6B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609600"/>
          <a:ext cx="3252788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5" imgW="1955800" imgH="1104900" progId="Equation.3">
                  <p:embed/>
                </p:oleObj>
              </mc:Choice>
              <mc:Fallback>
                <p:oleObj name="Equation" r:id="rId5" imgW="1955800" imgH="1104900" progId="Equation.3">
                  <p:embed/>
                  <p:pic>
                    <p:nvPicPr>
                      <p:cNvPr id="6148" name="Object 15">
                        <a:extLst>
                          <a:ext uri="{FF2B5EF4-FFF2-40B4-BE49-F238E27FC236}">
                            <a16:creationId xmlns:a16="http://schemas.microsoft.com/office/drawing/2014/main" id="{4EB8ACEC-2772-41B4-A311-310C7CEC6B5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609600"/>
                        <a:ext cx="3252788" cy="183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16">
            <a:extLst>
              <a:ext uri="{FF2B5EF4-FFF2-40B4-BE49-F238E27FC236}">
                <a16:creationId xmlns:a16="http://schemas.microsoft.com/office/drawing/2014/main" id="{109284F2-17BB-4EE0-BDB9-EBEDF8E02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2751138"/>
            <a:ext cx="89630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Dividing elements covariance matrix by the product of standard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deviations produces the “correlation” matrix with 1’s on diagonal.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Off-diagonals are “correlation coefficients”</a:t>
            </a:r>
          </a:p>
        </p:txBody>
      </p:sp>
      <p:sp>
        <p:nvSpPr>
          <p:cNvPr id="6150" name="Text Box 20">
            <a:extLst>
              <a:ext uri="{FF2B5EF4-FFF2-40B4-BE49-F238E27FC236}">
                <a16:creationId xmlns:a16="http://schemas.microsoft.com/office/drawing/2014/main" id="{CDC6707C-9F9B-48CE-829C-87AA94C8E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225" y="5410200"/>
            <a:ext cx="79819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Correlation among attributes makes it difficult to say how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each attribute contributes to a prediction.</a:t>
            </a:r>
            <a:endParaRPr lang="en-US" altLang="en-US" sz="2400" i="1" dirty="0"/>
          </a:p>
        </p:txBody>
      </p:sp>
      <p:graphicFrame>
        <p:nvGraphicFramePr>
          <p:cNvPr id="6151" name="Object 21">
            <a:extLst>
              <a:ext uri="{FF2B5EF4-FFF2-40B4-BE49-F238E27FC236}">
                <a16:creationId xmlns:a16="http://schemas.microsoft.com/office/drawing/2014/main" id="{6740BC37-91FE-48BF-B955-BBFA6F1A22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84400" y="3971925"/>
          <a:ext cx="4927600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7" imgW="2120900" imgH="546100" progId="Equation.3">
                  <p:embed/>
                </p:oleObj>
              </mc:Choice>
              <mc:Fallback>
                <p:oleObj name="Equation" r:id="rId7" imgW="2120900" imgH="546100" progId="Equation.3">
                  <p:embed/>
                  <p:pic>
                    <p:nvPicPr>
                      <p:cNvPr id="6151" name="Object 21">
                        <a:extLst>
                          <a:ext uri="{FF2B5EF4-FFF2-40B4-BE49-F238E27FC236}">
                            <a16:creationId xmlns:a16="http://schemas.microsoft.com/office/drawing/2014/main" id="{6740BC37-91FE-48BF-B955-BBFA6F1A22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3971925"/>
                        <a:ext cx="4927600" cy="1268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D558E7C0-78A7-4F3B-A325-6BD704DBC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066800"/>
            <a:ext cx="8694738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If attributes are normally distributed, then features obtained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by linear transformation of attributes, </a:t>
            </a:r>
            <a:r>
              <a:rPr lang="en-US" altLang="en-US" sz="2400" b="1" dirty="0"/>
              <a:t>z</a:t>
            </a:r>
            <a:r>
              <a:rPr lang="en-US" altLang="en-US" sz="2400" dirty="0"/>
              <a:t> = </a:t>
            </a:r>
            <a:r>
              <a:rPr lang="en-US" altLang="en-US" sz="2400" b="1" dirty="0"/>
              <a:t>Mx</a:t>
            </a:r>
            <a:r>
              <a:rPr lang="en-US" altLang="en-US" sz="2400" dirty="0"/>
              <a:t> 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where </a:t>
            </a:r>
            <a:r>
              <a:rPr lang="en-US" altLang="en-US" sz="2400" b="1" dirty="0"/>
              <a:t>M</a:t>
            </a:r>
            <a:r>
              <a:rPr lang="en-US" altLang="en-US" sz="2400" dirty="0"/>
              <a:t> is any </a:t>
            </a:r>
            <a:r>
              <a:rPr lang="en-US" altLang="en-US" sz="2400" dirty="0" err="1"/>
              <a:t>dxd</a:t>
            </a:r>
            <a:r>
              <a:rPr lang="en-US" altLang="en-US" sz="2400" dirty="0"/>
              <a:t> matrix, will also be normally distributed.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 choice of </a:t>
            </a:r>
            <a:r>
              <a:rPr lang="en-US" altLang="en-US" sz="2400" b="1" dirty="0"/>
              <a:t>M</a:t>
            </a:r>
            <a:r>
              <a:rPr lang="en-US" altLang="en-US" sz="2400" dirty="0"/>
              <a:t> that results in a diagonal covariance matrix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in feature-space has the following advantages: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1. Interpretation of uncorrelated features is easier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2. Total variance of features is the sum of diagonal elements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3. Since the trace of a matrix (sum of diagonal elements) is invariant under diagonalization, total variance of features equals total variance of attributes.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646211DA-7D74-4E28-BBCF-C8C172235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28178"/>
            <a:ext cx="8686800" cy="600164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00" dirty="0"/>
              <a:t>Diagonalization of the covariance matrix: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dirty="0"/>
              <a:t>The transformation </a:t>
            </a:r>
            <a:r>
              <a:rPr lang="en-US" altLang="en-US" sz="2000" b="1" dirty="0"/>
              <a:t>z</a:t>
            </a:r>
            <a:r>
              <a:rPr lang="en-US" altLang="en-US" sz="2000" dirty="0"/>
              <a:t> = </a:t>
            </a:r>
            <a:r>
              <a:rPr lang="en-US" altLang="en-US" sz="2000" b="1" dirty="0" err="1"/>
              <a:t>Mx</a:t>
            </a:r>
            <a:r>
              <a:rPr lang="en-US" altLang="en-US" sz="2000" dirty="0"/>
              <a:t> that leads to a diagonal feature-space covariance has </a:t>
            </a:r>
            <a:r>
              <a:rPr lang="en-US" altLang="en-US" sz="2000" b="1" dirty="0"/>
              <a:t>M</a:t>
            </a:r>
            <a:r>
              <a:rPr lang="en-US" altLang="en-US" sz="2000" dirty="0"/>
              <a:t> = </a:t>
            </a:r>
            <a:r>
              <a:rPr lang="en-US" altLang="en-US" sz="2000" b="1" dirty="0"/>
              <a:t>W</a:t>
            </a:r>
            <a:r>
              <a:rPr lang="en-US" altLang="en-US" sz="2000" b="1" baseline="30000" dirty="0"/>
              <a:t>T</a:t>
            </a:r>
            <a:r>
              <a:rPr lang="en-US" altLang="en-US" sz="2000" dirty="0"/>
              <a:t> where the columns of </a:t>
            </a:r>
            <a:r>
              <a:rPr lang="en-US" altLang="en-US" sz="2000" b="1" dirty="0"/>
              <a:t>W</a:t>
            </a:r>
            <a:r>
              <a:rPr lang="en-US" altLang="en-US" sz="2000" dirty="0"/>
              <a:t> are the eigenvectors, </a:t>
            </a:r>
            <a:r>
              <a:rPr lang="en-US" altLang="en-US" sz="2000" b="1" dirty="0" err="1"/>
              <a:t>w</a:t>
            </a:r>
            <a:r>
              <a:rPr lang="en-US" altLang="en-US" sz="2000" b="1" baseline="-25000" dirty="0" err="1"/>
              <a:t>k</a:t>
            </a:r>
            <a:r>
              <a:rPr lang="en-US" altLang="en-US" sz="2000" dirty="0"/>
              <a:t>, of the covariance matrix </a:t>
            </a:r>
            <a:r>
              <a:rPr lang="en-US" altLang="en-US" sz="2400" b="1" dirty="0">
                <a:latin typeface="Symbol" panose="05050102010706020507" pitchFamily="18" charset="2"/>
              </a:rPr>
              <a:t>S</a:t>
            </a:r>
            <a:r>
              <a:rPr lang="en-US" altLang="en-US" sz="2000" b="1" dirty="0">
                <a:latin typeface="+mn-lt"/>
              </a:rPr>
              <a:t>, </a:t>
            </a:r>
            <a:r>
              <a:rPr lang="en-US" altLang="en-US" sz="2000" dirty="0">
                <a:latin typeface="+mn-lt"/>
              </a:rPr>
              <a:t>obtained by solution of the eigenvalue equations</a:t>
            </a:r>
            <a:r>
              <a:rPr lang="en-US" altLang="en-US" sz="2000" b="1" dirty="0">
                <a:latin typeface="Symbol" panose="05050102010706020507" pitchFamily="18" charset="2"/>
              </a:rPr>
              <a:t> </a:t>
            </a:r>
            <a:r>
              <a:rPr lang="en-US" altLang="en-US" sz="2800" b="1" dirty="0">
                <a:latin typeface="Symbol" panose="05050102010706020507" pitchFamily="18" charset="2"/>
              </a:rPr>
              <a:t>S</a:t>
            </a:r>
            <a:r>
              <a:rPr lang="en-US" altLang="en-US" sz="2800" b="1" dirty="0"/>
              <a:t>w</a:t>
            </a:r>
            <a:r>
              <a:rPr lang="en-US" altLang="en-US" sz="2800" b="1" baseline="-25000" dirty="0"/>
              <a:t>k</a:t>
            </a:r>
            <a:r>
              <a:rPr lang="en-US" altLang="en-US" sz="2800" dirty="0"/>
              <a:t> = </a:t>
            </a:r>
            <a:r>
              <a:rPr lang="en-US" altLang="en-US" sz="2800" dirty="0">
                <a:latin typeface="Symbol" panose="05050102010706020507" pitchFamily="18" charset="2"/>
              </a:rPr>
              <a:t>l</a:t>
            </a:r>
            <a:r>
              <a:rPr lang="en-US" altLang="en-US" sz="2800" b="1" baseline="-25000" dirty="0"/>
              <a:t>k</a:t>
            </a:r>
            <a:r>
              <a:rPr lang="en-US" altLang="en-US" sz="2800" b="1" dirty="0"/>
              <a:t>w</a:t>
            </a:r>
            <a:r>
              <a:rPr lang="en-US" altLang="en-US" sz="2800" b="1" baseline="-25000" dirty="0"/>
              <a:t>k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000" b="1" dirty="0">
              <a:latin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dirty="0"/>
              <a:t>The collection of eigenvalue equations can be written as </a:t>
            </a:r>
            <a:r>
              <a:rPr lang="en-US" altLang="en-US" sz="2400" b="1" dirty="0">
                <a:latin typeface="Symbol" panose="05050102010706020507" pitchFamily="18" charset="2"/>
              </a:rPr>
              <a:t>S</a:t>
            </a:r>
            <a:r>
              <a:rPr lang="en-US" altLang="en-US" sz="2000" b="1" dirty="0"/>
              <a:t>W</a:t>
            </a:r>
            <a:r>
              <a:rPr lang="en-US" altLang="en-US" sz="2000" dirty="0"/>
              <a:t> = </a:t>
            </a:r>
            <a:r>
              <a:rPr lang="en-US" altLang="en-US" sz="2000" b="1" dirty="0"/>
              <a:t>WD</a:t>
            </a:r>
            <a:r>
              <a:rPr lang="en-US" altLang="en-US" sz="2000" dirty="0"/>
              <a:t> where </a:t>
            </a:r>
            <a:r>
              <a:rPr lang="en-US" altLang="en-US" sz="2000" b="1" dirty="0"/>
              <a:t>D</a:t>
            </a:r>
            <a:r>
              <a:rPr lang="en-US" altLang="en-US" sz="2000" dirty="0"/>
              <a:t> = </a:t>
            </a:r>
            <a:r>
              <a:rPr lang="en-US" altLang="en-US" sz="2000" dirty="0" err="1"/>
              <a:t>diag</a:t>
            </a:r>
            <a:r>
              <a:rPr lang="en-US" altLang="en-US" sz="2000" dirty="0"/>
              <a:t>(</a:t>
            </a:r>
            <a:r>
              <a:rPr lang="en-US" altLang="en-US" sz="2000" dirty="0">
                <a:latin typeface="Symbol" panose="05050102010706020507" pitchFamily="18" charset="2"/>
              </a:rPr>
              <a:t>l</a:t>
            </a:r>
            <a:r>
              <a:rPr lang="en-US" altLang="en-US" sz="2000" b="1" baseline="-25000" dirty="0"/>
              <a:t>1</a:t>
            </a:r>
            <a:r>
              <a:rPr lang="en-US" altLang="en-US" sz="2000" dirty="0"/>
              <a:t>...</a:t>
            </a:r>
            <a:r>
              <a:rPr lang="en-US" altLang="en-US" sz="2000" dirty="0" err="1">
                <a:latin typeface="Symbol" panose="05050102010706020507" pitchFamily="18" charset="2"/>
              </a:rPr>
              <a:t>l</a:t>
            </a:r>
            <a:r>
              <a:rPr lang="en-US" altLang="en-US" sz="2000" b="1" baseline="-25000" dirty="0" err="1"/>
              <a:t>d</a:t>
            </a:r>
            <a:r>
              <a:rPr lang="en-US" altLang="en-US" sz="2000" dirty="0"/>
              <a:t>) and </a:t>
            </a:r>
            <a:r>
              <a:rPr lang="en-US" altLang="en-US" sz="2000" b="1" dirty="0"/>
              <a:t>W</a:t>
            </a:r>
            <a:r>
              <a:rPr lang="en-US" altLang="en-US" sz="2000" dirty="0"/>
              <a:t> is formed by column vectors [</a:t>
            </a:r>
            <a:r>
              <a:rPr lang="en-US" altLang="en-US" sz="2000" b="1" dirty="0"/>
              <a:t>w</a:t>
            </a:r>
            <a:r>
              <a:rPr lang="en-US" altLang="en-US" sz="2000" b="1" baseline="-25000" dirty="0"/>
              <a:t>1</a:t>
            </a:r>
            <a:r>
              <a:rPr lang="en-US" altLang="en-US" sz="2000" dirty="0"/>
              <a:t> ... </a:t>
            </a:r>
            <a:r>
              <a:rPr lang="en-US" altLang="en-US" sz="2000" b="1" dirty="0" err="1"/>
              <a:t>w</a:t>
            </a:r>
            <a:r>
              <a:rPr lang="en-US" altLang="en-US" sz="2000" baseline="-25000" dirty="0" err="1"/>
              <a:t>d</a:t>
            </a:r>
            <a:r>
              <a:rPr lang="en-US" altLang="en-US" sz="2000" dirty="0"/>
              <a:t>].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000" b="1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b="1" dirty="0"/>
              <a:t>W</a:t>
            </a:r>
            <a:r>
              <a:rPr lang="en-US" altLang="en-US" sz="2000" dirty="0"/>
              <a:t> is an “orthogonal” matrix with the property </a:t>
            </a:r>
            <a:r>
              <a:rPr lang="en-US" altLang="en-US" sz="2000" b="1" dirty="0"/>
              <a:t>W</a:t>
            </a:r>
            <a:r>
              <a:rPr lang="en-US" altLang="en-US" sz="2000" b="1" baseline="30000" dirty="0"/>
              <a:t>T</a:t>
            </a:r>
            <a:r>
              <a:rPr lang="en-US" altLang="en-US" sz="2000" dirty="0"/>
              <a:t>= </a:t>
            </a:r>
            <a:r>
              <a:rPr lang="en-US" altLang="en-US" sz="2000" b="1" dirty="0"/>
              <a:t>W</a:t>
            </a:r>
            <a:r>
              <a:rPr lang="en-US" altLang="en-US" sz="2000" b="1" baseline="30000" dirty="0"/>
              <a:t>-1</a:t>
            </a:r>
            <a:r>
              <a:rPr lang="en-US" altLang="en-US" sz="2000" b="1" dirty="0"/>
              <a:t>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sz="2000" dirty="0"/>
              <a:t>Hence </a:t>
            </a:r>
            <a:r>
              <a:rPr lang="en-US" altLang="en-US" sz="2000" b="1" dirty="0"/>
              <a:t>W</a:t>
            </a:r>
            <a:r>
              <a:rPr lang="en-US" altLang="en-US" sz="2000" b="1" baseline="30000" dirty="0"/>
              <a:t>T</a:t>
            </a:r>
            <a:r>
              <a:rPr lang="en-US" altLang="en-US" sz="2400" b="1" dirty="0">
                <a:latin typeface="Symbol" panose="05050102010706020507" pitchFamily="18" charset="2"/>
              </a:rPr>
              <a:t>S</a:t>
            </a:r>
            <a:r>
              <a:rPr lang="en-US" altLang="en-US" sz="2000" b="1" dirty="0"/>
              <a:t>W</a:t>
            </a:r>
            <a:r>
              <a:rPr lang="en-US" altLang="en-US" sz="2000" dirty="0"/>
              <a:t> = </a:t>
            </a:r>
            <a:r>
              <a:rPr lang="en-US" altLang="en-US" sz="2000" b="1" dirty="0"/>
              <a:t>W</a:t>
            </a:r>
            <a:r>
              <a:rPr lang="en-US" altLang="en-US" sz="2000" b="1" baseline="30000" dirty="0"/>
              <a:t>-1</a:t>
            </a:r>
            <a:r>
              <a:rPr lang="en-US" altLang="en-US" sz="2000" b="1" dirty="0"/>
              <a:t>WD</a:t>
            </a:r>
            <a:r>
              <a:rPr lang="en-US" altLang="en-US" sz="2000" dirty="0"/>
              <a:t> = </a:t>
            </a:r>
            <a:r>
              <a:rPr lang="en-US" altLang="en-US" sz="2000" b="1" dirty="0"/>
              <a:t>D </a:t>
            </a:r>
            <a:r>
              <a:rPr lang="en-US" altLang="en-US" sz="2000" dirty="0"/>
              <a:t>and </a:t>
            </a:r>
            <a:r>
              <a:rPr lang="en-US" altLang="en-US" sz="2000" b="1" dirty="0"/>
              <a:t>z</a:t>
            </a:r>
            <a:r>
              <a:rPr lang="en-US" altLang="en-US" sz="2000" dirty="0"/>
              <a:t> = </a:t>
            </a:r>
            <a:r>
              <a:rPr lang="en-US" altLang="en-US" sz="2000" b="1" dirty="0" err="1"/>
              <a:t>W</a:t>
            </a:r>
            <a:r>
              <a:rPr lang="en-US" altLang="en-US" sz="2000" b="1" baseline="30000" dirty="0" err="1"/>
              <a:t>T</a:t>
            </a:r>
            <a:r>
              <a:rPr lang="en-US" altLang="en-US" sz="2000" b="1" dirty="0" err="1"/>
              <a:t>x</a:t>
            </a:r>
            <a:r>
              <a:rPr lang="en-US" altLang="en-US" sz="2000" dirty="0"/>
              <a:t> is a feature vector with components </a:t>
            </a:r>
            <a:r>
              <a:rPr lang="en-US" altLang="en-US" sz="2000" dirty="0" err="1"/>
              <a:t>z</a:t>
            </a:r>
            <a:r>
              <a:rPr lang="en-US" altLang="en-US" sz="2000" b="1" baseline="-25000" dirty="0" err="1"/>
              <a:t>i</a:t>
            </a:r>
            <a:r>
              <a:rPr lang="en-US" altLang="en-US" sz="2000" dirty="0"/>
              <a:t> = </a:t>
            </a:r>
            <a:r>
              <a:rPr lang="en-US" altLang="en-US" sz="2000" b="1" dirty="0" err="1"/>
              <a:t>w</a:t>
            </a:r>
            <a:r>
              <a:rPr lang="en-US" altLang="en-US" sz="2000" b="1" baseline="-25000" dirty="0" err="1"/>
              <a:t>i</a:t>
            </a:r>
            <a:r>
              <a:rPr lang="en-US" altLang="en-US" sz="2000" b="1" baseline="30000" dirty="0" err="1"/>
              <a:t>T</a:t>
            </a:r>
            <a:r>
              <a:rPr lang="en-US" altLang="en-US" sz="2000" b="1" dirty="0" err="1"/>
              <a:t>x</a:t>
            </a:r>
            <a:r>
              <a:rPr lang="en-US" altLang="en-US" sz="2000" dirty="0"/>
              <a:t>, that are uncorrelated (diagonal covariance) </a:t>
            </a:r>
            <a:endParaRPr lang="en-US" altLang="en-US" sz="2000" b="1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000" b="1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dirty="0"/>
              <a:t>If we arrange the eigenvectors in </a:t>
            </a:r>
            <a:r>
              <a:rPr lang="en-US" altLang="en-US" sz="2000" b="1" dirty="0"/>
              <a:t>W</a:t>
            </a:r>
            <a:r>
              <a:rPr lang="en-US" altLang="en-US" sz="2000" dirty="0"/>
              <a:t> so that their eigenvalues </a:t>
            </a:r>
            <a:r>
              <a:rPr lang="en-US" altLang="en-US" sz="2000" dirty="0">
                <a:latin typeface="Symbol" panose="05050102010706020507" pitchFamily="18" charset="2"/>
              </a:rPr>
              <a:t>l</a:t>
            </a:r>
            <a:r>
              <a:rPr lang="en-US" altLang="en-US" sz="2000" b="1" baseline="-25000" dirty="0"/>
              <a:t>1</a:t>
            </a:r>
            <a:r>
              <a:rPr lang="en-US" altLang="en-US" sz="2000" dirty="0"/>
              <a:t>...</a:t>
            </a:r>
            <a:r>
              <a:rPr lang="en-US" altLang="en-US" sz="2000" dirty="0" err="1">
                <a:latin typeface="Symbol" panose="05050102010706020507" pitchFamily="18" charset="2"/>
              </a:rPr>
              <a:t>l</a:t>
            </a:r>
            <a:r>
              <a:rPr lang="en-US" altLang="en-US" sz="2000" b="1" baseline="-25000" dirty="0" err="1"/>
              <a:t>d</a:t>
            </a:r>
            <a:r>
              <a:rPr lang="en-US" altLang="en-US" sz="2000" dirty="0"/>
              <a:t> are in decreasing order of magnitude, then we can reduce the dimension of feature space by only included eigenvalues that account for most of the variance (called principal components)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8B0B21D9-4A15-4227-9461-D6E41E6B6711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685800" y="914400"/>
            <a:ext cx="8229600" cy="5562600"/>
          </a:xfrm>
        </p:spPr>
        <p:txBody>
          <a:bodyPr/>
          <a:lstStyle/>
          <a:p>
            <a:pPr marL="273050" indent="-27305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Proof that if attributes </a:t>
            </a:r>
            <a:r>
              <a:rPr lang="en-US" altLang="en-US" sz="2800" b="1" i="1" dirty="0">
                <a:solidFill>
                  <a:schemeClr val="tx2"/>
                </a:solidFill>
                <a:latin typeface="Calibri" panose="020F0502020204030204" pitchFamily="34" charset="0"/>
              </a:rPr>
              <a:t>x</a:t>
            </a:r>
            <a:r>
              <a:rPr lang="en-US" alt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 are normally distributed with mean </a:t>
            </a:r>
            <a:r>
              <a:rPr lang="en-US" altLang="en-US" sz="2800" b="1" i="1" dirty="0">
                <a:solidFill>
                  <a:schemeClr val="tx2"/>
                </a:solidFill>
                <a:latin typeface="Symbol" panose="05050102010706020507" pitchFamily="18" charset="2"/>
              </a:rPr>
              <a:t>m</a:t>
            </a:r>
            <a:r>
              <a:rPr lang="en-US" alt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 and covariance </a:t>
            </a:r>
            <a:r>
              <a:rPr lang="en-US" altLang="en-US" sz="2800" b="1" dirty="0">
                <a:solidFill>
                  <a:schemeClr val="tx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 then, any feature, z=</a:t>
            </a:r>
            <a:r>
              <a:rPr lang="en-US" altLang="en-US" sz="28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800" b="1" i="1" dirty="0">
                <a:solidFill>
                  <a:schemeClr val="tx2"/>
                </a:solidFill>
                <a:latin typeface="Calibri" panose="020F0502020204030204" pitchFamily="34" charset="0"/>
              </a:rPr>
              <a:t>x</a:t>
            </a:r>
            <a:r>
              <a:rPr lang="en-US" alt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 is normally distributed with mean </a:t>
            </a:r>
            <a:r>
              <a:rPr lang="en-US" altLang="en-US" sz="28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800" b="1" i="1" dirty="0">
                <a:solidFill>
                  <a:schemeClr val="tx2"/>
                </a:solidFill>
                <a:latin typeface="Symbol" panose="05050102010706020507" pitchFamily="18" charset="2"/>
              </a:rPr>
              <a:t>m</a:t>
            </a:r>
            <a:r>
              <a:rPr lang="en-US" alt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 and variance </a:t>
            </a:r>
            <a:r>
              <a:rPr lang="en-US" altLang="en-US" sz="2800" b="1" i="1" dirty="0" err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i="1" baseline="30000" dirty="0" err="1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800" b="1" dirty="0" err="1">
                <a:solidFill>
                  <a:schemeClr val="tx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2800" b="1" i="1" dirty="0" err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dirty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pPr marL="273050" indent="-27305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6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Mean(z) = E(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400" b="1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x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</a:t>
            </a:r>
            <a:r>
              <a:rPr lang="en-US" altLang="en-US" sz="2400" i="1" dirty="0">
                <a:solidFill>
                  <a:schemeClr val="tx2"/>
                </a:solidFill>
                <a:latin typeface="Calibri" panose="020F0502020204030204" pitchFamily="34" charset="0"/>
              </a:rPr>
              <a:t> = </a:t>
            </a:r>
            <a:r>
              <a:rPr lang="en-US" altLang="en-US" sz="2400" b="1" i="1" dirty="0" err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400" b="1" i="1" baseline="30000" dirty="0" err="1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400" dirty="0" err="1">
                <a:solidFill>
                  <a:schemeClr val="tx2"/>
                </a:solidFill>
                <a:latin typeface="Calibri" panose="020F0502020204030204" pitchFamily="34" charset="0"/>
              </a:rPr>
              <a:t>E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(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x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 =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 w</a:t>
            </a:r>
            <a:r>
              <a:rPr lang="en-US" altLang="en-US" sz="2400" b="1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400" b="1" i="1" dirty="0">
                <a:solidFill>
                  <a:schemeClr val="tx2"/>
                </a:solidFill>
                <a:latin typeface="Symbol" panose="05050102010706020507" pitchFamily="18" charset="2"/>
              </a:rPr>
              <a:t>m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</a:p>
          <a:p>
            <a:pPr marL="273050" indent="-27305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Var(z) = Var(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x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 = E[(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x 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–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 w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μ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</a:t>
            </a:r>
            <a:r>
              <a:rPr lang="tr-TR" altLang="en-US" sz="2400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2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] </a:t>
            </a:r>
          </a:p>
          <a:p>
            <a:pPr marL="273050" indent="-27305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			= E[(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x 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–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 w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μ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)(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x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–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 b="1" i="1" dirty="0">
                <a:solidFill>
                  <a:schemeClr val="tx2"/>
                </a:solidFill>
                <a:latin typeface="Symbol" panose="05050102010706020507" pitchFamily="18" charset="2"/>
              </a:rPr>
              <a:t>m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)]</a:t>
            </a:r>
          </a:p>
          <a:p>
            <a:pPr marL="273050" indent="-27305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			= E[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(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x 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–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 μ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)(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x 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–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 μ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]</a:t>
            </a:r>
          </a:p>
          <a:p>
            <a:pPr marL="273050" indent="-27305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			= 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tr-TR" altLang="en-US" sz="2400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 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E[(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x 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– 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μ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)(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x 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–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μ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]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tr-TR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 = 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tr-TR" altLang="en-US" sz="2400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tr-TR" altLang="en-US" sz="2800" b="1" dirty="0">
                <a:solidFill>
                  <a:schemeClr val="tx2"/>
                </a:solidFill>
                <a:latin typeface="Calibri" panose="020F0502020204030204" pitchFamily="34" charset="0"/>
              </a:rPr>
              <a:t>∑</a:t>
            </a:r>
            <a:r>
              <a:rPr lang="tr-TR" altLang="en-US" sz="2400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endParaRPr lang="en-US" altLang="en-US" sz="2400" b="1" i="1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800" b="1" i="1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/>
              <a:t>Find </a:t>
            </a:r>
            <a:r>
              <a:rPr lang="en-US" altLang="en-US" sz="2400" b="1" i="1" dirty="0"/>
              <a:t>w</a:t>
            </a:r>
            <a:r>
              <a:rPr lang="en-US" altLang="en-US" sz="2400" dirty="0"/>
              <a:t> = </a:t>
            </a:r>
            <a:r>
              <a:rPr lang="en-US" altLang="en-US" sz="2400" b="1" i="1" dirty="0"/>
              <a:t>w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such that </a:t>
            </a:r>
            <a:r>
              <a:rPr lang="en-US" altLang="en-US" sz="2400" dirty="0" err="1"/>
              <a:t>Var</a:t>
            </a:r>
            <a:r>
              <a:rPr lang="en-US" altLang="en-US" sz="2400" dirty="0"/>
              <a:t>(z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)=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400" b="1" i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tr-TR" altLang="en-US" sz="2400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tr-TR" altLang="en-US" sz="2400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tr-TR" altLang="en-US" sz="2400" b="1" dirty="0">
                <a:solidFill>
                  <a:schemeClr val="tx2"/>
                </a:solidFill>
                <a:latin typeface="Calibri" panose="020F0502020204030204" pitchFamily="34" charset="0"/>
              </a:rPr>
              <a:t>∑</a:t>
            </a:r>
            <a:r>
              <a:rPr lang="tr-TR" altLang="en-US" sz="2400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400" b="1" i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 dirty="0">
                <a:solidFill>
                  <a:schemeClr val="tx2"/>
                </a:solidFill>
                <a:cs typeface="Arial" panose="020B0604020202020204" pitchFamily="34" charset="0"/>
              </a:rPr>
              <a:t>is a maximum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solidFill>
                  <a:schemeClr val="tx2"/>
                </a:solidFill>
                <a:cs typeface="Arial" panose="020B0604020202020204" pitchFamily="34" charset="0"/>
              </a:rPr>
              <a:t>subject to the constraint 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||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4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|| = 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4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 b="1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4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 = 1</a:t>
            </a:r>
          </a:p>
          <a:p>
            <a:pPr marL="273050" indent="-27305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altLang="en-US" b="1" i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F987DEAC-E5FA-416E-A2D8-2296D68F02F1}"/>
              </a:ext>
            </a:extLst>
          </p:cNvPr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DD721A33-24D2-440C-9596-9C474B35569A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E2B4F352-98FE-4DD8-A286-69699D7C00BC}"/>
              </a:ext>
            </a:extLst>
          </p:cNvPr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D18D8F9-B93A-4717-9E9C-4D8FDD84994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487363"/>
            <a:ext cx="6354763" cy="541337"/>
          </a:xfrm>
        </p:spPr>
        <p:txBody>
          <a:bodyPr lIns="0" rIns="0" bIns="0" anchor="b"/>
          <a:lstStyle/>
          <a:p>
            <a:pPr algn="l" eaLnBrk="1" hangingPunct="1"/>
            <a:r>
              <a:rPr lang="en-US" altLang="en-US" sz="3200"/>
              <a:t>Application of Lagrange multipliers</a:t>
            </a:r>
            <a:endParaRPr lang="tr-TR" altLang="en-US" sz="320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3663F87-8616-49FA-97DA-7421703501B8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457200" y="1295400"/>
            <a:ext cx="8458200" cy="4572000"/>
          </a:xfrm>
        </p:spPr>
        <p:txBody>
          <a:bodyPr/>
          <a:lstStyle/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Find 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 such that 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b="1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3300" b="1" dirty="0">
                <a:solidFill>
                  <a:schemeClr val="tx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 is maximum subject to constraint 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b="1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 = 1</a:t>
            </a: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Maximize L = 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b="1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3300" b="1" dirty="0">
                <a:solidFill>
                  <a:schemeClr val="tx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 + c(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b="1" i="1" baseline="30000" dirty="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 – 1)</a:t>
            </a: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	gradient of L = 2</a:t>
            </a:r>
            <a:r>
              <a:rPr lang="en-US" altLang="en-US" sz="3300" b="1" dirty="0">
                <a:solidFill>
                  <a:schemeClr val="tx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+ 2c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 = 0</a:t>
            </a: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3300" b="1" dirty="0">
                <a:solidFill>
                  <a:schemeClr val="tx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 = -c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endParaRPr lang="en-US" altLang="en-US" sz="33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 is an eigenvector of covariance matrix</a:t>
            </a: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	let c = -</a:t>
            </a:r>
            <a:r>
              <a:rPr lang="en-US" altLang="en-US" sz="3300" dirty="0">
                <a:solidFill>
                  <a:schemeClr val="tx2"/>
                </a:solidFill>
                <a:latin typeface="Symbol" panose="05050102010706020507" pitchFamily="18" charset="2"/>
              </a:rPr>
              <a:t>l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	 </a:t>
            </a:r>
            <a:r>
              <a:rPr lang="en-US" altLang="en-US" sz="3300" dirty="0">
                <a:solidFill>
                  <a:schemeClr val="tx2"/>
                </a:solidFill>
                <a:latin typeface="Symbol" panose="05050102010706020507" pitchFamily="18" charset="2"/>
              </a:rPr>
              <a:t>l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3300" dirty="0">
                <a:solidFill>
                  <a:schemeClr val="tx2"/>
                </a:solidFill>
                <a:latin typeface="Calibri" panose="020F0502020204030204" pitchFamily="34" charset="0"/>
              </a:rPr>
              <a:t> is eigenvalue associate with eigenvector </a:t>
            </a:r>
            <a:r>
              <a:rPr lang="en-US" altLang="en-US" sz="3300" b="1" i="1" dirty="0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3300" b="1" baseline="-25000" dirty="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11268" name="Slide Number Placeholder 4">
            <a:extLst>
              <a:ext uri="{FF2B5EF4-FFF2-40B4-BE49-F238E27FC236}">
                <a16:creationId xmlns:a16="http://schemas.microsoft.com/office/drawing/2014/main" id="{B50E5A2A-475A-48B0-92A3-A6B450BBF3AF}"/>
              </a:ext>
            </a:extLst>
          </p:cNvPr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A117129-19C3-49C5-9BD5-BE7FAC7C5B97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BFCE250F-3D4B-49AB-870B-9D7B34AF25C2}"/>
              </a:ext>
            </a:extLst>
          </p:cNvPr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CE7537FF-1C75-4E14-A6F6-D775533F4643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28600" y="1447800"/>
            <a:ext cx="8763000" cy="3733800"/>
          </a:xfrm>
        </p:spPr>
        <p:txBody>
          <a:bodyPr/>
          <a:lstStyle/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Prove that </a:t>
            </a:r>
            <a:r>
              <a:rPr lang="en-US" altLang="en-US" sz="2800">
                <a:latin typeface="Symbol" panose="05050102010706020507" pitchFamily="18" charset="2"/>
              </a:rPr>
              <a:t>l</a:t>
            </a:r>
            <a:r>
              <a:rPr lang="en-US" altLang="en-US" sz="2800" b="1" baseline="-25000"/>
              <a:t>1</a:t>
            </a:r>
            <a:r>
              <a:rPr lang="en-US" altLang="en-US" sz="2800"/>
              <a:t> is the variance of z</a:t>
            </a:r>
            <a:r>
              <a:rPr lang="en-US" altLang="en-US" sz="2800" baseline="-25000"/>
              <a:t>1</a:t>
            </a: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z</a:t>
            </a:r>
            <a:r>
              <a:rPr lang="en-US" altLang="en-US" sz="2800" b="1" baseline="-25000"/>
              <a:t>1</a:t>
            </a:r>
            <a:r>
              <a:rPr lang="en-US" altLang="en-US" sz="2800"/>
              <a:t> = </a:t>
            </a:r>
            <a:r>
              <a:rPr lang="en-US" altLang="en-US" sz="2800" b="1"/>
              <a:t>w</a:t>
            </a:r>
            <a:r>
              <a:rPr lang="en-US" altLang="en-US" sz="2800" b="1" baseline="-25000"/>
              <a:t>1</a:t>
            </a:r>
            <a:r>
              <a:rPr lang="en-US" altLang="en-US" sz="2800" b="1" baseline="30000"/>
              <a:t>T</a:t>
            </a:r>
            <a:r>
              <a:rPr lang="en-US" altLang="en-US" sz="2800" b="1"/>
              <a:t>x</a:t>
            </a:r>
            <a:endParaRPr lang="en-US" altLang="en-US" sz="2800" b="1">
              <a:solidFill>
                <a:schemeClr val="tx2"/>
              </a:solidFill>
              <a:latin typeface="Symbol" panose="05050102010706020507" pitchFamily="18" charset="2"/>
            </a:endParaRP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chemeClr val="tx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2800" b="1" i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 = </a:t>
            </a:r>
            <a:r>
              <a:rPr lang="en-US" altLang="en-US" sz="2800">
                <a:solidFill>
                  <a:schemeClr val="tx2"/>
                </a:solidFill>
                <a:latin typeface="Symbol" panose="05050102010706020507" pitchFamily="18" charset="2"/>
              </a:rPr>
              <a:t>l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800" b="1" i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endParaRPr lang="en-US" altLang="en-US" sz="280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var(z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) = </a:t>
            </a:r>
            <a:r>
              <a:rPr lang="en-US" altLang="en-US" sz="2800" b="1" i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 b="1" i="1" baseline="3000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800">
                <a:solidFill>
                  <a:schemeClr val="tx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2800" b="1" i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 = </a:t>
            </a:r>
            <a:r>
              <a:rPr lang="en-US" altLang="en-US" sz="2800" b="1" i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 b="1" i="1" baseline="3000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800">
                <a:solidFill>
                  <a:schemeClr val="tx2"/>
                </a:solidFill>
                <a:latin typeface="Symbol" panose="05050102010706020507" pitchFamily="18" charset="2"/>
              </a:rPr>
              <a:t> l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800" b="1" i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 =</a:t>
            </a:r>
            <a:r>
              <a:rPr lang="en-US" altLang="en-US" sz="2800">
                <a:solidFill>
                  <a:schemeClr val="tx2"/>
                </a:solidFill>
                <a:latin typeface="Symbol" panose="05050102010706020507" pitchFamily="18" charset="2"/>
              </a:rPr>
              <a:t> l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 b="1" i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 b="1" i="1" baseline="30000">
                <a:solidFill>
                  <a:schemeClr val="tx2"/>
                </a:solidFill>
                <a:latin typeface="Calibri" panose="020F0502020204030204" pitchFamily="34" charset="0"/>
              </a:rPr>
              <a:t>T</a:t>
            </a:r>
            <a:r>
              <a:rPr lang="en-US" altLang="en-US" sz="2800" b="1" i="1">
                <a:solidFill>
                  <a:schemeClr val="tx2"/>
                </a:solidFill>
                <a:latin typeface="Calibri" panose="020F0502020204030204" pitchFamily="34" charset="0"/>
              </a:rPr>
              <a:t>w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 =</a:t>
            </a:r>
            <a:r>
              <a:rPr lang="en-US" altLang="en-US" sz="2800">
                <a:solidFill>
                  <a:schemeClr val="tx2"/>
                </a:solidFill>
                <a:latin typeface="Symbol" panose="05050102010706020507" pitchFamily="18" charset="2"/>
              </a:rPr>
              <a:t> l</a:t>
            </a:r>
            <a:r>
              <a:rPr lang="en-US" altLang="en-US" sz="2800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endParaRPr lang="en-US" altLang="en-US" sz="280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chemeClr val="tx2"/>
                </a:solidFill>
                <a:cs typeface="Arial" panose="020B0604020202020204" pitchFamily="34" charset="0"/>
              </a:rPr>
              <a:t>To maximize var(z</a:t>
            </a:r>
            <a:r>
              <a:rPr lang="en-US" altLang="en-US" sz="2800" baseline="-25000">
                <a:solidFill>
                  <a:schemeClr val="tx2"/>
                </a:solidFill>
                <a:cs typeface="Arial" panose="020B0604020202020204" pitchFamily="34" charset="0"/>
              </a:rPr>
              <a:t>1</a:t>
            </a:r>
            <a:r>
              <a:rPr lang="en-US" altLang="en-US" sz="2800">
                <a:solidFill>
                  <a:schemeClr val="tx2"/>
                </a:solidFill>
                <a:cs typeface="Arial" panose="020B0604020202020204" pitchFamily="34" charset="0"/>
              </a:rPr>
              <a:t>), chose </a:t>
            </a:r>
            <a:r>
              <a:rPr lang="en-US" altLang="en-US">
                <a:solidFill>
                  <a:schemeClr val="tx2"/>
                </a:solidFill>
                <a:latin typeface="Symbol" panose="05050102010706020507" pitchFamily="18" charset="2"/>
              </a:rPr>
              <a:t>l</a:t>
            </a:r>
            <a:r>
              <a:rPr lang="en-US" altLang="en-US" b="1" baseline="-25000">
                <a:solidFill>
                  <a:schemeClr val="tx2"/>
                </a:solidFill>
                <a:latin typeface="Calibri" panose="020F0502020204030204" pitchFamily="34" charset="0"/>
              </a:rPr>
              <a:t>1</a:t>
            </a:r>
            <a:r>
              <a:rPr lang="en-US" altLang="en-US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800">
                <a:solidFill>
                  <a:schemeClr val="tx2"/>
                </a:solidFill>
                <a:cs typeface="Arial" panose="020B0604020202020204" pitchFamily="34" charset="0"/>
              </a:rPr>
              <a:t>as largest eigenvalue of the covariance matrix.</a:t>
            </a:r>
            <a:endParaRPr lang="en-US" altLang="en-US" sz="240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Calibri" panose="020F0502020204030204" pitchFamily="34" charset="0"/>
              </a:rPr>
              <a:t>	</a:t>
            </a:r>
            <a:endParaRPr lang="en-US" altLang="en-US" sz="2800" b="1" baseline="-2500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12291" name="Slide Number Placeholder 4">
            <a:extLst>
              <a:ext uri="{FF2B5EF4-FFF2-40B4-BE49-F238E27FC236}">
                <a16:creationId xmlns:a16="http://schemas.microsoft.com/office/drawing/2014/main" id="{E8DD5D87-6D45-4FE4-93E2-61001F612973}"/>
              </a:ext>
            </a:extLst>
          </p:cNvPr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4DB0780-49B6-492F-B78C-5D4FF5ABEFF6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2292" name="TextBox 2">
            <a:extLst>
              <a:ext uri="{FF2B5EF4-FFF2-40B4-BE49-F238E27FC236}">
                <a16:creationId xmlns:a16="http://schemas.microsoft.com/office/drawing/2014/main" id="{B1093818-BA69-40E4-9D79-3638F55D0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2362200"/>
            <a:ext cx="40036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Definition of PC1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Eigenvalue equation of PC1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1169</Words>
  <Application>Microsoft Office PowerPoint</Application>
  <PresentationFormat>On-screen Show (4:3)</PresentationFormat>
  <Paragraphs>168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Palatino Linotype</vt:lpstr>
      <vt:lpstr>Symbol</vt:lpstr>
      <vt:lpstr>Wingdings</vt:lpstr>
      <vt:lpstr>Default Design</vt:lpstr>
      <vt:lpstr>Equation</vt:lpstr>
      <vt:lpstr>PowerPoint Presentation</vt:lpstr>
      <vt:lpstr>PowerPoint Presentation</vt:lpstr>
      <vt:lpstr>Principal Components Analysis (PCA)</vt:lpstr>
      <vt:lpstr>PowerPoint Presentation</vt:lpstr>
      <vt:lpstr>PowerPoint Presentation</vt:lpstr>
      <vt:lpstr>PowerPoint Presentation</vt:lpstr>
      <vt:lpstr>PowerPoint Presentation</vt:lpstr>
      <vt:lpstr>Application of Lagrange multipliers</vt:lpstr>
      <vt:lpstr>PowerPoint Presentation</vt:lpstr>
      <vt:lpstr>PowerPoint Presentation</vt:lpstr>
      <vt:lpstr>PowerPoint Presentation</vt:lpstr>
      <vt:lpstr>Example: cancer diagnostics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John H. Miller</cp:lastModifiedBy>
  <cp:revision>110</cp:revision>
  <dcterms:created xsi:type="dcterms:W3CDTF">2014-08-26T18:18:36Z</dcterms:created>
  <dcterms:modified xsi:type="dcterms:W3CDTF">2022-11-15T21:12:40Z</dcterms:modified>
</cp:coreProperties>
</file>