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613" r:id="rId2"/>
    <p:sldId id="661" r:id="rId3"/>
    <p:sldId id="663" r:id="rId4"/>
    <p:sldId id="652" r:id="rId5"/>
    <p:sldId id="653" r:id="rId6"/>
    <p:sldId id="654" r:id="rId7"/>
    <p:sldId id="655" r:id="rId8"/>
    <p:sldId id="656" r:id="rId9"/>
    <p:sldId id="659" r:id="rId10"/>
    <p:sldId id="657" r:id="rId11"/>
    <p:sldId id="594" r:id="rId12"/>
    <p:sldId id="603" r:id="rId13"/>
    <p:sldId id="625" r:id="rId14"/>
    <p:sldId id="631" r:id="rId15"/>
    <p:sldId id="630" r:id="rId16"/>
    <p:sldId id="632" r:id="rId17"/>
    <p:sldId id="633" r:id="rId18"/>
    <p:sldId id="634" r:id="rId19"/>
    <p:sldId id="665" r:id="rId20"/>
    <p:sldId id="635" r:id="rId21"/>
    <p:sldId id="637" r:id="rId22"/>
    <p:sldId id="638" r:id="rId23"/>
    <p:sldId id="639" r:id="rId24"/>
    <p:sldId id="662" r:id="rId25"/>
  </p:sldIdLst>
  <p:sldSz cx="9144000" cy="6858000" type="screen4x3"/>
  <p:notesSz cx="7086600" cy="9372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2" userDrawn="1">
          <p15:clr>
            <a:srgbClr val="A4A3A4"/>
          </p15:clr>
        </p15:guide>
        <p15:guide id="2" pos="22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6" autoAdjust="0"/>
    <p:restoredTop sz="94563" autoAdjust="0"/>
  </p:normalViewPr>
  <p:slideViewPr>
    <p:cSldViewPr>
      <p:cViewPr varScale="1">
        <p:scale>
          <a:sx n="101" d="100"/>
          <a:sy n="101" d="100"/>
        </p:scale>
        <p:origin x="11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56"/>
    </p:cViewPr>
  </p:sorterViewPr>
  <p:notesViewPr>
    <p:cSldViewPr>
      <p:cViewPr varScale="1">
        <p:scale>
          <a:sx n="81" d="100"/>
          <a:sy n="81" d="100"/>
        </p:scale>
        <p:origin x="-1998" y="-102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502" cy="46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t" anchorCtr="0" compatLnSpc="1">
            <a:prstTxWarp prst="textNoShape">
              <a:avLst/>
            </a:prstTxWarp>
          </a:bodyPr>
          <a:lstStyle>
            <a:lvl1pPr defTabSz="94052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494" y="0"/>
            <a:ext cx="3071502" cy="46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t" anchorCtr="0" compatLnSpc="1">
            <a:prstTxWarp prst="textNoShape">
              <a:avLst/>
            </a:prstTxWarp>
          </a:bodyPr>
          <a:lstStyle>
            <a:lvl1pPr algn="r" defTabSz="94052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703263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302" y="4452626"/>
            <a:ext cx="5667996" cy="421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2049"/>
            <a:ext cx="3071502" cy="46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b" anchorCtr="0" compatLnSpc="1">
            <a:prstTxWarp prst="textNoShape">
              <a:avLst/>
            </a:prstTxWarp>
          </a:bodyPr>
          <a:lstStyle>
            <a:lvl1pPr defTabSz="94052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494" y="8902049"/>
            <a:ext cx="3071502" cy="46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b" anchorCtr="0" compatLnSpc="1">
            <a:prstTxWarp prst="textNoShape">
              <a:avLst/>
            </a:prstTxWarp>
          </a:bodyPr>
          <a:lstStyle>
            <a:lvl1pPr algn="r" defTabSz="940529" eaLnBrk="1" hangingPunct="1">
              <a:defRPr sz="1200"/>
            </a:lvl1pPr>
          </a:lstStyle>
          <a:p>
            <a:pPr>
              <a:defRPr/>
            </a:pPr>
            <a:fld id="{5DAFBA02-56AC-4B85-8781-10A4F5A1C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2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46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10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998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45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65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27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64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92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48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33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28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29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0.png"/><Relationship Id="rId4" Type="http://schemas.openxmlformats.org/officeDocument/2006/relationships/image" Target="../media/image25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644170"/>
            <a:ext cx="61420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Perceptron Classifier/Controller</a:t>
            </a:r>
          </a:p>
          <a:p>
            <a:r>
              <a:rPr lang="en-US" sz="2400" dirty="0"/>
              <a:t>	Perceptron Learning Algorithm (PLA)</a:t>
            </a:r>
          </a:p>
          <a:p>
            <a:r>
              <a:rPr lang="en-US" sz="2400" dirty="0"/>
              <a:t>	Control theory</a:t>
            </a:r>
          </a:p>
          <a:p>
            <a:r>
              <a:rPr lang="en-US" sz="2400" dirty="0"/>
              <a:t>	Least Mean Square algorithm (LMS)</a:t>
            </a:r>
          </a:p>
        </p:txBody>
      </p:sp>
    </p:spTree>
    <p:extLst>
      <p:ext uri="{BB962C8B-B14F-4D97-AF65-F5344CB8AC3E}">
        <p14:creationId xmlns:p14="http://schemas.microsoft.com/office/powerpoint/2010/main" val="362116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Summary of perceptron leaning rules</a:t>
            </a:r>
          </a:p>
          <a:p>
            <a:r>
              <a:rPr lang="en-US" sz="2400" dirty="0"/>
              <a:t>Binomial labels t={0,1}</a:t>
            </a:r>
          </a:p>
          <a:p>
            <a:r>
              <a:rPr lang="en-US" sz="2400" dirty="0"/>
              <a:t>a = Perceptron output in </a:t>
            </a:r>
            <a:r>
              <a:rPr lang="en-US" sz="2400" dirty="0" err="1"/>
              <a:t>hardlim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+</a:t>
            </a:r>
            <a:r>
              <a:rPr lang="en-US" sz="2400" i="1" dirty="0"/>
              <a:t>b</a:t>
            </a:r>
            <a:r>
              <a:rPr lang="en-US" sz="2400" dirty="0"/>
              <a:t>)</a:t>
            </a:r>
          </a:p>
          <a:p>
            <a:r>
              <a:rPr lang="en-US" sz="2400" dirty="0"/>
              <a:t>	a = 1 if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+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u="sng" dirty="0"/>
              <a:t>&gt;</a:t>
            </a:r>
            <a:r>
              <a:rPr lang="en-US" sz="2400" dirty="0"/>
              <a:t> 0 </a:t>
            </a:r>
          </a:p>
          <a:p>
            <a:r>
              <a:rPr lang="en-US" sz="2400" dirty="0"/>
              <a:t>	a = 0 if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+</a:t>
            </a:r>
            <a:r>
              <a:rPr lang="en-US" sz="2400" i="1" dirty="0"/>
              <a:t>b</a:t>
            </a:r>
            <a:r>
              <a:rPr lang="en-US" sz="2400" dirty="0"/>
              <a:t> &lt; 0</a:t>
            </a:r>
          </a:p>
          <a:p>
            <a:r>
              <a:rPr lang="en-US" sz="2400" dirty="0"/>
              <a:t>e = Error = t-a</a:t>
            </a:r>
          </a:p>
          <a:p>
            <a:r>
              <a:rPr lang="en-US" sz="2400" dirty="0"/>
              <a:t>Update weights after randomly choosing a misclassified example. Stop when all examples are correctly classified for linearly separable patterns.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267200"/>
            <a:ext cx="8678800" cy="207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6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845622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Assignment: 11</a:t>
            </a:r>
          </a:p>
          <a:p>
            <a:r>
              <a:rPr lang="en-US" dirty="0"/>
              <a:t>Use perceptron learning rules to find a weight vector </a:t>
            </a:r>
            <a:r>
              <a:rPr lang="en-US" b="1" dirty="0"/>
              <a:t>w</a:t>
            </a:r>
            <a:r>
              <a:rPr lang="en-US" dirty="0"/>
              <a:t> and bias b that correctly </a:t>
            </a:r>
          </a:p>
          <a:p>
            <a:r>
              <a:rPr lang="en-US" dirty="0"/>
              <a:t>classify a pattern in 3D attribute space defined by 2 points. Assume the output of </a:t>
            </a:r>
          </a:p>
          <a:p>
            <a:r>
              <a:rPr lang="en-US" dirty="0"/>
              <a:t>the perceptron is </a:t>
            </a:r>
            <a:r>
              <a:rPr lang="en-US" dirty="0" err="1"/>
              <a:t>hardlim</a:t>
            </a:r>
            <a:r>
              <a:rPr lang="en-US" dirty="0"/>
              <a:t>(</a:t>
            </a:r>
            <a:r>
              <a:rPr lang="en-US" b="1" dirty="0"/>
              <a:t>w</a:t>
            </a:r>
            <a:r>
              <a:rPr lang="en-US" baseline="30000" dirty="0"/>
              <a:t>T</a:t>
            </a:r>
            <a:r>
              <a:rPr lang="en-US" b="1" dirty="0"/>
              <a:t>p </a:t>
            </a:r>
            <a:r>
              <a:rPr lang="en-US" dirty="0"/>
              <a:t>+ b)</a:t>
            </a:r>
          </a:p>
          <a:p>
            <a:r>
              <a:rPr lang="en-US" b="1" dirty="0"/>
              <a:t>p</a:t>
            </a:r>
            <a:r>
              <a:rPr lang="en-US" baseline="-25000" dirty="0"/>
              <a:t>1</a:t>
            </a:r>
            <a:r>
              <a:rPr lang="en-US" baseline="30000" dirty="0"/>
              <a:t>T</a:t>
            </a:r>
            <a:r>
              <a:rPr lang="en-US" dirty="0"/>
              <a:t> = [-1,1,-1], t</a:t>
            </a:r>
            <a:r>
              <a:rPr lang="en-US" baseline="-25000" dirty="0"/>
              <a:t>1</a:t>
            </a:r>
            <a:r>
              <a:rPr lang="en-US" dirty="0"/>
              <a:t>= 1</a:t>
            </a:r>
          </a:p>
          <a:p>
            <a:r>
              <a:rPr lang="en-US" b="1" dirty="0"/>
              <a:t>p</a:t>
            </a:r>
            <a:r>
              <a:rPr lang="en-US" baseline="-25000" dirty="0"/>
              <a:t>2</a:t>
            </a:r>
            <a:r>
              <a:rPr lang="en-US" baseline="30000" dirty="0"/>
              <a:t>T</a:t>
            </a:r>
            <a:r>
              <a:rPr lang="en-US" dirty="0"/>
              <a:t> = [1,1,-1], t</a:t>
            </a:r>
            <a:r>
              <a:rPr lang="en-US" baseline="-25000" dirty="0"/>
              <a:t>2</a:t>
            </a:r>
            <a:r>
              <a:rPr lang="en-US" dirty="0"/>
              <a:t>=0</a:t>
            </a:r>
          </a:p>
          <a:p>
            <a:r>
              <a:rPr lang="en-US" dirty="0"/>
              <a:t>initial weight </a:t>
            </a:r>
            <a:r>
              <a:rPr lang="en-US" b="1" dirty="0"/>
              <a:t>w</a:t>
            </a:r>
            <a:r>
              <a:rPr lang="en-US" baseline="30000" dirty="0"/>
              <a:t>T</a:t>
            </a:r>
            <a:r>
              <a:rPr lang="en-US" dirty="0"/>
              <a:t> = [0.5,-1,-0.5], initial bias b = 0.5</a:t>
            </a:r>
          </a:p>
          <a:p>
            <a:r>
              <a:rPr lang="en-US" dirty="0"/>
              <a:t>Verify that both patterns are misclassified with initial weight and bias.</a:t>
            </a:r>
          </a:p>
          <a:p>
            <a:r>
              <a:rPr lang="en-US" dirty="0"/>
              <a:t>Choose </a:t>
            </a:r>
            <a:r>
              <a:rPr lang="en-US" b="1" dirty="0"/>
              <a:t>p</a:t>
            </a:r>
            <a:r>
              <a:rPr lang="en-US" baseline="-25000" dirty="0"/>
              <a:t>1</a:t>
            </a:r>
            <a:r>
              <a:rPr lang="en-US" dirty="0"/>
              <a:t> as the initial misclassified example.</a:t>
            </a:r>
          </a:p>
        </p:txBody>
      </p:sp>
    </p:spTree>
    <p:extLst>
      <p:ext uri="{BB962C8B-B14F-4D97-AF65-F5344CB8AC3E}">
        <p14:creationId xmlns:p14="http://schemas.microsoft.com/office/powerpoint/2010/main" val="1593034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590800"/>
            <a:ext cx="6002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Least Mean Square (LMS) Algorithm</a:t>
            </a:r>
          </a:p>
        </p:txBody>
      </p:sp>
    </p:spTree>
    <p:extLst>
      <p:ext uri="{BB962C8B-B14F-4D97-AF65-F5344CB8AC3E}">
        <p14:creationId xmlns:p14="http://schemas.microsoft.com/office/powerpoint/2010/main" val="1807473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7"/>
          <p:cNvGrpSpPr>
            <a:grpSpLocks/>
          </p:cNvGrpSpPr>
          <p:nvPr/>
        </p:nvGrpSpPr>
        <p:grpSpPr bwMode="auto">
          <a:xfrm>
            <a:off x="2590800" y="2209800"/>
            <a:ext cx="6016625" cy="3709988"/>
            <a:chOff x="1235085" y="2081380"/>
            <a:chExt cx="6016988" cy="3709820"/>
          </a:xfrm>
        </p:grpSpPr>
        <p:pic>
          <p:nvPicPr>
            <p:cNvPr id="16389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5085" y="2081380"/>
              <a:ext cx="6016988" cy="3709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Flowchart: Alternate Process 3"/>
            <p:cNvSpPr/>
            <p:nvPr/>
          </p:nvSpPr>
          <p:spPr>
            <a:xfrm>
              <a:off x="4724621" y="2081380"/>
              <a:ext cx="1371683" cy="661958"/>
            </a:xfrm>
            <a:prstGeom prst="flowChartAlternateProcess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6391" name="TextBox 5"/>
            <p:cNvSpPr txBox="1">
              <a:spLocks noChangeArrowheads="1"/>
            </p:cNvSpPr>
            <p:nvPr/>
          </p:nvSpPr>
          <p:spPr bwMode="auto">
            <a:xfrm>
              <a:off x="4903490" y="2212235"/>
              <a:ext cx="10134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dirty="0" err="1"/>
                <a:t>adaline</a:t>
              </a:r>
              <a:endParaRPr lang="en-US" altLang="en-US" sz="2000" dirty="0"/>
            </a:p>
          </p:txBody>
        </p:sp>
      </p:grp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1295400" y="323345"/>
            <a:ext cx="71449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LMS applied to sorting apples from oranges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45137" y="1156831"/>
                <a:ext cx="2154466" cy="1003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𝑠h𝑎𝑝𝑒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𝑡𝑒𝑥𝑡𝑢𝑟𝑒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𝑤𝑒𝑖𝑔h𝑡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5137" y="1156831"/>
                <a:ext cx="2154466" cy="1003480"/>
              </a:xfrm>
              <a:prstGeom prst="rect">
                <a:avLst/>
              </a:prstGeom>
              <a:blipFill>
                <a:blip r:embed="rId3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2041" y="4104024"/>
            <a:ext cx="6926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Sensors measure shape, texture and weight.</a:t>
            </a:r>
          </a:p>
          <a:p>
            <a:r>
              <a:rPr lang="en-US" sz="2400" dirty="0"/>
              <a:t>Adaline classifies data as apple or orange.</a:t>
            </a:r>
            <a:endParaRPr lang="en-US" dirty="0"/>
          </a:p>
          <a:p>
            <a:r>
              <a:rPr lang="en-US" sz="2400" dirty="0"/>
              <a:t>Sorter uses output to adjust path to collection bin.</a:t>
            </a:r>
          </a:p>
        </p:txBody>
      </p:sp>
    </p:spTree>
    <p:extLst>
      <p:ext uri="{BB962C8B-B14F-4D97-AF65-F5344CB8AC3E}">
        <p14:creationId xmlns:p14="http://schemas.microsoft.com/office/powerpoint/2010/main" val="580092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677" y="4267200"/>
            <a:ext cx="87142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 the LMS to find a decision boundary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 + b = </a:t>
            </a:r>
            <a:r>
              <a:rPr lang="en-US" sz="2400" b="1" dirty="0" err="1"/>
              <a:t>w</a:t>
            </a:r>
            <a:r>
              <a:rPr lang="en-US" sz="2400" baseline="30000" dirty="0" err="1"/>
              <a:t>T</a:t>
            </a:r>
            <a:r>
              <a:rPr lang="en-US" sz="2400" b="1" dirty="0" err="1"/>
              <a:t>p</a:t>
            </a:r>
            <a:r>
              <a:rPr lang="en-US" sz="2400" b="1" dirty="0"/>
              <a:t> </a:t>
            </a:r>
            <a:r>
              <a:rPr lang="en-US" sz="2400" dirty="0"/>
              <a:t>= 0</a:t>
            </a:r>
          </a:p>
          <a:p>
            <a:r>
              <a:rPr lang="en-US" sz="2400" b="1" dirty="0"/>
              <a:t>(</a:t>
            </a:r>
            <a:r>
              <a:rPr lang="en-US" sz="2400" dirty="0"/>
              <a:t>b = 0 in this example) that separates the prototypical patterns </a:t>
            </a:r>
          </a:p>
          <a:p>
            <a:r>
              <a:rPr lang="en-US" sz="2400" dirty="0"/>
              <a:t>with equal margins. Note that prototypes differ in texture only.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342900" y="1981200"/>
            <a:ext cx="403507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Prototype pattern for orange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Target t</a:t>
            </a:r>
            <a:r>
              <a:rPr lang="en-US" altLang="en-US" sz="2400" baseline="-25000" dirty="0"/>
              <a:t>O</a:t>
            </a:r>
            <a:r>
              <a:rPr lang="en-US" altLang="en-US" sz="2400" dirty="0"/>
              <a:t> = -1</a:t>
            </a:r>
          </a:p>
          <a:p>
            <a:pPr>
              <a:spcBef>
                <a:spcPct val="0"/>
              </a:spcBef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Prototype pattern for apple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Target t</a:t>
            </a:r>
            <a:r>
              <a:rPr lang="en-US" altLang="en-US" sz="2400" baseline="-25000" dirty="0"/>
              <a:t>A</a:t>
            </a:r>
            <a:r>
              <a:rPr lang="en-US" altLang="en-US" sz="2400" dirty="0"/>
              <a:t>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95800" y="1754411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O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754411"/>
                <a:ext cx="2154466" cy="957891"/>
              </a:xfrm>
              <a:prstGeom prst="rect">
                <a:avLst/>
              </a:prstGeom>
              <a:blipFill>
                <a:blip r:embed="rId2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43425" y="2889033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A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425" y="2889033"/>
                <a:ext cx="2154466" cy="957891"/>
              </a:xfrm>
              <a:prstGeom prst="rect">
                <a:avLst/>
              </a:prstGeom>
              <a:blipFill>
                <a:blip r:embed="rId3"/>
                <a:stretch>
                  <a:fillRect l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33DF131-045F-BE46-8F67-6D42DB9C2E6F}"/>
                  </a:ext>
                </a:extLst>
              </p:cNvPr>
              <p:cNvSpPr txBox="1"/>
              <p:nvPr/>
            </p:nvSpPr>
            <p:spPr>
              <a:xfrm>
                <a:off x="533400" y="702011"/>
                <a:ext cx="2154466" cy="1003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𝑠h𝑎𝑝𝑒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𝑡𝑒𝑥𝑡𝑢𝑟𝑒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𝑤𝑒𝑖𝑔h𝑡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33DF131-045F-BE46-8F67-6D42DB9C2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702011"/>
                <a:ext cx="2154466" cy="1003480"/>
              </a:xfrm>
              <a:prstGeom prst="rect">
                <a:avLst/>
              </a:prstGeom>
              <a:blipFill>
                <a:blip r:embed="rId4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8F55CED-D7CC-AD73-A066-AF41E407645C}"/>
              </a:ext>
            </a:extLst>
          </p:cNvPr>
          <p:cNvSpPr txBox="1"/>
          <p:nvPr/>
        </p:nvSpPr>
        <p:spPr>
          <a:xfrm>
            <a:off x="2630225" y="1022588"/>
            <a:ext cx="2276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 from sensors</a:t>
            </a:r>
          </a:p>
        </p:txBody>
      </p:sp>
    </p:spTree>
    <p:extLst>
      <p:ext uri="{BB962C8B-B14F-4D97-AF65-F5344CB8AC3E}">
        <p14:creationId xmlns:p14="http://schemas.microsoft.com/office/powerpoint/2010/main" val="297889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033" y="304800"/>
            <a:ext cx="8763938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LMS formalism (with b=0)</a:t>
            </a:r>
          </a:p>
          <a:p>
            <a:pPr algn="ctr"/>
            <a:endParaRPr lang="en-US" sz="2400" dirty="0"/>
          </a:p>
          <a:p>
            <a:r>
              <a:rPr lang="en-US" sz="2400" dirty="0"/>
              <a:t>Consider data {</a:t>
            </a:r>
            <a:r>
              <a:rPr lang="en-US" sz="2400" b="1" dirty="0"/>
              <a:t>p</a:t>
            </a:r>
            <a:r>
              <a:rPr lang="en-US" sz="2400" dirty="0"/>
              <a:t>} from sensors as a population variable.</a:t>
            </a:r>
          </a:p>
          <a:p>
            <a:r>
              <a:rPr lang="en-US" sz="2400" dirty="0"/>
              <a:t>For a given </a:t>
            </a:r>
            <a:r>
              <a:rPr lang="en-US" sz="2400" b="1" dirty="0"/>
              <a:t>w</a:t>
            </a:r>
            <a:r>
              <a:rPr lang="en-US" sz="2400" dirty="0"/>
              <a:t>, the class to which </a:t>
            </a:r>
            <a:r>
              <a:rPr lang="en-US" sz="2400" b="1" dirty="0"/>
              <a:t>p</a:t>
            </a:r>
            <a:r>
              <a:rPr lang="en-US" sz="2400" dirty="0"/>
              <a:t> is assigned and error e=t-a </a:t>
            </a:r>
          </a:p>
          <a:p>
            <a:r>
              <a:rPr lang="en-US" sz="2400" dirty="0"/>
              <a:t>(continuous) in classification are also population variables.</a:t>
            </a:r>
          </a:p>
          <a:p>
            <a:r>
              <a:rPr lang="en-US" sz="2400" dirty="0"/>
              <a:t>We want the </a:t>
            </a:r>
            <a:r>
              <a:rPr lang="en-US" sz="2400" b="1" dirty="0"/>
              <a:t>w*</a:t>
            </a:r>
            <a:r>
              <a:rPr lang="en-US" sz="2400" dirty="0"/>
              <a:t> for which expectation of e</a:t>
            </a:r>
            <a:r>
              <a:rPr lang="en-US" sz="2400" baseline="30000" dirty="0"/>
              <a:t>2</a:t>
            </a:r>
            <a:r>
              <a:rPr lang="en-US" sz="2400" dirty="0"/>
              <a:t> is minimum.</a:t>
            </a:r>
          </a:p>
          <a:p>
            <a:endParaRPr lang="en-US" sz="2400" dirty="0"/>
          </a:p>
          <a:p>
            <a:r>
              <a:rPr lang="en-US" sz="2400" dirty="0"/>
              <a:t>Analytical solution:</a:t>
            </a:r>
          </a:p>
          <a:p>
            <a:r>
              <a:rPr lang="en-US" sz="2400" dirty="0"/>
              <a:t>F(</a:t>
            </a:r>
            <a:r>
              <a:rPr lang="en-US" sz="2400" b="1" dirty="0"/>
              <a:t>w</a:t>
            </a:r>
            <a:r>
              <a:rPr lang="en-US" sz="2400" dirty="0"/>
              <a:t>)=E[e</a:t>
            </a:r>
            <a:r>
              <a:rPr lang="en-US" sz="2400" baseline="30000" dirty="0"/>
              <a:t>2</a:t>
            </a:r>
            <a:r>
              <a:rPr lang="en-US" sz="2400" dirty="0"/>
              <a:t>]=E[(t-a)</a:t>
            </a:r>
            <a:r>
              <a:rPr lang="en-US" sz="2400" baseline="30000" dirty="0"/>
              <a:t>2</a:t>
            </a:r>
            <a:r>
              <a:rPr lang="en-US" sz="2400" dirty="0"/>
              <a:t>]=E[(t-</a:t>
            </a:r>
            <a:r>
              <a:rPr lang="en-US" sz="2400" b="1" dirty="0" err="1"/>
              <a:t>w</a:t>
            </a:r>
            <a:r>
              <a:rPr lang="en-US" sz="2400" baseline="30000" dirty="0" err="1"/>
              <a:t>T</a:t>
            </a:r>
            <a:r>
              <a:rPr lang="en-US" sz="2400" b="1" dirty="0" err="1"/>
              <a:t>p</a:t>
            </a:r>
            <a:r>
              <a:rPr lang="en-US" sz="2400" b="1" dirty="0"/>
              <a:t>)</a:t>
            </a:r>
            <a:r>
              <a:rPr lang="en-US" sz="2400" baseline="30000" dirty="0"/>
              <a:t>2</a:t>
            </a:r>
            <a:r>
              <a:rPr lang="en-US" sz="2400" dirty="0"/>
              <a:t>]</a:t>
            </a:r>
          </a:p>
          <a:p>
            <a:r>
              <a:rPr lang="en-US" sz="2400" dirty="0"/>
              <a:t>       =E[(t</a:t>
            </a:r>
            <a:r>
              <a:rPr lang="en-US" sz="2400" baseline="30000" dirty="0"/>
              <a:t>2</a:t>
            </a:r>
            <a:r>
              <a:rPr lang="en-US" sz="2400" dirty="0"/>
              <a:t>-2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dirty="0"/>
              <a:t>E[</a:t>
            </a:r>
            <a:r>
              <a:rPr lang="en-US" sz="2400" dirty="0" err="1"/>
              <a:t>t</a:t>
            </a:r>
            <a:r>
              <a:rPr lang="en-US" sz="2400" b="1" dirty="0" err="1"/>
              <a:t>p</a:t>
            </a:r>
            <a:r>
              <a:rPr lang="en-US" sz="2400" dirty="0"/>
              <a:t>]+</a:t>
            </a:r>
            <a:r>
              <a:rPr lang="en-US" sz="2400" b="1" dirty="0" err="1"/>
              <a:t>w</a:t>
            </a:r>
            <a:r>
              <a:rPr lang="en-US" sz="2400" baseline="30000" dirty="0" err="1"/>
              <a:t>T</a:t>
            </a:r>
            <a:r>
              <a:rPr lang="en-US" sz="2400" dirty="0" err="1"/>
              <a:t>E</a:t>
            </a:r>
            <a:r>
              <a:rPr lang="en-US" sz="2400" dirty="0"/>
              <a:t>[</a:t>
            </a:r>
            <a:r>
              <a:rPr lang="en-US" sz="2400" b="1" dirty="0" err="1"/>
              <a:t>pp</a:t>
            </a:r>
            <a:r>
              <a:rPr lang="en-US" sz="2400" baseline="30000" dirty="0" err="1"/>
              <a:t>T</a:t>
            </a:r>
            <a:r>
              <a:rPr lang="en-US" sz="2400" dirty="0"/>
              <a:t>]</a:t>
            </a:r>
            <a:r>
              <a:rPr lang="en-US" sz="2400" b="1" dirty="0"/>
              <a:t>w</a:t>
            </a:r>
            <a:r>
              <a:rPr lang="en-US" sz="2400" dirty="0"/>
              <a:t>)]</a:t>
            </a:r>
          </a:p>
          <a:p>
            <a:r>
              <a:rPr lang="en-US" sz="2400" dirty="0"/>
              <a:t>F(</a:t>
            </a:r>
            <a:r>
              <a:rPr lang="en-US" sz="2400" b="1" dirty="0"/>
              <a:t>w</a:t>
            </a:r>
            <a:r>
              <a:rPr lang="en-US" sz="2400" dirty="0"/>
              <a:t>) = c – 2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h</a:t>
            </a:r>
            <a:r>
              <a:rPr lang="en-US" sz="2400" dirty="0"/>
              <a:t> +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Rw</a:t>
            </a:r>
            <a:r>
              <a:rPr lang="en-US" sz="2400" dirty="0"/>
              <a:t>, </a:t>
            </a:r>
          </a:p>
          <a:p>
            <a:r>
              <a:rPr lang="en-US" sz="2400" dirty="0"/>
              <a:t>where c=E[t</a:t>
            </a:r>
            <a:r>
              <a:rPr lang="en-US" sz="2400" baseline="30000" dirty="0"/>
              <a:t>2</a:t>
            </a:r>
            <a:r>
              <a:rPr lang="en-US" sz="2400" dirty="0"/>
              <a:t>], </a:t>
            </a:r>
            <a:r>
              <a:rPr lang="en-US" sz="2400" b="1" dirty="0"/>
              <a:t>h</a:t>
            </a:r>
            <a:r>
              <a:rPr lang="en-US" sz="2400" dirty="0"/>
              <a:t>=E[</a:t>
            </a:r>
            <a:r>
              <a:rPr lang="en-US" sz="2400" dirty="0" err="1"/>
              <a:t>t</a:t>
            </a:r>
            <a:r>
              <a:rPr lang="en-US" sz="2400" b="1" dirty="0" err="1"/>
              <a:t>p</a:t>
            </a:r>
            <a:r>
              <a:rPr lang="en-US" sz="2400" dirty="0"/>
              <a:t>], and </a:t>
            </a:r>
            <a:r>
              <a:rPr lang="en-US" sz="2400" b="1" dirty="0"/>
              <a:t>R</a:t>
            </a:r>
            <a:r>
              <a:rPr lang="en-US" sz="2400" dirty="0"/>
              <a:t>=E[</a:t>
            </a:r>
            <a:r>
              <a:rPr lang="en-US" sz="2400" b="1" dirty="0" err="1"/>
              <a:t>pp</a:t>
            </a:r>
            <a:r>
              <a:rPr lang="en-US" sz="2400" baseline="30000" dirty="0" err="1"/>
              <a:t>T</a:t>
            </a:r>
            <a:r>
              <a:rPr lang="en-US" sz="2400" dirty="0"/>
              <a:t>]</a:t>
            </a:r>
          </a:p>
          <a:p>
            <a:endParaRPr lang="en-US" sz="2400" dirty="0"/>
          </a:p>
          <a:p>
            <a:r>
              <a:rPr lang="en-US" sz="2400" dirty="0"/>
              <a:t>gradient(F(</a:t>
            </a:r>
            <a:r>
              <a:rPr lang="en-US" sz="2400" b="1" dirty="0"/>
              <a:t>w</a:t>
            </a:r>
            <a:r>
              <a:rPr lang="en-US" sz="2400" dirty="0"/>
              <a:t>)) = -2</a:t>
            </a:r>
            <a:r>
              <a:rPr lang="en-US" sz="2400" b="1" dirty="0"/>
              <a:t>h</a:t>
            </a:r>
            <a:r>
              <a:rPr lang="en-US" sz="2400" dirty="0"/>
              <a:t> + 2</a:t>
            </a:r>
            <a:r>
              <a:rPr lang="en-US" sz="2400" b="1" dirty="0"/>
              <a:t>Rw</a:t>
            </a:r>
            <a:r>
              <a:rPr lang="en-US" sz="2400" dirty="0"/>
              <a:t>* = 0 -&gt; </a:t>
            </a:r>
            <a:r>
              <a:rPr lang="en-US" sz="2400" b="1" dirty="0"/>
              <a:t>w* </a:t>
            </a:r>
            <a:r>
              <a:rPr lang="en-US" sz="2400" dirty="0"/>
              <a:t>= </a:t>
            </a:r>
            <a:r>
              <a:rPr lang="en-US" sz="2400" b="1" dirty="0"/>
              <a:t>R</a:t>
            </a:r>
            <a:r>
              <a:rPr lang="en-US" sz="2400" baseline="30000" dirty="0"/>
              <a:t>-1</a:t>
            </a:r>
            <a:r>
              <a:rPr lang="en-US" sz="2400" b="1" dirty="0"/>
              <a:t>h</a:t>
            </a:r>
          </a:p>
          <a:p>
            <a:r>
              <a:rPr lang="en-US" sz="2400" dirty="0"/>
              <a:t>This method has problems if </a:t>
            </a:r>
            <a:r>
              <a:rPr lang="en-US" sz="2400" b="1" dirty="0"/>
              <a:t>R</a:t>
            </a:r>
            <a:r>
              <a:rPr lang="en-US" sz="2400" dirty="0"/>
              <a:t> is singular.</a:t>
            </a:r>
          </a:p>
          <a:p>
            <a:endParaRPr lang="en-US" sz="2400" dirty="0"/>
          </a:p>
          <a:p>
            <a:r>
              <a:rPr lang="en-US" sz="2400" dirty="0"/>
              <a:t>Alternative: perform an approximate gradient search for </a:t>
            </a:r>
            <a:r>
              <a:rPr lang="en-US" sz="2400" b="1" dirty="0"/>
              <a:t>w* </a:t>
            </a:r>
          </a:p>
        </p:txBody>
      </p:sp>
    </p:spTree>
    <p:extLst>
      <p:ext uri="{BB962C8B-B14F-4D97-AF65-F5344CB8AC3E}">
        <p14:creationId xmlns:p14="http://schemas.microsoft.com/office/powerpoint/2010/main" val="1525243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985" y="304800"/>
            <a:ext cx="8648521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Approximate </a:t>
            </a:r>
            <a:r>
              <a:rPr lang="en-US" sz="2400" dirty="0" err="1"/>
              <a:t>radient</a:t>
            </a:r>
            <a:r>
              <a:rPr lang="en-US" sz="2400" dirty="0"/>
              <a:t> search for </a:t>
            </a:r>
            <a:r>
              <a:rPr lang="en-US" sz="2400" b="1" dirty="0"/>
              <a:t>w*</a:t>
            </a:r>
          </a:p>
          <a:p>
            <a:pPr algn="ctr"/>
            <a:endParaRPr lang="en-US" b="1" dirty="0"/>
          </a:p>
          <a:p>
            <a:r>
              <a:rPr lang="en-US" sz="2400" dirty="0"/>
              <a:t>Approximate F(</a:t>
            </a:r>
            <a:r>
              <a:rPr lang="en-US" sz="2400" b="1" dirty="0"/>
              <a:t>w</a:t>
            </a:r>
            <a:r>
              <a:rPr lang="en-US" sz="2400" dirty="0"/>
              <a:t>)=E[e</a:t>
            </a:r>
            <a:r>
              <a:rPr lang="en-US" sz="2400" baseline="30000" dirty="0"/>
              <a:t>2</a:t>
            </a:r>
            <a:r>
              <a:rPr lang="en-US" sz="2400" dirty="0"/>
              <a:t>] by 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, square of error on k</a:t>
            </a:r>
            <a:r>
              <a:rPr lang="en-US" sz="2400" baseline="30000" dirty="0"/>
              <a:t>th</a:t>
            </a:r>
            <a:r>
              <a:rPr lang="en-US" sz="2400" dirty="0"/>
              <a:t> iteration </a:t>
            </a:r>
          </a:p>
          <a:p>
            <a:r>
              <a:rPr lang="en-US" sz="2400" dirty="0"/>
              <a:t>of the search.</a:t>
            </a:r>
          </a:p>
          <a:p>
            <a:endParaRPr lang="en-US" dirty="0"/>
          </a:p>
          <a:p>
            <a:r>
              <a:rPr lang="en-US" sz="2400" dirty="0"/>
              <a:t>With no bias, 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 = (</a:t>
            </a:r>
            <a:r>
              <a:rPr lang="en-US" sz="2400" dirty="0" err="1"/>
              <a:t>t</a:t>
            </a:r>
            <a:r>
              <a:rPr lang="en-US" sz="2400" baseline="-25000" dirty="0" err="1"/>
              <a:t>k</a:t>
            </a:r>
            <a:r>
              <a:rPr lang="en-US" sz="2400" dirty="0" err="1"/>
              <a:t>-</a:t>
            </a:r>
            <a:r>
              <a:rPr lang="en-US" sz="2400" b="1" dirty="0" err="1"/>
              <a:t>w</a:t>
            </a:r>
            <a:r>
              <a:rPr lang="en-US" sz="2400" baseline="30000" dirty="0" err="1"/>
              <a:t>T</a:t>
            </a:r>
            <a:r>
              <a:rPr lang="en-US" sz="2400" b="1" dirty="0" err="1"/>
              <a:t>p</a:t>
            </a:r>
            <a:r>
              <a:rPr lang="en-US" sz="2400" baseline="-25000" dirty="0" err="1"/>
              <a:t>k</a:t>
            </a:r>
            <a:r>
              <a:rPr lang="en-US" sz="2400" dirty="0"/>
              <a:t>)</a:t>
            </a:r>
            <a:r>
              <a:rPr lang="en-US" sz="2400" baseline="30000" dirty="0"/>
              <a:t>2	</a:t>
            </a:r>
            <a:r>
              <a:rPr lang="en-US" sz="2400" dirty="0"/>
              <a:t>gradient(e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)) = -2e</a:t>
            </a:r>
            <a:r>
              <a:rPr lang="en-US" sz="2400" baseline="-25000" dirty="0"/>
              <a:t>k</a:t>
            </a:r>
            <a:r>
              <a:rPr lang="en-US" sz="2400" b="1" dirty="0"/>
              <a:t>p</a:t>
            </a:r>
            <a:r>
              <a:rPr lang="en-US" sz="2400" baseline="-25000" dirty="0"/>
              <a:t>k</a:t>
            </a:r>
          </a:p>
          <a:p>
            <a:endParaRPr lang="en-US" sz="2400" baseline="-25000" dirty="0"/>
          </a:p>
          <a:p>
            <a:r>
              <a:rPr lang="en-US" sz="2400" dirty="0"/>
              <a:t>Choose a gradient-decent step size </a:t>
            </a:r>
            <a:r>
              <a:rPr lang="en-US" sz="2400" b="1" dirty="0">
                <a:latin typeface="Symbol" panose="05050102010706020507" pitchFamily="18" charset="2"/>
              </a:rPr>
              <a:t>a </a:t>
            </a:r>
          </a:p>
          <a:p>
            <a:r>
              <a:rPr lang="en-US" sz="2400" b="1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k+1</a:t>
            </a:r>
            <a:r>
              <a:rPr lang="en-US" sz="2400" dirty="0">
                <a:latin typeface="+mn-lt"/>
              </a:rPr>
              <a:t> = </a:t>
            </a:r>
            <a:r>
              <a:rPr lang="en-US" sz="2400" b="1" dirty="0">
                <a:latin typeface="+mn-lt"/>
              </a:rPr>
              <a:t>w</a:t>
            </a:r>
            <a:r>
              <a:rPr lang="en-US" sz="2400" baseline="-25000" dirty="0">
                <a:latin typeface="+mn-lt"/>
              </a:rPr>
              <a:t>k</a:t>
            </a:r>
            <a:r>
              <a:rPr lang="en-US" sz="2400" dirty="0">
                <a:latin typeface="+mn-lt"/>
              </a:rPr>
              <a:t> – </a:t>
            </a:r>
            <a:r>
              <a:rPr lang="en-US" sz="2400" dirty="0">
                <a:latin typeface="Symbol" panose="05050102010706020507" pitchFamily="18" charset="2"/>
              </a:rPr>
              <a:t>a </a:t>
            </a:r>
            <a:r>
              <a:rPr lang="en-US" sz="2400" dirty="0"/>
              <a:t>gradient(e</a:t>
            </a:r>
            <a:r>
              <a:rPr lang="en-US" sz="2400" baseline="-25000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dirty="0"/>
              <a:t>))	</a:t>
            </a:r>
            <a:r>
              <a:rPr lang="en-US" sz="2400" b="1" dirty="0"/>
              <a:t>w</a:t>
            </a:r>
            <a:r>
              <a:rPr lang="en-US" sz="2400" baseline="-25000" dirty="0"/>
              <a:t>k+1</a:t>
            </a:r>
            <a:r>
              <a:rPr lang="en-US" sz="2400" dirty="0"/>
              <a:t> = </a:t>
            </a:r>
            <a:r>
              <a:rPr lang="en-US" sz="2400" b="1" dirty="0"/>
              <a:t>w</a:t>
            </a:r>
            <a:r>
              <a:rPr lang="en-US" sz="2400" baseline="-25000" dirty="0"/>
              <a:t>k</a:t>
            </a:r>
            <a:r>
              <a:rPr lang="en-US" sz="2400" dirty="0"/>
              <a:t> + 2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/>
              <a:t>e</a:t>
            </a:r>
            <a:r>
              <a:rPr lang="en-US" sz="2400" baseline="-25000" dirty="0"/>
              <a:t>k</a:t>
            </a:r>
            <a:r>
              <a:rPr lang="en-US" sz="2400" b="1" dirty="0"/>
              <a:t>p</a:t>
            </a:r>
            <a:r>
              <a:rPr lang="en-US" sz="2400" baseline="-25000" dirty="0"/>
              <a:t>k</a:t>
            </a:r>
            <a:endParaRPr lang="en-US" sz="2400" b="1" dirty="0">
              <a:latin typeface="Symbol" panose="05050102010706020507" pitchFamily="18" charset="2"/>
            </a:endParaRPr>
          </a:p>
          <a:p>
            <a:endParaRPr lang="en-US" dirty="0"/>
          </a:p>
          <a:p>
            <a:r>
              <a:rPr lang="en-US" sz="2400" dirty="0"/>
              <a:t>Step size 0.2 is reasonable.</a:t>
            </a:r>
          </a:p>
          <a:p>
            <a:endParaRPr lang="en-US" dirty="0"/>
          </a:p>
          <a:p>
            <a:r>
              <a:rPr lang="en-US" sz="2400" dirty="0"/>
              <a:t>Initial weight vector = </a:t>
            </a:r>
            <a:r>
              <a:rPr lang="en-US" sz="2400" b="1" dirty="0"/>
              <a:t>w</a:t>
            </a:r>
            <a:r>
              <a:rPr lang="en-US" sz="2400" b="1" baseline="-25000" dirty="0"/>
              <a:t>i</a:t>
            </a:r>
            <a:r>
              <a:rPr lang="en-US" sz="2400" baseline="30000" dirty="0"/>
              <a:t>T</a:t>
            </a:r>
            <a:r>
              <a:rPr lang="en-US" sz="2400" dirty="0"/>
              <a:t>=[0,0,0].</a:t>
            </a:r>
          </a:p>
          <a:p>
            <a:endParaRPr lang="en-US" dirty="0"/>
          </a:p>
          <a:p>
            <a:r>
              <a:rPr lang="en-US" sz="2400" dirty="0"/>
              <a:t>Alternate between prototype vectors for orange and apple.</a:t>
            </a:r>
          </a:p>
          <a:p>
            <a:r>
              <a:rPr lang="en-US" sz="2400" dirty="0"/>
              <a:t>Use a =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lang="en-US" sz="2400" b="1" dirty="0"/>
              <a:t>p</a:t>
            </a:r>
            <a:r>
              <a:rPr lang="en-US" sz="2400" baseline="-25000" dirty="0"/>
              <a:t>k</a:t>
            </a:r>
            <a:r>
              <a:rPr lang="en-US" sz="2400" b="1" dirty="0">
                <a:latin typeface="Symbol" panose="05050102010706020507" pitchFamily="18" charset="2"/>
              </a:rPr>
              <a:t>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calculate </a:t>
            </a:r>
            <a:r>
              <a:rPr lang="en-US" sz="2400" dirty="0"/>
              <a:t>e</a:t>
            </a:r>
            <a:r>
              <a:rPr lang="en-US" sz="2400" baseline="-25000" dirty="0"/>
              <a:t>k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lang="en-US" sz="2400" dirty="0"/>
          </a:p>
          <a:p>
            <a:endParaRPr lang="en-US" dirty="0"/>
          </a:p>
          <a:p>
            <a:r>
              <a:rPr lang="en-US" sz="2400" dirty="0"/>
              <a:t>a =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b="1" dirty="0"/>
              <a:t>p</a:t>
            </a:r>
            <a:r>
              <a:rPr lang="en-US" sz="2400" dirty="0"/>
              <a:t>, e = t-a, t</a:t>
            </a:r>
            <a:r>
              <a:rPr lang="en-US" sz="2400" baseline="-25000" dirty="0"/>
              <a:t>O</a:t>
            </a:r>
            <a:r>
              <a:rPr lang="en-US" sz="2400" dirty="0"/>
              <a:t>= -1, t</a:t>
            </a:r>
            <a:r>
              <a:rPr lang="en-US" sz="2400" baseline="-25000" dirty="0"/>
              <a:t>A </a:t>
            </a:r>
            <a:r>
              <a:rPr lang="en-US" sz="2400" dirty="0"/>
              <a:t>= 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75851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457200"/>
            <a:ext cx="7736982" cy="59709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0" y="2286000"/>
            <a:ext cx="6627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Note! b = 0 in this example and t</a:t>
            </a:r>
            <a:r>
              <a:rPr lang="en-US" sz="2400" baseline="-25000" dirty="0"/>
              <a:t>1</a:t>
            </a:r>
            <a:r>
              <a:rPr lang="en-US" sz="2400" dirty="0"/>
              <a:t>=t</a:t>
            </a:r>
            <a:r>
              <a:rPr lang="en-US" sz="2400" baseline="-25000" dirty="0"/>
              <a:t>O</a:t>
            </a:r>
            <a:r>
              <a:rPr lang="en-US" sz="2400" dirty="0"/>
              <a:t> because </a:t>
            </a:r>
            <a:r>
              <a:rPr lang="en-US" sz="2400" b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 is the orange prototype vector.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8818" y="871835"/>
            <a:ext cx="5964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Note! </a:t>
            </a:r>
            <a:r>
              <a:rPr lang="en-US" sz="2400" b="1" dirty="0"/>
              <a:t>W</a:t>
            </a:r>
            <a:r>
              <a:rPr lang="en-US" sz="2400" dirty="0"/>
              <a:t>(0) is a row vector = </a:t>
            </a:r>
            <a:r>
              <a:rPr lang="en-US" sz="2400" b="1" dirty="0"/>
              <a:t>w</a:t>
            </a:r>
            <a:r>
              <a:rPr lang="en-US" sz="2400" b="1" baseline="-25000" dirty="0"/>
              <a:t>i</a:t>
            </a:r>
            <a:r>
              <a:rPr lang="en-US" sz="2400" baseline="30000" dirty="0"/>
              <a:t>T</a:t>
            </a:r>
            <a:r>
              <a:rPr lang="en-US" sz="2400" dirty="0"/>
              <a:t>= [0,0,0].</a:t>
            </a:r>
          </a:p>
        </p:txBody>
      </p:sp>
    </p:spTree>
    <p:extLst>
      <p:ext uri="{BB962C8B-B14F-4D97-AF65-F5344CB8AC3E}">
        <p14:creationId xmlns:p14="http://schemas.microsoft.com/office/powerpoint/2010/main" val="3244583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2667000"/>
            <a:ext cx="54239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Present apple prototype vector </a:t>
            </a:r>
          </a:p>
          <a:p>
            <a:r>
              <a:rPr lang="en-US" sz="2400" dirty="0"/>
              <a:t>with target = 1 to network.</a:t>
            </a:r>
          </a:p>
          <a:p>
            <a:r>
              <a:rPr lang="en-US" sz="2400" dirty="0"/>
              <a:t>Calculate error and new weight vector.</a:t>
            </a:r>
          </a:p>
          <a:p>
            <a:r>
              <a:rPr lang="en-US" sz="2400" dirty="0"/>
              <a:t>Do on board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A043CC9-0C1A-D1A1-5F2C-456CBB39D81F}"/>
                  </a:ext>
                </a:extLst>
              </p:cNvPr>
              <p:cNvSpPr txBox="1"/>
              <p:nvPr/>
            </p:nvSpPr>
            <p:spPr>
              <a:xfrm>
                <a:off x="5770334" y="2438400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A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A043CC9-0C1A-D1A1-5F2C-456CBB39D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334" y="2438400"/>
                <a:ext cx="2154466" cy="957891"/>
              </a:xfrm>
              <a:prstGeom prst="rect">
                <a:avLst/>
              </a:prstGeom>
              <a:blipFill>
                <a:blip r:embed="rId2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2118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381000"/>
            <a:ext cx="7909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Present apple prototype vector with target = 1 to network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2" y="990600"/>
            <a:ext cx="859520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07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2632" y="2590800"/>
            <a:ext cx="5218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Perceptron Learning Algorithm (PLA)</a:t>
            </a:r>
          </a:p>
        </p:txBody>
      </p:sp>
    </p:spTree>
    <p:extLst>
      <p:ext uri="{BB962C8B-B14F-4D97-AF65-F5344CB8AC3E}">
        <p14:creationId xmlns:p14="http://schemas.microsoft.com/office/powerpoint/2010/main" val="1736339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563057"/>
            <a:ext cx="6628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Present orange prototype again with target = -1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9" y="1143000"/>
            <a:ext cx="7620000" cy="13774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08" y="2648265"/>
            <a:ext cx="8508090" cy="394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174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991244" y="372475"/>
            <a:ext cx="60468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LMS decision boundary and margins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3033301" y="1370516"/>
            <a:ext cx="254749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Prototype orange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Prototype apple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1773" y="1677149"/>
                <a:ext cx="2154466" cy="1003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𝑠h𝑎𝑝𝑒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𝑡𝑒𝑥𝑡𝑢𝑟𝑒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𝑤𝑒𝑖𝑔h𝑡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73" y="1677149"/>
                <a:ext cx="2154466" cy="1003480"/>
              </a:xfrm>
              <a:prstGeom prst="rect">
                <a:avLst/>
              </a:prstGeom>
              <a:blipFill rotWithShape="0">
                <a:blip r:embed="rId2"/>
                <a:stretch>
                  <a:fillRect l="-8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10890" y="1084613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O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890" y="1084613"/>
                <a:ext cx="2154466" cy="957891"/>
              </a:xfrm>
              <a:prstGeom prst="rect">
                <a:avLst/>
              </a:prstGeom>
              <a:blipFill rotWithShape="0">
                <a:blip r:embed="rId3"/>
                <a:stretch>
                  <a:fillRect l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86400" y="2201683"/>
                <a:ext cx="2154466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/>
                  <a:t>p</a:t>
                </a:r>
                <a:r>
                  <a:rPr lang="en-US" sz="2400" b="1" baseline="-25000" dirty="0"/>
                  <a:t>A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201683"/>
                <a:ext cx="2154466" cy="957891"/>
              </a:xfrm>
              <a:prstGeom prst="rect">
                <a:avLst/>
              </a:prstGeom>
              <a:blipFill rotWithShape="0">
                <a:blip r:embed="rId4"/>
                <a:stretch>
                  <a:fillRect l="-8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28600" y="3283201"/>
            <a:ext cx="71011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Decision boundary defined by </a:t>
            </a:r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dirty="0"/>
              <a:t> = [0,1,0] and b=0</a:t>
            </a:r>
          </a:p>
          <a:p>
            <a:r>
              <a:rPr lang="en-US" sz="2400" dirty="0"/>
              <a:t>(goes through origin)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36273" y="4057124"/>
                <a:ext cx="3288227" cy="9578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0, 1, 0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-250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b="0" i="1" baseline="-250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b="0" i="1" baseline="-2500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+ 0 = </a:t>
                </a:r>
                <a:r>
                  <a:rPr lang="en-US" sz="2400" i="1" dirty="0"/>
                  <a:t>p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0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273" y="4057124"/>
                <a:ext cx="3288227" cy="957891"/>
              </a:xfrm>
              <a:prstGeom prst="rect">
                <a:avLst/>
              </a:prstGeom>
              <a:blipFill>
                <a:blip r:embed="rId5"/>
                <a:stretch>
                  <a:fillRect r="-2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81000" y="5285196"/>
            <a:ext cx="80794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Decision boundary is the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 = 0 plane. Classification is by </a:t>
            </a:r>
          </a:p>
          <a:p>
            <a:r>
              <a:rPr lang="en-US" sz="2400" dirty="0"/>
              <a:t>texture only, negative for orange, positive for apple. </a:t>
            </a:r>
          </a:p>
          <a:p>
            <a:r>
              <a:rPr lang="en-US" sz="2400" dirty="0"/>
              <a:t>Calculate the margins on board.</a:t>
            </a:r>
          </a:p>
        </p:txBody>
      </p:sp>
    </p:spTree>
    <p:extLst>
      <p:ext uri="{BB962C8B-B14F-4D97-AF65-F5344CB8AC3E}">
        <p14:creationId xmlns:p14="http://schemas.microsoft.com/office/powerpoint/2010/main" val="4138148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028475"/>
            <a:ext cx="3962400" cy="4953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900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are the margins on the orange and apple prototype points?</a:t>
            </a:r>
          </a:p>
        </p:txBody>
      </p:sp>
      <p:sp>
        <p:nvSpPr>
          <p:cNvPr id="4" name="Rectangle 3"/>
          <p:cNvSpPr/>
          <p:nvPr/>
        </p:nvSpPr>
        <p:spPr>
          <a:xfrm>
            <a:off x="568907" y="1229684"/>
            <a:ext cx="4241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w</a:t>
            </a:r>
            <a:r>
              <a:rPr lang="en-US" sz="2400" baseline="30000" dirty="0"/>
              <a:t>T</a:t>
            </a:r>
            <a:r>
              <a:rPr lang="en-US" sz="2400" dirty="0"/>
              <a:t>=[0, 1, 0], ||</a:t>
            </a:r>
            <a:r>
              <a:rPr lang="en-US" sz="2400" b="1" dirty="0"/>
              <a:t>w</a:t>
            </a:r>
            <a:r>
              <a:rPr lang="en-US" sz="2400" dirty="0"/>
              <a:t>|| = sqrt(1) = 1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2781" y="1816199"/>
                <a:ext cx="6040898" cy="30237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g(p</a:t>
                </a:r>
                <a:r>
                  <a:rPr lang="en-US" sz="2400" baseline="-25000" dirty="0"/>
                  <a:t>O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0,1,0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-1</a:t>
                </a:r>
              </a:p>
              <a:p>
                <a:r>
                  <a:rPr lang="en-US" sz="2400" dirty="0"/>
                  <a:t>Margin orange class = 1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g(p</a:t>
                </a:r>
                <a:r>
                  <a:rPr lang="en-US" sz="2400" baseline="-25000" dirty="0"/>
                  <a:t>A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0,1,0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1</a:t>
                </a:r>
              </a:p>
              <a:p>
                <a:r>
                  <a:rPr lang="en-US" sz="2400" dirty="0"/>
                  <a:t>Margin apple class =1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81" y="1816199"/>
                <a:ext cx="6040898" cy="3023776"/>
              </a:xfrm>
              <a:prstGeom prst="rect">
                <a:avLst/>
              </a:prstGeom>
              <a:blipFill rotWithShape="0">
                <a:blip r:embed="rId3"/>
                <a:stretch>
                  <a:fillRect l="-3027" b="-5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777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CAAAAD1-FF6B-4159-9701-524BA4CEB0CD}"/>
              </a:ext>
            </a:extLst>
          </p:cNvPr>
          <p:cNvSpPr txBox="1"/>
          <p:nvPr/>
        </p:nvSpPr>
        <p:spPr>
          <a:xfrm>
            <a:off x="457200" y="1676400"/>
            <a:ext cx="7924800" cy="3750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/>
              <a:t>Assignment 12: one cycle in LMS with b=0.</a:t>
            </a:r>
            <a:endParaRPr lang="en-US" sz="2000" b="1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Initial </a:t>
            </a:r>
            <a:r>
              <a:rPr 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weight </a:t>
            </a:r>
            <a:r>
              <a:rPr lang="en-US" sz="20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 b="1" baseline="-250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= [0.5,-1, -0.5]</a:t>
            </a:r>
            <a:r>
              <a:rPr lang="en-US" sz="2000" baseline="30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Use prototype vector for apple </a:t>
            </a:r>
            <a:r>
              <a:rPr lang="en-US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= [1,1,-1]</a:t>
            </a:r>
            <a:r>
              <a:rPr lang="en-US" sz="2000" baseline="30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with t </a:t>
            </a:r>
            <a:r>
              <a:rPr lang="en-US" sz="200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= 1</a:t>
            </a:r>
            <a:endParaRPr lang="en-U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Use a step size of 0.2</a:t>
            </a:r>
            <a:endParaRPr lang="en-U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Carry out the first cycle of Least Mean Square search for optimum weight vector by </a:t>
            </a:r>
            <a:endParaRPr lang="en-U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lphaLcParenBoth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Calculating perceptron output, a 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(b)  Calculating the error in perceptron output, e</a:t>
            </a:r>
            <a:endParaRPr lang="en-U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(c)  Calculating the new weight vector, </a:t>
            </a:r>
            <a:r>
              <a:rPr lang="en-US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endParaRPr lang="en-U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45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5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1143000"/>
            <a:ext cx="6808633" cy="3962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75C0C6-C816-44C0-9D16-960351314CBF}"/>
              </a:ext>
            </a:extLst>
          </p:cNvPr>
          <p:cNvSpPr txBox="1"/>
          <p:nvPr/>
        </p:nvSpPr>
        <p:spPr>
          <a:xfrm>
            <a:off x="2133600" y="4038600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component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09FB7E-B81D-4B29-8925-3BE4706A91E6}"/>
              </a:ext>
            </a:extLst>
          </p:cNvPr>
          <p:cNvSpPr txBox="1"/>
          <p:nvPr/>
        </p:nvSpPr>
        <p:spPr>
          <a:xfrm>
            <a:off x="1171917" y="2036802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component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562F6B-8F09-CF09-6770-5F2D5C4D5879}"/>
              </a:ext>
            </a:extLst>
          </p:cNvPr>
          <p:cNvSpPr/>
          <p:nvPr/>
        </p:nvSpPr>
        <p:spPr>
          <a:xfrm>
            <a:off x="4800600" y="2396609"/>
            <a:ext cx="3274514" cy="266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EE5DBF-898A-9F95-61DF-0D7B84F0A9E1}"/>
              </a:ext>
            </a:extLst>
          </p:cNvPr>
          <p:cNvSpPr txBox="1"/>
          <p:nvPr/>
        </p:nvSpPr>
        <p:spPr>
          <a:xfrm>
            <a:off x="0" y="5332512"/>
            <a:ext cx="9029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problem could be solved by choosing a weight vector perpendicular to the line joining the non-member points and finding a bias that gives equal margins.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F2D38B-099B-CB15-4D9A-69ACEA15B63D}"/>
              </a:ext>
            </a:extLst>
          </p:cNvPr>
          <p:cNvSpPr txBox="1"/>
          <p:nvPr/>
        </p:nvSpPr>
        <p:spPr>
          <a:xfrm>
            <a:off x="409575" y="244652"/>
            <a:ext cx="8782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Find a decision boundary with equal margin that separates members, t=1, from non-members, t=0. </a:t>
            </a:r>
          </a:p>
        </p:txBody>
      </p:sp>
    </p:spTree>
    <p:extLst>
      <p:ext uri="{BB962C8B-B14F-4D97-AF65-F5344CB8AC3E}">
        <p14:creationId xmlns:p14="http://schemas.microsoft.com/office/powerpoint/2010/main" val="3823807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1143000"/>
            <a:ext cx="6808633" cy="3962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375" y="235059"/>
            <a:ext cx="7715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Instead, choose b=0 (decision boundary goes through origin) and use the PLA to find the weight vector </a:t>
            </a:r>
            <a:r>
              <a:rPr lang="en-US" sz="2000" b="1" dirty="0"/>
              <a:t>w</a:t>
            </a:r>
            <a:r>
              <a:rPr lang="en-US" sz="20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6729A7-A317-4759-89D4-8288D194BDAC}"/>
              </a:ext>
            </a:extLst>
          </p:cNvPr>
          <p:cNvSpPr txBox="1"/>
          <p:nvPr/>
        </p:nvSpPr>
        <p:spPr>
          <a:xfrm>
            <a:off x="184865" y="5105400"/>
            <a:ext cx="8877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Meaning of a = </a:t>
            </a:r>
            <a:r>
              <a:rPr lang="en-US" sz="2000" dirty="0" err="1"/>
              <a:t>hardlim</a:t>
            </a:r>
            <a:r>
              <a:rPr lang="en-US" sz="2000" dirty="0"/>
              <a:t>(</a:t>
            </a:r>
            <a:r>
              <a:rPr lang="en-US" sz="2000" b="1" dirty="0"/>
              <a:t>w</a:t>
            </a:r>
            <a:r>
              <a:rPr lang="en-US" sz="2000" baseline="30000" dirty="0"/>
              <a:t>T</a:t>
            </a:r>
            <a:r>
              <a:rPr lang="en-US" sz="2000" b="1" dirty="0"/>
              <a:t>p</a:t>
            </a:r>
            <a:r>
              <a:rPr lang="en-US" sz="2000" dirty="0"/>
              <a:t>): If </a:t>
            </a:r>
            <a:r>
              <a:rPr lang="en-US" sz="2000" b="1" dirty="0"/>
              <a:t>w</a:t>
            </a:r>
            <a:r>
              <a:rPr lang="en-US" sz="2000" b="1" baseline="30000" dirty="0"/>
              <a:t>T</a:t>
            </a:r>
            <a:r>
              <a:rPr lang="en-US" sz="2000" b="1" dirty="0"/>
              <a:t>p</a:t>
            </a:r>
            <a:r>
              <a:rPr lang="en-US" sz="2000" u="sng" dirty="0"/>
              <a:t>&gt;</a:t>
            </a:r>
            <a:r>
              <a:rPr lang="en-US" sz="2000" dirty="0"/>
              <a:t>0 , a=1.	 If </a:t>
            </a:r>
            <a:r>
              <a:rPr lang="en-US" sz="2000" b="1" dirty="0"/>
              <a:t>w</a:t>
            </a:r>
            <a:r>
              <a:rPr lang="en-US" sz="2000" b="1" baseline="30000" dirty="0"/>
              <a:t>T</a:t>
            </a:r>
            <a:r>
              <a:rPr lang="en-US" sz="2000" b="1" dirty="0"/>
              <a:t>p</a:t>
            </a:r>
            <a:r>
              <a:rPr lang="en-US" sz="2000" dirty="0"/>
              <a:t>&lt;0 , a=0.</a:t>
            </a:r>
          </a:p>
          <a:p>
            <a:r>
              <a:rPr lang="en-US" sz="2000" dirty="0"/>
              <a:t>e = Error in assignment = t-a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75C0C6-C816-44C0-9D16-960351314CBF}"/>
              </a:ext>
            </a:extLst>
          </p:cNvPr>
          <p:cNvSpPr txBox="1"/>
          <p:nvPr/>
        </p:nvSpPr>
        <p:spPr>
          <a:xfrm>
            <a:off x="2133600" y="4038600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component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09FB7E-B81D-4B29-8925-3BE4706A91E6}"/>
              </a:ext>
            </a:extLst>
          </p:cNvPr>
          <p:cNvSpPr txBox="1"/>
          <p:nvPr/>
        </p:nvSpPr>
        <p:spPr>
          <a:xfrm>
            <a:off x="1171917" y="2036802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component</a:t>
            </a:r>
          </a:p>
        </p:txBody>
      </p:sp>
    </p:spTree>
    <p:extLst>
      <p:ext uri="{BB962C8B-B14F-4D97-AF65-F5344CB8AC3E}">
        <p14:creationId xmlns:p14="http://schemas.microsoft.com/office/powerpoint/2010/main" val="315683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20" y="685800"/>
            <a:ext cx="8007309" cy="51336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0" y="5854112"/>
            <a:ext cx="71304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Misclassified: t</a:t>
            </a:r>
            <a:r>
              <a:rPr lang="en-US" sz="2000" baseline="-25000" dirty="0"/>
              <a:t>1</a:t>
            </a:r>
            <a:r>
              <a:rPr lang="en-US" sz="2000" dirty="0"/>
              <a:t>=1, a=0	black dot should be in shaded region</a:t>
            </a:r>
          </a:p>
          <a:p>
            <a:r>
              <a:rPr lang="en-US" sz="2000" dirty="0"/>
              <a:t>e = t</a:t>
            </a:r>
            <a:r>
              <a:rPr lang="en-US" sz="2000" baseline="-25000" dirty="0"/>
              <a:t>1</a:t>
            </a:r>
            <a:r>
              <a:rPr lang="en-US" sz="2000" dirty="0"/>
              <a:t>-a = 1-0 =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DBCD29-47C4-48BB-983F-211FAD0C338C}"/>
              </a:ext>
            </a:extLst>
          </p:cNvPr>
          <p:cNvSpPr txBox="1"/>
          <p:nvPr/>
        </p:nvSpPr>
        <p:spPr>
          <a:xfrm>
            <a:off x="342569" y="2652473"/>
            <a:ext cx="4416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Components of </a:t>
            </a:r>
            <a:r>
              <a:rPr lang="en-US" b="1" dirty="0"/>
              <a:t>w</a:t>
            </a:r>
            <a:r>
              <a:rPr lang="en-US" dirty="0"/>
              <a:t> chosen from uniformly </a:t>
            </a:r>
          </a:p>
          <a:p>
            <a:r>
              <a:rPr lang="en-US" dirty="0"/>
              <a:t>distributed between -1 and 1</a:t>
            </a:r>
          </a:p>
          <a:p>
            <a:r>
              <a:rPr lang="en-US" dirty="0"/>
              <a:t>Boundary does not separate </a:t>
            </a:r>
            <a:r>
              <a:rPr lang="en-US" b="1" dirty="0"/>
              <a:t>p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b="1" dirty="0"/>
              <a:t>p</a:t>
            </a:r>
            <a:r>
              <a:rPr lang="en-US" baseline="-25000" dirty="0"/>
              <a:t>2</a:t>
            </a:r>
            <a:endParaRPr lang="en-US" dirty="0"/>
          </a:p>
          <a:p>
            <a:r>
              <a:rPr lang="en-US" dirty="0"/>
              <a:t>Randomly chose a one as misclassified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72A160-1BED-4C8C-AF08-14B56E56035F}"/>
              </a:ext>
            </a:extLst>
          </p:cNvPr>
          <p:cNvSpPr txBox="1"/>
          <p:nvPr/>
        </p:nvSpPr>
        <p:spPr>
          <a:xfrm>
            <a:off x="6705600" y="1371600"/>
            <a:ext cx="169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Initial decision </a:t>
            </a:r>
          </a:p>
          <a:p>
            <a:r>
              <a:rPr lang="en-US" dirty="0"/>
              <a:t>boundary</a:t>
            </a:r>
          </a:p>
        </p:txBody>
      </p:sp>
    </p:spTree>
    <p:extLst>
      <p:ext uri="{BB962C8B-B14F-4D97-AF65-F5344CB8AC3E}">
        <p14:creationId xmlns:p14="http://schemas.microsoft.com/office/powerpoint/2010/main" val="70423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33400"/>
            <a:ext cx="8838814" cy="39526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8873" y="3701208"/>
            <a:ext cx="57246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With new decision boundary, only </a:t>
            </a:r>
          </a:p>
          <a:p>
            <a:r>
              <a:rPr lang="en-US" sz="2400" dirty="0"/>
              <a:t>example 2 is misclassified.</a:t>
            </a:r>
          </a:p>
          <a:p>
            <a:endParaRPr lang="en-US" sz="2400" dirty="0"/>
          </a:p>
          <a:p>
            <a:r>
              <a:rPr lang="en-US" sz="2400" dirty="0"/>
              <a:t>Present </a:t>
            </a:r>
            <a:r>
              <a:rPr lang="en-US" sz="2400" b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 = [-1, 2]</a:t>
            </a:r>
            <a:r>
              <a:rPr lang="en-US" sz="2400" baseline="30000" dirty="0"/>
              <a:t>T</a:t>
            </a:r>
            <a:r>
              <a:rPr lang="en-US" sz="2400" dirty="0"/>
              <a:t> to the network.</a:t>
            </a:r>
          </a:p>
          <a:p>
            <a:r>
              <a:rPr lang="en-US" sz="2400" dirty="0"/>
              <a:t>a = </a:t>
            </a:r>
            <a:r>
              <a:rPr lang="en-US" sz="2400" dirty="0" err="1"/>
              <a:t>hardlim</a:t>
            </a:r>
            <a:r>
              <a:rPr lang="en-US" sz="2400" dirty="0"/>
              <a:t>(</a:t>
            </a:r>
            <a:r>
              <a:rPr lang="en-US" sz="2400" b="1" dirty="0"/>
              <a:t>w</a:t>
            </a:r>
            <a:r>
              <a:rPr lang="en-US" sz="2400" b="1" baseline="30000" dirty="0"/>
              <a:t>T</a:t>
            </a:r>
            <a:r>
              <a:rPr lang="en-US" sz="2400" b="1" dirty="0"/>
              <a:t>p</a:t>
            </a:r>
            <a:r>
              <a:rPr lang="en-US" sz="2400" b="1" baseline="-25000" dirty="0"/>
              <a:t>2</a:t>
            </a:r>
            <a:r>
              <a:rPr lang="en-US" sz="2400" b="1" dirty="0"/>
              <a:t>) </a:t>
            </a:r>
            <a:r>
              <a:rPr lang="en-US" sz="2400" dirty="0"/>
              <a:t>= </a:t>
            </a:r>
            <a:r>
              <a:rPr lang="en-US" sz="2400" dirty="0" err="1"/>
              <a:t>hardlim</a:t>
            </a:r>
            <a:r>
              <a:rPr lang="en-US" sz="2400" dirty="0"/>
              <a:t>(0.4) =1	</a:t>
            </a:r>
          </a:p>
          <a:p>
            <a:r>
              <a:rPr lang="en-US" sz="2400" dirty="0"/>
              <a:t>e = t</a:t>
            </a:r>
            <a:r>
              <a:rPr lang="en-US" sz="2400" baseline="-25000" dirty="0"/>
              <a:t>2 </a:t>
            </a:r>
            <a:r>
              <a:rPr lang="en-US" sz="2400" dirty="0"/>
              <a:t>– a = 0-1 = -1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34400" y="38862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14636" y="2971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31341" y="225742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07FAC-3CB9-4DB0-BD94-35692FA65951}"/>
              </a:ext>
            </a:extLst>
          </p:cNvPr>
          <p:cNvSpPr/>
          <p:nvPr/>
        </p:nvSpPr>
        <p:spPr>
          <a:xfrm>
            <a:off x="304606" y="762000"/>
            <a:ext cx="7162993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0C46C6-5DFD-4A8A-B5DC-E3C2AE753C30}"/>
              </a:ext>
            </a:extLst>
          </p:cNvPr>
          <p:cNvSpPr txBox="1"/>
          <p:nvPr/>
        </p:nvSpPr>
        <p:spPr>
          <a:xfrm>
            <a:off x="914400" y="783310"/>
            <a:ext cx="5747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PLA weight update rule: </a:t>
            </a:r>
            <a:r>
              <a:rPr lang="en-US" sz="2400" b="1" dirty="0"/>
              <a:t>w</a:t>
            </a:r>
            <a:r>
              <a:rPr lang="en-US" sz="2400" baseline="30000" dirty="0"/>
              <a:t>new </a:t>
            </a:r>
            <a:r>
              <a:rPr lang="en-US" sz="2400" dirty="0"/>
              <a:t>= </a:t>
            </a:r>
            <a:r>
              <a:rPr lang="en-US" sz="2400" b="1" dirty="0"/>
              <a:t>w</a:t>
            </a:r>
            <a:r>
              <a:rPr lang="en-US" sz="2400" baseline="30000" dirty="0"/>
              <a:t>old</a:t>
            </a:r>
            <a:r>
              <a:rPr lang="en-US" sz="2400" dirty="0"/>
              <a:t> + e </a:t>
            </a:r>
            <a:r>
              <a:rPr lang="en-US" sz="2400" b="1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13347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38200"/>
            <a:ext cx="8419048" cy="36190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4648200"/>
            <a:ext cx="7040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With new decision boundary only example 3 is misclassified.</a:t>
            </a:r>
          </a:p>
          <a:p>
            <a:r>
              <a:rPr lang="en-US" sz="2000" dirty="0"/>
              <a:t>Present </a:t>
            </a:r>
            <a:r>
              <a:rPr lang="en-US" sz="2000" b="1" dirty="0"/>
              <a:t>p</a:t>
            </a:r>
            <a:r>
              <a:rPr lang="en-US" sz="2000" baseline="-25000" dirty="0"/>
              <a:t>3</a:t>
            </a:r>
            <a:r>
              <a:rPr lang="en-US" sz="2000" dirty="0"/>
              <a:t> to network. Calculate e = t</a:t>
            </a:r>
            <a:r>
              <a:rPr lang="en-US" sz="2000" baseline="-25000" dirty="0"/>
              <a:t>3</a:t>
            </a:r>
            <a:r>
              <a:rPr lang="en-US" sz="2000" dirty="0"/>
              <a:t> – a = -1 on board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72400" y="227839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72400" y="390325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76329" y="290615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50A339-787C-481B-9EEF-B5157067C2E8}"/>
              </a:ext>
            </a:extLst>
          </p:cNvPr>
          <p:cNvSpPr txBox="1"/>
          <p:nvPr/>
        </p:nvSpPr>
        <p:spPr>
          <a:xfrm>
            <a:off x="381000" y="1179319"/>
            <a:ext cx="5747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PLA weight update rule: </a:t>
            </a:r>
            <a:r>
              <a:rPr lang="en-US" sz="2400" b="1" dirty="0"/>
              <a:t>w</a:t>
            </a:r>
            <a:r>
              <a:rPr lang="en-US" sz="2400" baseline="30000" dirty="0"/>
              <a:t>new </a:t>
            </a:r>
            <a:r>
              <a:rPr lang="en-US" sz="2400" dirty="0"/>
              <a:t>= </a:t>
            </a:r>
            <a:r>
              <a:rPr lang="en-US" sz="2400" b="1" dirty="0"/>
              <a:t>w</a:t>
            </a:r>
            <a:r>
              <a:rPr lang="en-US" sz="2400" baseline="30000" dirty="0"/>
              <a:t>old</a:t>
            </a:r>
            <a:r>
              <a:rPr lang="en-US" sz="2400" dirty="0"/>
              <a:t> + e </a:t>
            </a:r>
            <a:r>
              <a:rPr lang="en-US" sz="2400" b="1" dirty="0"/>
              <a:t>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099435-7C75-41DC-A0B0-DCC04DE296BA}"/>
              </a:ext>
            </a:extLst>
          </p:cNvPr>
          <p:cNvSpPr/>
          <p:nvPr/>
        </p:nvSpPr>
        <p:spPr>
          <a:xfrm>
            <a:off x="304606" y="762000"/>
            <a:ext cx="7771723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2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85" y="1219200"/>
            <a:ext cx="8694944" cy="42431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5698420"/>
            <a:ext cx="7443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how close example 3 is to the decision boundary. </a:t>
            </a:r>
          </a:p>
          <a:p>
            <a:r>
              <a:rPr lang="en-US" dirty="0"/>
              <a:t>PLA does not guarantee optimum margins. Calculate margins on board.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5CD2E3-F1B2-4597-8630-5C1E5B329990}"/>
              </a:ext>
            </a:extLst>
          </p:cNvPr>
          <p:cNvSpPr txBox="1"/>
          <p:nvPr/>
        </p:nvSpPr>
        <p:spPr>
          <a:xfrm>
            <a:off x="381000" y="521448"/>
            <a:ext cx="5747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PLA weight update rule: </a:t>
            </a:r>
            <a:r>
              <a:rPr lang="en-US" sz="2400" b="1" dirty="0"/>
              <a:t>w</a:t>
            </a:r>
            <a:r>
              <a:rPr lang="en-US" sz="2400" baseline="30000" dirty="0"/>
              <a:t>new </a:t>
            </a:r>
            <a:r>
              <a:rPr lang="en-US" sz="2400" dirty="0"/>
              <a:t>= </a:t>
            </a:r>
            <a:r>
              <a:rPr lang="en-US" sz="2400" b="1" dirty="0"/>
              <a:t>w</a:t>
            </a:r>
            <a:r>
              <a:rPr lang="en-US" sz="2400" baseline="30000" dirty="0"/>
              <a:t>old</a:t>
            </a:r>
            <a:r>
              <a:rPr lang="en-US" sz="2400" dirty="0"/>
              <a:t> + e </a:t>
            </a:r>
            <a:r>
              <a:rPr lang="en-US" sz="2400" b="1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19002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28" y="1143000"/>
            <a:ext cx="8694944" cy="42431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8DAB5B2-2162-422B-9C5E-53EBF7CE68FE}"/>
              </a:ext>
            </a:extLst>
          </p:cNvPr>
          <p:cNvSpPr txBox="1"/>
          <p:nvPr/>
        </p:nvSpPr>
        <p:spPr>
          <a:xfrm>
            <a:off x="1905000" y="335377"/>
            <a:ext cx="3983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Calculate class margins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10BF0E-EAF4-4364-BE95-D7E7CDCED994}"/>
              </a:ext>
            </a:extLst>
          </p:cNvPr>
          <p:cNvSpPr/>
          <p:nvPr/>
        </p:nvSpPr>
        <p:spPr>
          <a:xfrm>
            <a:off x="381000" y="2695769"/>
            <a:ext cx="34034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w</a:t>
            </a:r>
            <a:r>
              <a:rPr lang="en-US" sz="2000" baseline="30000" dirty="0"/>
              <a:t>T</a:t>
            </a:r>
            <a:r>
              <a:rPr lang="en-US" sz="2000" dirty="0"/>
              <a:t>=[3, 0.2]</a:t>
            </a:r>
          </a:p>
          <a:p>
            <a:r>
              <a:rPr lang="en-US" sz="2000" dirty="0"/>
              <a:t>||</a:t>
            </a:r>
            <a:r>
              <a:rPr lang="en-US" sz="2000" b="1" dirty="0"/>
              <a:t>w</a:t>
            </a:r>
            <a:r>
              <a:rPr lang="en-US" sz="2000" dirty="0"/>
              <a:t>|| = </a:t>
            </a:r>
            <a:r>
              <a:rPr lang="en-US" sz="2000" dirty="0" err="1"/>
              <a:t>sqrt</a:t>
            </a:r>
            <a:r>
              <a:rPr lang="en-US" sz="2000" dirty="0"/>
              <a:t>(9+0.04) = 3.0067</a:t>
            </a:r>
            <a:endParaRPr lang="en-US" sz="3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F536BE-215E-4CE4-BB30-5D4D1E2161A0}"/>
              </a:ext>
            </a:extLst>
          </p:cNvPr>
          <p:cNvSpPr/>
          <p:nvPr/>
        </p:nvSpPr>
        <p:spPr>
          <a:xfrm>
            <a:off x="2362200" y="4343401"/>
            <a:ext cx="4953000" cy="10427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251BFE-7950-4AF0-A3EB-FF10E10D2B62}"/>
                  </a:ext>
                </a:extLst>
              </p:cNvPr>
              <p:cNvSpPr txBox="1"/>
              <p:nvPr/>
            </p:nvSpPr>
            <p:spPr>
              <a:xfrm>
                <a:off x="491228" y="5283147"/>
                <a:ext cx="5572923" cy="818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000" dirty="0"/>
                  <a:t>g(p</a:t>
                </a:r>
                <a:r>
                  <a:rPr lang="en-US" sz="2000" baseline="-25000" dirty="0"/>
                  <a:t>3</a:t>
                </a:r>
                <a:r>
                  <a:rPr lang="en-US" sz="2000" dirty="0"/>
                  <a:t>)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3, 0.2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-0.2</a:t>
                </a:r>
              </a:p>
              <a:p>
                <a:r>
                  <a:rPr lang="en-US" sz="2000" dirty="0"/>
                  <a:t>Margin non-member class = 0.2/3.0067 = 0.0665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251BFE-7950-4AF0-A3EB-FF10E10D2B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28" y="5283147"/>
                <a:ext cx="5572923" cy="818942"/>
              </a:xfrm>
              <a:prstGeom prst="rect">
                <a:avLst/>
              </a:prstGeom>
              <a:blipFill>
                <a:blip r:embed="rId3"/>
                <a:stretch>
                  <a:fillRect l="-2845" r="-1094" b="-18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F7C621-EA96-4AFD-8C3E-DF0C7DB76ADC}"/>
                  </a:ext>
                </a:extLst>
              </p:cNvPr>
              <p:cNvSpPr txBox="1"/>
              <p:nvPr/>
            </p:nvSpPr>
            <p:spPr>
              <a:xfrm>
                <a:off x="491228" y="3933930"/>
                <a:ext cx="4970515" cy="818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000" dirty="0"/>
                  <a:t>g(p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)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3, 0.2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3.4</a:t>
                </a:r>
              </a:p>
              <a:p>
                <a:r>
                  <a:rPr lang="en-US" sz="2000" dirty="0"/>
                  <a:t>Margin positive class = 3.4/3.0067 = 1.1308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F7C621-EA96-4AFD-8C3E-DF0C7DB76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28" y="3933930"/>
                <a:ext cx="4970515" cy="818942"/>
              </a:xfrm>
              <a:prstGeom prst="rect">
                <a:avLst/>
              </a:prstGeom>
              <a:blipFill>
                <a:blip r:embed="rId4"/>
                <a:stretch>
                  <a:fillRect l="-3190" r="-1840" b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6279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8222</TotalTime>
  <Words>1249</Words>
  <Application>Microsoft Office PowerPoint</Application>
  <PresentationFormat>On-screen Show (4:3)</PresentationFormat>
  <Paragraphs>158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Cambria Math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jhmiller</dc:creator>
  <cp:lastModifiedBy>Miller, John H</cp:lastModifiedBy>
  <cp:revision>586</cp:revision>
  <cp:lastPrinted>2022-11-01T19:37:33Z</cp:lastPrinted>
  <dcterms:created xsi:type="dcterms:W3CDTF">2012-08-03T23:35:23Z</dcterms:created>
  <dcterms:modified xsi:type="dcterms:W3CDTF">2022-11-01T19:43:24Z</dcterms:modified>
</cp:coreProperties>
</file>