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606" r:id="rId2"/>
    <p:sldId id="601" r:id="rId3"/>
    <p:sldId id="625" r:id="rId4"/>
    <p:sldId id="618" r:id="rId5"/>
    <p:sldId id="608" r:id="rId6"/>
    <p:sldId id="620" r:id="rId7"/>
    <p:sldId id="621" r:id="rId8"/>
    <p:sldId id="609" r:id="rId9"/>
    <p:sldId id="610" r:id="rId10"/>
    <p:sldId id="611" r:id="rId11"/>
    <p:sldId id="626" r:id="rId12"/>
    <p:sldId id="622" r:id="rId13"/>
    <p:sldId id="627" r:id="rId14"/>
    <p:sldId id="604" r:id="rId15"/>
    <p:sldId id="475" r:id="rId16"/>
    <p:sldId id="476" r:id="rId17"/>
    <p:sldId id="628" r:id="rId18"/>
  </p:sldIdLst>
  <p:sldSz cx="9144000" cy="6858000" type="screen4x3"/>
  <p:notesSz cx="70866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2" userDrawn="1">
          <p15:clr>
            <a:srgbClr val="A4A3A4"/>
          </p15:clr>
        </p15:guide>
        <p15:guide id="2" pos="22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 autoAdjust="0"/>
    <p:restoredTop sz="94563" autoAdjust="0"/>
  </p:normalViewPr>
  <p:slideViewPr>
    <p:cSldViewPr>
      <p:cViewPr varScale="1">
        <p:scale>
          <a:sx n="101" d="100"/>
          <a:sy n="101" d="100"/>
        </p:scale>
        <p:origin x="114" y="28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456"/>
    </p:cViewPr>
  </p:sorterViewPr>
  <p:notesViewPr>
    <p:cSldViewPr>
      <p:cViewPr varScale="1">
        <p:scale>
          <a:sx n="81" d="100"/>
          <a:sy n="81" d="100"/>
        </p:scale>
        <p:origin x="-1998" y="-102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t" anchorCtr="0" compatLnSpc="1">
            <a:prstTxWarp prst="textNoShape">
              <a:avLst/>
            </a:prstTxWarp>
          </a:bodyPr>
          <a:lstStyle>
            <a:lvl1pPr defTabSz="94052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494" y="0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t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302" y="4452626"/>
            <a:ext cx="5667996" cy="421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049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b" anchorCtr="0" compatLnSpc="1">
            <a:prstTxWarp prst="textNoShape">
              <a:avLst/>
            </a:prstTxWarp>
          </a:bodyPr>
          <a:lstStyle>
            <a:lvl1pPr defTabSz="940529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494" y="8902049"/>
            <a:ext cx="3071502" cy="46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44" tIns="47022" rIns="94044" bIns="47022" numCol="1" anchor="b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200"/>
            </a:lvl1pPr>
          </a:lstStyle>
          <a:p>
            <a:pPr>
              <a:defRPr/>
            </a:pPr>
            <a:fld id="{5DAFBA02-56AC-4B85-8781-10A4F5A1C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2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46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10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998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45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65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27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64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92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348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33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28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29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29F2-412F-49C7-8F11-748B61C6967F}"/>
              </a:ext>
            </a:extLst>
          </p:cNvPr>
          <p:cNvSpPr txBox="1"/>
          <p:nvPr/>
        </p:nvSpPr>
        <p:spPr>
          <a:xfrm>
            <a:off x="1447800" y="2828835"/>
            <a:ext cx="5682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Pattern Recognition</a:t>
            </a:r>
          </a:p>
          <a:p>
            <a:r>
              <a:rPr lang="en-US" sz="2400" dirty="0"/>
              <a:t>	Linear discriminants</a:t>
            </a:r>
          </a:p>
          <a:p>
            <a:r>
              <a:rPr lang="en-US" sz="2400" dirty="0"/>
              <a:t>	Decision boundaries and margins</a:t>
            </a:r>
          </a:p>
        </p:txBody>
      </p:sp>
    </p:spTree>
    <p:extLst>
      <p:ext uri="{BB962C8B-B14F-4D97-AF65-F5344CB8AC3E}">
        <p14:creationId xmlns:p14="http://schemas.microsoft.com/office/powerpoint/2010/main" val="39292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7F7A112-0828-4D31-945C-4028114B1541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pic>
        <p:nvPicPr>
          <p:cNvPr id="13316" name="Picture 16" descr="fig10_1_page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43338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17"/>
          <p:cNvSpPr txBox="1">
            <a:spLocks noChangeArrowheads="1"/>
          </p:cNvSpPr>
          <p:nvPr/>
        </p:nvSpPr>
        <p:spPr bwMode="auto">
          <a:xfrm>
            <a:off x="4638675" y="2209800"/>
            <a:ext cx="43275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g(</a:t>
            </a:r>
            <a:r>
              <a:rPr lang="en-US" altLang="en-US" sz="2800" b="1" dirty="0" err="1"/>
              <a:t>x</a:t>
            </a:r>
            <a:r>
              <a:rPr lang="en-US" altLang="en-US" sz="2800" b="1" baseline="-25000" dirty="0" err="1"/>
              <a:t>p</a:t>
            </a:r>
            <a:r>
              <a:rPr lang="en-US" altLang="en-US" sz="2800" dirty="0"/>
              <a:t>) = 0 = g(</a:t>
            </a:r>
            <a:r>
              <a:rPr lang="en-US" altLang="en-US" sz="2800" b="1" dirty="0"/>
              <a:t>x</a:t>
            </a:r>
            <a:r>
              <a:rPr lang="en-US" altLang="en-US" sz="2800" dirty="0"/>
              <a:t> - </a:t>
            </a:r>
            <a:r>
              <a:rPr lang="en-US" altLang="en-US" sz="2800" i="1" dirty="0"/>
              <a:t>d</a:t>
            </a:r>
            <a:r>
              <a:rPr lang="en-US" altLang="en-US" sz="2800" dirty="0"/>
              <a:t> </a:t>
            </a:r>
            <a:r>
              <a:rPr lang="en-US" altLang="en-US" sz="2800" b="1" dirty="0"/>
              <a:t>w</a:t>
            </a:r>
            <a:r>
              <a:rPr lang="en-US" altLang="en-US" sz="2800" dirty="0"/>
              <a:t>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0 =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 – </a:t>
            </a:r>
            <a:r>
              <a:rPr lang="en-US" altLang="en-US" sz="2800" i="1" dirty="0"/>
              <a:t>d</a:t>
            </a:r>
            <a:r>
              <a:rPr lang="en-US" altLang="en-US" sz="2800" dirty="0"/>
              <a:t> </a:t>
            </a:r>
            <a:r>
              <a:rPr lang="en-US" altLang="en-US" sz="2800" b="1" dirty="0"/>
              <a:t>w</a:t>
            </a:r>
            <a:r>
              <a:rPr lang="en-US" altLang="en-US" sz="2800" dirty="0"/>
              <a:t>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||) + w</a:t>
            </a:r>
            <a:r>
              <a:rPr lang="en-US" altLang="en-US" sz="2800" b="1" baseline="-25000" dirty="0"/>
              <a:t>0</a:t>
            </a:r>
            <a:endParaRPr lang="en-US" altLang="en-US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0 =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x</a:t>
            </a:r>
            <a:r>
              <a:rPr lang="en-US" altLang="en-US" sz="2800" dirty="0"/>
              <a:t> + w</a:t>
            </a:r>
            <a:r>
              <a:rPr lang="en-US" altLang="en-US" sz="2800" b="1" baseline="-25000" dirty="0"/>
              <a:t>0</a:t>
            </a:r>
            <a:r>
              <a:rPr lang="en-US" altLang="en-US" sz="2800" dirty="0"/>
              <a:t> – </a:t>
            </a:r>
            <a:r>
              <a:rPr lang="en-US" altLang="en-US" sz="2800" i="1" dirty="0"/>
              <a:t>d </a:t>
            </a:r>
            <a:r>
              <a:rPr lang="en-US" altLang="en-US" sz="2800" dirty="0"/>
              <a:t>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/>
              <a:t>d</a:t>
            </a:r>
            <a:r>
              <a:rPr lang="en-US" altLang="en-US" sz="2800" dirty="0"/>
              <a:t> = |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x</a:t>
            </a:r>
            <a:r>
              <a:rPr lang="en-US" altLang="en-US" sz="2800" dirty="0"/>
              <a:t> + w</a:t>
            </a:r>
            <a:r>
              <a:rPr lang="en-US" altLang="en-US" sz="2800" b="1" baseline="-25000" dirty="0"/>
              <a:t>0</a:t>
            </a:r>
            <a:r>
              <a:rPr lang="en-US" altLang="en-US" sz="2800" dirty="0"/>
              <a:t>|/||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/>
              <a:t>d</a:t>
            </a:r>
            <a:r>
              <a:rPr lang="en-US" altLang="en-US" sz="2800" b="1" i="1" baseline="30000" dirty="0"/>
              <a:t>t</a:t>
            </a:r>
            <a:r>
              <a:rPr lang="en-US" altLang="en-US" sz="2800" dirty="0"/>
              <a:t> = |g(</a:t>
            </a:r>
            <a:r>
              <a:rPr lang="en-US" altLang="en-US" sz="2800" b="1" dirty="0"/>
              <a:t>x</a:t>
            </a:r>
            <a:r>
              <a:rPr lang="en-US" altLang="en-US" sz="2800" i="1" baseline="30000" dirty="0"/>
              <a:t>t</a:t>
            </a:r>
            <a:r>
              <a:rPr lang="en-US" altLang="en-US" sz="2800" dirty="0"/>
              <a:t>)|/||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</a:t>
            </a:r>
          </a:p>
        </p:txBody>
      </p:sp>
      <p:sp>
        <p:nvSpPr>
          <p:cNvPr id="13318" name="Text Box 19"/>
          <p:cNvSpPr txBox="1">
            <a:spLocks noChangeArrowheads="1"/>
          </p:cNvSpPr>
          <p:nvPr/>
        </p:nvSpPr>
        <p:spPr bwMode="auto">
          <a:xfrm>
            <a:off x="1447800" y="2681288"/>
            <a:ext cx="6751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0</a:t>
            </a:r>
          </a:p>
        </p:txBody>
      </p:sp>
      <p:sp>
        <p:nvSpPr>
          <p:cNvPr id="13319" name="Text Box 20"/>
          <p:cNvSpPr txBox="1">
            <a:spLocks noChangeArrowheads="1"/>
          </p:cNvSpPr>
          <p:nvPr/>
        </p:nvSpPr>
        <p:spPr bwMode="auto">
          <a:xfrm>
            <a:off x="3822700" y="2533650"/>
            <a:ext cx="669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1</a:t>
            </a:r>
          </a:p>
        </p:txBody>
      </p:sp>
      <p:sp>
        <p:nvSpPr>
          <p:cNvPr id="13320" name="Text Box 4"/>
          <p:cNvSpPr txBox="1">
            <a:spLocks noChangeArrowheads="1"/>
          </p:cNvSpPr>
          <p:nvPr/>
        </p:nvSpPr>
        <p:spPr bwMode="auto">
          <a:xfrm>
            <a:off x="228600" y="248415"/>
            <a:ext cx="882645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Express the distance of </a:t>
            </a:r>
            <a:r>
              <a:rPr lang="en-US" altLang="en-US" sz="2800" b="1" dirty="0"/>
              <a:t>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from the decision boundary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as a function of the linear discriminant</a:t>
            </a:r>
          </a:p>
        </p:txBody>
      </p:sp>
    </p:spTree>
    <p:extLst>
      <p:ext uri="{BB962C8B-B14F-4D97-AF65-F5344CB8AC3E}">
        <p14:creationId xmlns:p14="http://schemas.microsoft.com/office/powerpoint/2010/main" val="1867353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7FF087-958C-40A0-AD01-69448763729E}"/>
              </a:ext>
            </a:extLst>
          </p:cNvPr>
          <p:cNvSpPr txBox="1"/>
          <p:nvPr/>
        </p:nvSpPr>
        <p:spPr>
          <a:xfrm>
            <a:off x="460400" y="1647885"/>
            <a:ext cx="8458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i="1" dirty="0"/>
              <a:t>d</a:t>
            </a:r>
            <a:r>
              <a:rPr lang="en-US" altLang="en-US" sz="2400" b="1" i="1" baseline="30000" dirty="0"/>
              <a:t>t</a:t>
            </a:r>
            <a:r>
              <a:rPr lang="en-US" altLang="en-US" sz="2400" dirty="0"/>
              <a:t> = |g(</a:t>
            </a:r>
            <a:r>
              <a:rPr lang="en-US" altLang="en-US" sz="2400" b="1" dirty="0" err="1"/>
              <a:t>x</a:t>
            </a:r>
            <a:r>
              <a:rPr lang="en-US" altLang="en-US" sz="2400" i="1" baseline="30000" dirty="0" err="1"/>
              <a:t>t</a:t>
            </a:r>
            <a:r>
              <a:rPr lang="en-US" altLang="en-US" sz="2400" dirty="0"/>
              <a:t>)|/||</a:t>
            </a:r>
            <a:r>
              <a:rPr lang="en-US" altLang="en-US" sz="2400" b="1" dirty="0"/>
              <a:t>w</a:t>
            </a:r>
            <a:r>
              <a:rPr lang="en-US" altLang="en-US" sz="2400" dirty="0"/>
              <a:t>|| = distance of example </a:t>
            </a:r>
            <a:r>
              <a:rPr lang="en-US" altLang="en-US" sz="2400" b="1" dirty="0" err="1"/>
              <a:t>x</a:t>
            </a:r>
            <a:r>
              <a:rPr lang="en-US" altLang="en-US" sz="2400" baseline="30000" dirty="0" err="1"/>
              <a:t>t</a:t>
            </a:r>
            <a:r>
              <a:rPr lang="en-US" altLang="en-US" sz="2400" dirty="0"/>
              <a:t> from decision boundary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Let 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+</a:t>
            </a:r>
            <a:r>
              <a:rPr lang="en-US" altLang="en-US" sz="2400" dirty="0"/>
              <a:t> and 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0 </a:t>
            </a:r>
            <a:r>
              <a:rPr lang="en-US" altLang="en-US" sz="2400" dirty="0"/>
              <a:t>be examples from member and non-member classes, respectively, closest to the decision boundary. 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g(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+</a:t>
            </a:r>
            <a:r>
              <a:rPr lang="en-US" altLang="en-US" sz="2400" dirty="0"/>
              <a:t>) = </a:t>
            </a:r>
            <a:r>
              <a:rPr lang="en-US" altLang="en-US" sz="2400" b="1" dirty="0"/>
              <a:t>w</a:t>
            </a:r>
            <a:r>
              <a:rPr lang="en-US" altLang="en-US" sz="2400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baseline="30000" dirty="0"/>
              <a:t>+</a:t>
            </a:r>
            <a:r>
              <a:rPr lang="en-US" altLang="en-US" sz="2400" dirty="0"/>
              <a:t> + b &gt; 0  |g(</a:t>
            </a:r>
            <a:r>
              <a:rPr lang="en-US" altLang="en-US" sz="2400" b="1" dirty="0"/>
              <a:t>x</a:t>
            </a:r>
            <a:r>
              <a:rPr lang="en-US" altLang="en-US" sz="2400" i="1" baseline="30000" dirty="0"/>
              <a:t>+</a:t>
            </a:r>
            <a:r>
              <a:rPr lang="en-US" altLang="en-US" sz="2400" dirty="0"/>
              <a:t>)| = g(</a:t>
            </a:r>
            <a:r>
              <a:rPr lang="en-US" altLang="en-US" sz="2400" b="1" dirty="0"/>
              <a:t>x</a:t>
            </a:r>
            <a:r>
              <a:rPr lang="en-US" altLang="en-US" sz="2400" i="1" baseline="30000" dirty="0"/>
              <a:t>+</a:t>
            </a:r>
            <a:r>
              <a:rPr lang="en-US" altLang="en-US" sz="2400" dirty="0"/>
              <a:t>)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g(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0</a:t>
            </a:r>
            <a:r>
              <a:rPr lang="en-US" altLang="en-US" sz="2400" dirty="0"/>
              <a:t>) = </a:t>
            </a:r>
            <a:r>
              <a:rPr lang="en-US" altLang="en-US" sz="2400" b="1" dirty="0"/>
              <a:t>w</a:t>
            </a:r>
            <a:r>
              <a:rPr lang="en-US" altLang="en-US" sz="2400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baseline="30000" dirty="0"/>
              <a:t>0</a:t>
            </a:r>
            <a:r>
              <a:rPr lang="en-US" altLang="en-US" sz="2400" dirty="0"/>
              <a:t> + b &lt; 0  |g(</a:t>
            </a:r>
            <a:r>
              <a:rPr lang="en-US" altLang="en-US" sz="2400" b="1" dirty="0"/>
              <a:t>x</a:t>
            </a:r>
            <a:r>
              <a:rPr lang="en-US" altLang="en-US" sz="2400" i="1" baseline="30000" dirty="0"/>
              <a:t>0</a:t>
            </a:r>
            <a:r>
              <a:rPr lang="en-US" altLang="en-US" sz="2400" dirty="0"/>
              <a:t>)| = -g(</a:t>
            </a:r>
            <a:r>
              <a:rPr lang="en-US" altLang="en-US" sz="2400" b="1" dirty="0"/>
              <a:t>x</a:t>
            </a:r>
            <a:r>
              <a:rPr lang="en-US" altLang="en-US" sz="2400" i="1" baseline="30000" dirty="0"/>
              <a:t>0</a:t>
            </a:r>
            <a:r>
              <a:rPr lang="en-US" altLang="en-US" sz="2400" dirty="0"/>
              <a:t>)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For equal margins,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</a:t>
            </a:r>
            <a:r>
              <a:rPr lang="en-US" altLang="en-US" sz="2400" dirty="0"/>
              <a:t>which means g(</a:t>
            </a:r>
            <a:r>
              <a:rPr lang="en-US" altLang="en-US" sz="2400" b="1" dirty="0"/>
              <a:t>x</a:t>
            </a:r>
            <a:r>
              <a:rPr lang="en-US" altLang="en-US" sz="2400" i="1" baseline="30000" dirty="0"/>
              <a:t>+</a:t>
            </a:r>
            <a:r>
              <a:rPr lang="en-US" altLang="en-US" sz="2400" dirty="0"/>
              <a:t>) = -g(</a:t>
            </a:r>
            <a:r>
              <a:rPr lang="en-US" altLang="en-US" sz="2400" b="1" dirty="0"/>
              <a:t>x</a:t>
            </a:r>
            <a:r>
              <a:rPr lang="en-US" altLang="en-US" sz="2400" i="1" baseline="30000" dirty="0"/>
              <a:t>0</a:t>
            </a:r>
            <a:r>
              <a:rPr lang="en-US" altLang="en-US" sz="2400" dirty="0"/>
              <a:t>)	  note: ||</a:t>
            </a:r>
            <a:r>
              <a:rPr lang="en-US" altLang="en-US" sz="2400" b="1" dirty="0"/>
              <a:t>w</a:t>
            </a:r>
            <a:r>
              <a:rPr lang="en-US" altLang="en-US" sz="2400" dirty="0"/>
              <a:t>|| cancels on both sides of the equation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+ </a:t>
            </a:r>
            <a:r>
              <a:rPr lang="en-US" altLang="en-US" sz="2400" dirty="0"/>
              <a:t>+ b =</a:t>
            </a:r>
            <a:r>
              <a:rPr lang="en-US" altLang="en-US" sz="2400" b="1" dirty="0"/>
              <a:t> </a:t>
            </a:r>
            <a:r>
              <a:rPr lang="en-US" altLang="en-US" sz="2400" dirty="0"/>
              <a:t>-</a:t>
            </a: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baseline="30000" dirty="0"/>
              <a:t>0</a:t>
            </a:r>
            <a:r>
              <a:rPr lang="en-US" altLang="en-US" sz="2400" b="1" i="1" baseline="30000" dirty="0"/>
              <a:t> </a:t>
            </a:r>
            <a:r>
              <a:rPr lang="en-US" altLang="en-US" sz="2400" dirty="0"/>
              <a:t>– b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Solve for b = -(</a:t>
            </a: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+ </a:t>
            </a:r>
            <a:r>
              <a:rPr lang="en-US" altLang="en-US" sz="2400" b="1" i="1" dirty="0"/>
              <a:t>+ </a:t>
            </a: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baseline="30000" dirty="0"/>
              <a:t>0</a:t>
            </a:r>
            <a:r>
              <a:rPr lang="en-US" altLang="en-US" sz="2400" b="1" i="1" baseline="30000" dirty="0"/>
              <a:t> </a:t>
            </a:r>
            <a:r>
              <a:rPr lang="en-US" altLang="en-US" sz="2400" dirty="0"/>
              <a:t>)/2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Plot </a:t>
            </a:r>
            <a:r>
              <a:rPr lang="en-US" altLang="en-US" sz="2400" b="1" dirty="0"/>
              <a:t>w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i="1" baseline="30000" dirty="0"/>
              <a:t> </a:t>
            </a:r>
            <a:r>
              <a:rPr lang="en-US" altLang="en-US" sz="2400" dirty="0"/>
              <a:t>+ b =</a:t>
            </a:r>
            <a:r>
              <a:rPr lang="en-US" altLang="en-US" sz="2400" b="1" dirty="0"/>
              <a:t> </a:t>
            </a:r>
            <a:r>
              <a:rPr lang="en-US" altLang="en-US" sz="2400" dirty="0"/>
              <a:t>0</a:t>
            </a: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Calculate margins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</a:t>
            </a:r>
            <a:r>
              <a:rPr kumimoji="0" lang="en-US" altLang="en-US" sz="24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|g(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)|/||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</a:t>
            </a:r>
            <a:endParaRPr lang="en-US" alt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EB2BB1-9DB1-4B10-B006-EABD8C65EEF5}"/>
              </a:ext>
            </a:extLst>
          </p:cNvPr>
          <p:cNvSpPr txBox="1"/>
          <p:nvPr/>
        </p:nvSpPr>
        <p:spPr>
          <a:xfrm>
            <a:off x="460400" y="685800"/>
            <a:ext cx="822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Given </a:t>
            </a:r>
            <a:r>
              <a:rPr lang="en-US" sz="2400" b="1" dirty="0"/>
              <a:t>w</a:t>
            </a:r>
            <a:r>
              <a:rPr lang="en-US" sz="2400" dirty="0"/>
              <a:t>, find a decision boundary with equal margins for both patterns</a:t>
            </a:r>
          </a:p>
        </p:txBody>
      </p:sp>
    </p:spTree>
    <p:extLst>
      <p:ext uri="{BB962C8B-B14F-4D97-AF65-F5344CB8AC3E}">
        <p14:creationId xmlns:p14="http://schemas.microsoft.com/office/powerpoint/2010/main" val="2130381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0123A62-C5F2-46E6-9082-9045393BEAF3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8676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58" y="2819400"/>
            <a:ext cx="6489358" cy="326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3358" y="3065664"/>
            <a:ext cx="3047087" cy="2890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1F96-DC1A-4272-A8CB-CB988CFEAA0C}"/>
              </a:ext>
            </a:extLst>
          </p:cNvPr>
          <p:cNvSpPr txBox="1"/>
          <p:nvPr/>
        </p:nvSpPr>
        <p:spPr>
          <a:xfrm>
            <a:off x="2514600" y="1319504"/>
            <a:ext cx="377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Example: Boolean AND dataset</a:t>
            </a:r>
          </a:p>
          <a:p>
            <a:r>
              <a:rPr lang="en-US" sz="2000" dirty="0"/>
              <a:t>Work on board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B9391007-B5C7-451E-AE4F-DD29D5ADC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77420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682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123A62-C5F2-46E6-9082-9045393BEAF3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45C75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45C75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28676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58" y="2819400"/>
            <a:ext cx="6489358" cy="326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3358" y="3065664"/>
            <a:ext cx="3047087" cy="2890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10628A24-ACF5-4C37-806F-E1F3747CC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52" y="961459"/>
            <a:ext cx="7315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If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[1,1]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and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[0,1]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then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2,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1, b = -(2+1)/2 = -1.5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Equation of the decision boundary,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 b = 0, is x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x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1.5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Margin = (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b)/||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|| = (2-1.5)/1.414 = 0.3536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A1F96-DC1A-4272-A8CB-CB988CFEAA0C}"/>
              </a:ext>
            </a:extLst>
          </p:cNvPr>
          <p:cNvSpPr txBox="1"/>
          <p:nvPr/>
        </p:nvSpPr>
        <p:spPr>
          <a:xfrm>
            <a:off x="2514600" y="406034"/>
            <a:ext cx="377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Boolean AND dataset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B9391007-B5C7-451E-AE4F-DD29D5ADC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77420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4412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39974"/>
            <a:ext cx="21145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533400" y="3124200"/>
            <a:ext cx="1709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Logical OR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562600" y="2398713"/>
            <a:ext cx="2514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</a:t>
            </a:r>
            <a:r>
              <a:rPr lang="en-US" alt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	0	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	1	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0	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1	1</a:t>
            </a:r>
            <a:endParaRPr lang="en-US" altLang="en-US" sz="2000" dirty="0"/>
          </a:p>
        </p:txBody>
      </p:sp>
      <p:sp>
        <p:nvSpPr>
          <p:cNvPr id="29701" name="TextBox 2"/>
          <p:cNvSpPr txBox="1">
            <a:spLocks noChangeArrowheads="1"/>
          </p:cNvSpPr>
          <p:nvPr/>
        </p:nvSpPr>
        <p:spPr bwMode="auto">
          <a:xfrm>
            <a:off x="1651970" y="455474"/>
            <a:ext cx="584006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Assignment 10a: </a:t>
            </a:r>
            <a:r>
              <a:rPr lang="tr-TR" altLang="en-US" sz="1800" dirty="0"/>
              <a:t>Boolean </a:t>
            </a:r>
            <a:r>
              <a:rPr lang="en-US" altLang="en-US" sz="1800" dirty="0"/>
              <a:t>OR dataset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Chose </a:t>
            </a:r>
            <a:r>
              <a:rPr lang="en-US" altLang="en-US" sz="1800" b="1" dirty="0"/>
              <a:t>w</a:t>
            </a:r>
            <a:r>
              <a:rPr lang="en-US" altLang="en-US" sz="1800" dirty="0"/>
              <a:t>=[1,1]</a:t>
            </a:r>
            <a:r>
              <a:rPr lang="en-US" altLang="en-US" sz="1800" baseline="30000" dirty="0"/>
              <a:t>T</a:t>
            </a:r>
            <a:r>
              <a:rPr lang="en-US" altLang="en-US" sz="18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Find a decision boundary with equal margins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Show x and y intercepts on a plot of decision boundary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Calculate margins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Members have label = 1</a:t>
            </a:r>
          </a:p>
        </p:txBody>
      </p:sp>
    </p:spTree>
    <p:extLst>
      <p:ext uri="{BB962C8B-B14F-4D97-AF65-F5344CB8AC3E}">
        <p14:creationId xmlns:p14="http://schemas.microsoft.com/office/powerpoint/2010/main" val="3290559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80" y="1765547"/>
            <a:ext cx="2016920" cy="205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8" descr="Per-xor_co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08511"/>
            <a:ext cx="2438400" cy="230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2057400" y="3959096"/>
            <a:ext cx="1537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data table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4351991" y="3959096"/>
            <a:ext cx="34916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graphical representation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914400" y="4648200"/>
            <a:ext cx="75632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Solution: transform to linearly separable feature space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295400" y="847860"/>
            <a:ext cx="7467599" cy="81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tr-TR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Boolean </a:t>
            </a:r>
            <a:r>
              <a:rPr lang="en-US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XOR: </a:t>
            </a:r>
          </a:p>
          <a:p>
            <a:pPr algn="l" eaLnBrk="1" hangingPunct="1">
              <a:defRPr/>
            </a:pPr>
            <a:r>
              <a:rPr lang="en-US" alt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Linearly inseparable pattern</a:t>
            </a:r>
            <a:endParaRPr lang="tr-TR" altLang="en-US" sz="3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89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8740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579791" y="863932"/>
            <a:ext cx="4514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XOR in Gaussian feature space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7680"/>
            <a:ext cx="1853804" cy="188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1334744" y="411037"/>
            <a:ext cx="94448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/>
              <a:t>XOR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2856800"/>
            <a:ext cx="4648200" cy="3578469"/>
            <a:chOff x="1835944" y="3002434"/>
            <a:chExt cx="3362325" cy="2543175"/>
          </a:xfrm>
        </p:grpSpPr>
        <p:pic>
          <p:nvPicPr>
            <p:cNvPr id="37892" name="Picture 5" descr="XOR in feature spa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944" y="3002434"/>
              <a:ext cx="3362325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7" name="Text Box 5"/>
            <p:cNvSpPr txBox="1">
              <a:spLocks noChangeArrowheads="1"/>
            </p:cNvSpPr>
            <p:nvPr/>
          </p:nvSpPr>
          <p:spPr bwMode="auto">
            <a:xfrm>
              <a:off x="2581276" y="4256485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r=1</a:t>
              </a:r>
            </a:p>
          </p:txBody>
        </p:sp>
        <p:sp>
          <p:nvSpPr>
            <p:cNvPr id="37898" name="Text Box 5"/>
            <p:cNvSpPr txBox="1">
              <a:spLocks noChangeArrowheads="1"/>
            </p:cNvSpPr>
            <p:nvPr/>
          </p:nvSpPr>
          <p:spPr bwMode="auto">
            <a:xfrm>
              <a:off x="3063479" y="3486150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r=0</a:t>
              </a: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06C987C5-AAF9-4DE8-8E1D-59170DD40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887" y="3636191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g(</a:t>
              </a:r>
              <a:r>
                <a:rPr lang="en-US" altLang="en-US" sz="1350" dirty="0">
                  <a:latin typeface="Symbol" panose="05050102010706020507" pitchFamily="18" charset="2"/>
                </a:rPr>
                <a:t>f</a:t>
              </a:r>
              <a:r>
                <a:rPr lang="en-US" altLang="en-US" sz="1350" dirty="0"/>
                <a:t>)&gt;0</a:t>
              </a:r>
            </a:p>
          </p:txBody>
        </p:sp>
        <p:sp>
          <p:nvSpPr>
            <p:cNvPr id="16" name="Text Box 5">
              <a:extLst>
                <a:ext uri="{FF2B5EF4-FFF2-40B4-BE49-F238E27FC236}">
                  <a16:creationId xmlns:a16="http://schemas.microsoft.com/office/drawing/2014/main" id="{328B07DE-B9A9-43C8-BC1F-3399AC8947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7733" y="4441898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g(</a:t>
              </a:r>
              <a:r>
                <a:rPr lang="en-US" altLang="en-US" sz="1350" dirty="0">
                  <a:latin typeface="Symbol" panose="05050102010706020507" pitchFamily="18" charset="2"/>
                </a:rPr>
                <a:t>f</a:t>
              </a:r>
              <a:r>
                <a:rPr lang="en-US" altLang="en-US" sz="1350" dirty="0"/>
                <a:t>)&lt;0</a:t>
              </a:r>
            </a:p>
          </p:txBody>
        </p:sp>
      </p:grp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146260" y="1434726"/>
            <a:ext cx="3380367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Symbol" panose="05050102010706020507" pitchFamily="18" charset="2"/>
              </a:rPr>
              <a:t>f</a:t>
            </a:r>
            <a:r>
              <a:rPr lang="en-US" altLang="en-US" sz="1800" b="1" baseline="-25000" dirty="0"/>
              <a:t>1</a:t>
            </a:r>
            <a:r>
              <a:rPr lang="en-US" altLang="en-US" sz="1800" dirty="0"/>
              <a:t> = </a:t>
            </a:r>
            <a:r>
              <a:rPr lang="en-US" altLang="en-US" sz="1800" dirty="0" err="1"/>
              <a:t>exp</a:t>
            </a:r>
            <a:r>
              <a:rPr lang="en-US" altLang="en-US" sz="1800" dirty="0"/>
              <a:t>(-|</a:t>
            </a:r>
            <a:r>
              <a:rPr lang="en-US" altLang="en-US" sz="1800" b="1" dirty="0"/>
              <a:t>X</a:t>
            </a:r>
            <a:r>
              <a:rPr lang="en-US" altLang="en-US" sz="1800" dirty="0"/>
              <a:t> – [1,1]|</a:t>
            </a:r>
            <a:r>
              <a:rPr lang="en-US" altLang="en-US" sz="1800" b="1" baseline="30000" dirty="0"/>
              <a:t>2</a:t>
            </a:r>
            <a:r>
              <a:rPr lang="en-US" altLang="en-US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Symbol" panose="05050102010706020507" pitchFamily="18" charset="2"/>
              </a:rPr>
              <a:t>f</a:t>
            </a:r>
            <a:r>
              <a:rPr lang="en-US" altLang="en-US" sz="1800" b="1" baseline="-25000" dirty="0"/>
              <a:t>2</a:t>
            </a:r>
            <a:r>
              <a:rPr lang="en-US" altLang="en-US" sz="1800" dirty="0"/>
              <a:t> = </a:t>
            </a:r>
            <a:r>
              <a:rPr lang="en-US" altLang="en-US" sz="1800" dirty="0" err="1"/>
              <a:t>exp</a:t>
            </a:r>
            <a:r>
              <a:rPr lang="en-US" altLang="en-US" sz="1800" dirty="0"/>
              <a:t>(-|</a:t>
            </a:r>
            <a:r>
              <a:rPr lang="en-US" altLang="en-US" sz="1800" b="1" dirty="0"/>
              <a:t>X</a:t>
            </a:r>
            <a:r>
              <a:rPr lang="en-US" altLang="en-US" sz="1800" dirty="0"/>
              <a:t> – [0,0]|</a:t>
            </a:r>
            <a:r>
              <a:rPr lang="en-US" altLang="en-US" sz="1800" b="1" baseline="30000" dirty="0"/>
              <a:t>2</a:t>
            </a:r>
            <a:r>
              <a:rPr lang="en-US" altLang="en-US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 b="1" dirty="0"/>
              <a:t>X</a:t>
            </a:r>
            <a:r>
              <a:rPr lang="en-US" altLang="en-US" sz="1500" dirty="0"/>
              <a:t>	</a:t>
            </a:r>
            <a:r>
              <a:rPr lang="en-US" altLang="en-US" sz="1500" dirty="0">
                <a:latin typeface="Symbol" panose="05050102010706020507" pitchFamily="18" charset="2"/>
              </a:rPr>
              <a:t>f</a:t>
            </a:r>
            <a:r>
              <a:rPr lang="en-US" altLang="en-US" sz="1500" b="1" baseline="-25000" dirty="0"/>
              <a:t>1</a:t>
            </a:r>
            <a:r>
              <a:rPr lang="en-US" altLang="en-US" sz="1500" dirty="0"/>
              <a:t>	</a:t>
            </a:r>
            <a:r>
              <a:rPr lang="en-US" altLang="en-US" sz="1500" dirty="0">
                <a:latin typeface="Symbol" panose="05050102010706020507" pitchFamily="18" charset="2"/>
              </a:rPr>
              <a:t>f</a:t>
            </a:r>
            <a:r>
              <a:rPr lang="en-US" altLang="en-US" sz="1500" b="1" baseline="-25000" dirty="0"/>
              <a:t>2	</a:t>
            </a:r>
            <a:r>
              <a:rPr lang="en-US" altLang="en-US" sz="1500" b="1" dirty="0"/>
              <a:t>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 dirty="0"/>
              <a:t>(1,1)	1	0.1353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 dirty="0"/>
              <a:t>(0,1)	0.3678	0.3678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 dirty="0"/>
              <a:t>(0,0)	0.1353	1	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 dirty="0"/>
              <a:t>(1,0)	0.3678	0.3678	1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D9730A3-514E-4F59-BB00-4AE17686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2798" y="4186149"/>
            <a:ext cx="51411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Note that members (r=1) lie of the side of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/>
              <a:t>decision boundary were g(</a:t>
            </a:r>
            <a:r>
              <a:rPr lang="en-US" altLang="en-US" sz="1800" b="1" dirty="0">
                <a:latin typeface="Symbol" panose="05050102010706020507" pitchFamily="18" charset="2"/>
              </a:rPr>
              <a:t>f</a:t>
            </a:r>
            <a:r>
              <a:rPr lang="en-US" altLang="en-US" sz="1800" b="1" dirty="0"/>
              <a:t>)&lt;0</a:t>
            </a:r>
          </a:p>
        </p:txBody>
      </p:sp>
    </p:spTree>
    <p:extLst>
      <p:ext uri="{BB962C8B-B14F-4D97-AF65-F5344CB8AC3E}">
        <p14:creationId xmlns:p14="http://schemas.microsoft.com/office/powerpoint/2010/main" val="584129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8740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579791" y="863932"/>
            <a:ext cx="4514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in Gaussian feature space</a:t>
            </a: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7680"/>
            <a:ext cx="1853804" cy="188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1334744" y="411037"/>
            <a:ext cx="94448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data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146260" y="1434726"/>
            <a:ext cx="3380367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(-|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[1,1]|</a:t>
            </a:r>
            <a:r>
              <a:rPr kumimoji="0" lang="en-US" alt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(-|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[0,0]|</a:t>
            </a:r>
            <a:r>
              <a:rPr kumimoji="0" lang="en-US" altLang="en-US" sz="1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15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	</a:t>
            </a: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(1,1)	1	0.1353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(0,1)	0.3678	0.3678	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(0,0)	0.1353	1	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(1,0)	0.3678	0.3678</a:t>
            </a:r>
            <a:r>
              <a:rPr kumimoji="0" lang="en-US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1</a:t>
            </a:r>
            <a:endParaRPr kumimoji="0" lang="en-US" alt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D9730A3-514E-4F59-BB00-4AE17686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679" y="3731970"/>
            <a:ext cx="512944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10b: feature space </a:t>
            </a:r>
            <a:r>
              <a:rPr kumimoji="0" lang="tr-T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Boolean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XOR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Chose 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=[1,1]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decision boundary with equal margins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Show x and y intercepts on a plot the of decision boundary.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Calculate margins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461B443-3BE5-D9E5-AED3-115879AC77A3}"/>
              </a:ext>
            </a:extLst>
          </p:cNvPr>
          <p:cNvGrpSpPr/>
          <p:nvPr/>
        </p:nvGrpSpPr>
        <p:grpSpPr>
          <a:xfrm>
            <a:off x="197644" y="3243857"/>
            <a:ext cx="3352800" cy="2472869"/>
            <a:chOff x="1835944" y="3002434"/>
            <a:chExt cx="3362325" cy="2543175"/>
          </a:xfrm>
        </p:grpSpPr>
        <p:pic>
          <p:nvPicPr>
            <p:cNvPr id="4" name="Picture 5" descr="XOR in feature space">
              <a:extLst>
                <a:ext uri="{FF2B5EF4-FFF2-40B4-BE49-F238E27FC236}">
                  <a16:creationId xmlns:a16="http://schemas.microsoft.com/office/drawing/2014/main" id="{30FF8326-84C9-EFB8-8683-82B15212EE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944" y="3002434"/>
              <a:ext cx="3362325" cy="254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FA9F0EFA-0483-6363-46C4-A4FBB1BA4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1276" y="4256485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r=1</a:t>
              </a:r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292B95B-22FA-3E25-1350-BF1B43F09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3479" y="3486150"/>
              <a:ext cx="439544" cy="300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r=0</a:t>
              </a:r>
            </a:p>
          </p:txBody>
        </p:sp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CFAF80D0-D7A9-CC4D-330E-DFC5A551D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7887" y="3636191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g(</a:t>
              </a:r>
              <a:r>
                <a:rPr lang="en-US" altLang="en-US" sz="1350" dirty="0">
                  <a:latin typeface="Symbol" panose="05050102010706020507" pitchFamily="18" charset="2"/>
                </a:rPr>
                <a:t>f</a:t>
              </a:r>
              <a:r>
                <a:rPr lang="en-US" altLang="en-US" sz="1350" dirty="0"/>
                <a:t>)&gt;0</a:t>
              </a:r>
            </a:p>
          </p:txBody>
        </p:sp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4981DC0A-776D-3421-A3C1-949EE3A43A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7733" y="4441898"/>
              <a:ext cx="494200" cy="213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350" dirty="0"/>
                <a:t>g(</a:t>
              </a:r>
              <a:r>
                <a:rPr lang="en-US" altLang="en-US" sz="1350" dirty="0">
                  <a:latin typeface="Symbol" panose="05050102010706020507" pitchFamily="18" charset="2"/>
                </a:rPr>
                <a:t>f</a:t>
              </a:r>
              <a:r>
                <a:rPr lang="en-US" altLang="en-US" sz="1350" dirty="0"/>
                <a:t>)&lt;0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086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828800" y="1371600"/>
            <a:ext cx="5101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Linear Discriminants: g(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) =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+ b</a:t>
            </a: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838200" y="2274838"/>
            <a:ext cx="79438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cs typeface="Arial" panose="020B0604020202020204" pitchFamily="34" charset="0"/>
              </a:rPr>
              <a:t>Weight vector,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dirty="0">
                <a:cs typeface="Arial" panose="020B0604020202020204" pitchFamily="34" charset="0"/>
              </a:rPr>
              <a:t>, and bias, b, are optimized by a training set to minimize classification errors.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cs typeface="Arial" panose="020B0604020202020204" pitchFamily="34" charset="0"/>
              </a:rPr>
              <a:t>If patterns are “linearly separable” error is zero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is the position vector of attribute space (i.e. vector from the origin to any point)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>
                <a:cs typeface="Arial" panose="020B0604020202020204" pitchFamily="34" charset="0"/>
              </a:rPr>
              <a:t>In 2D attribute space, g(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) = w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x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+ w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x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+ b</a:t>
            </a:r>
          </a:p>
        </p:txBody>
      </p:sp>
    </p:spTree>
    <p:extLst>
      <p:ext uri="{BB962C8B-B14F-4D97-AF65-F5344CB8AC3E}">
        <p14:creationId xmlns:p14="http://schemas.microsoft.com/office/powerpoint/2010/main" val="283677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7D6739-481C-4256-859F-6B7AC304700B}"/>
              </a:ext>
            </a:extLst>
          </p:cNvPr>
          <p:cNvSpPr txBox="1"/>
          <p:nvPr/>
        </p:nvSpPr>
        <p:spPr>
          <a:xfrm>
            <a:off x="381000" y="1443841"/>
            <a:ext cx="84582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In 2D attribute space, g(</a:t>
            </a:r>
            <a:r>
              <a:rPr lang="en-US" altLang="en-US" sz="1800" b="1" dirty="0">
                <a:cs typeface="Arial" panose="020B0604020202020204" pitchFamily="34" charset="0"/>
              </a:rPr>
              <a:t>x</a:t>
            </a:r>
            <a:r>
              <a:rPr lang="en-US" altLang="en-US" sz="1800" dirty="0">
                <a:cs typeface="Arial" panose="020B0604020202020204" pitchFamily="34" charset="0"/>
              </a:rPr>
              <a:t>) = w</a:t>
            </a:r>
            <a:r>
              <a:rPr lang="en-US" altLang="en-US" sz="1800" baseline="-25000" dirty="0">
                <a:cs typeface="Arial" panose="020B0604020202020204" pitchFamily="34" charset="0"/>
              </a:rPr>
              <a:t>1</a:t>
            </a:r>
            <a:r>
              <a:rPr lang="en-US" altLang="en-US" sz="1800" dirty="0">
                <a:cs typeface="Arial" panose="020B0604020202020204" pitchFamily="34" charset="0"/>
              </a:rPr>
              <a:t>x</a:t>
            </a:r>
            <a:r>
              <a:rPr lang="en-US" altLang="en-US" sz="1800" baseline="-25000" dirty="0">
                <a:cs typeface="Arial" panose="020B0604020202020204" pitchFamily="34" charset="0"/>
              </a:rPr>
              <a:t>1</a:t>
            </a:r>
            <a:r>
              <a:rPr lang="en-US" altLang="en-US" sz="1800" dirty="0">
                <a:cs typeface="Arial" panose="020B0604020202020204" pitchFamily="34" charset="0"/>
              </a:rPr>
              <a:t> + w</a:t>
            </a:r>
            <a:r>
              <a:rPr lang="en-US" altLang="en-US" sz="1800" baseline="-25000" dirty="0">
                <a:cs typeface="Arial" panose="020B0604020202020204" pitchFamily="34" charset="0"/>
              </a:rPr>
              <a:t>2</a:t>
            </a:r>
            <a:r>
              <a:rPr lang="en-US" altLang="en-US" sz="1800" dirty="0">
                <a:cs typeface="Arial" panose="020B0604020202020204" pitchFamily="34" charset="0"/>
              </a:rPr>
              <a:t>x</a:t>
            </a:r>
            <a:r>
              <a:rPr lang="en-US" altLang="en-US" sz="1800" baseline="-25000" dirty="0">
                <a:cs typeface="Arial" panose="020B0604020202020204" pitchFamily="34" charset="0"/>
              </a:rPr>
              <a:t>2</a:t>
            </a:r>
            <a:r>
              <a:rPr lang="en-US" altLang="en-US" sz="1800" dirty="0">
                <a:cs typeface="Arial" panose="020B0604020202020204" pitchFamily="34" charset="0"/>
              </a:rPr>
              <a:t> + b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In 2D attribute space, g(</a:t>
            </a:r>
            <a:r>
              <a:rPr lang="en-US" altLang="en-US" sz="1800" b="1" dirty="0">
                <a:cs typeface="Arial" panose="020B0604020202020204" pitchFamily="34" charset="0"/>
              </a:rPr>
              <a:t>x</a:t>
            </a:r>
            <a:r>
              <a:rPr lang="en-US" altLang="en-US" sz="1800" dirty="0">
                <a:cs typeface="Arial" panose="020B0604020202020204" pitchFamily="34" charset="0"/>
              </a:rPr>
              <a:t>) = 0 is a line x</a:t>
            </a:r>
            <a:r>
              <a:rPr lang="en-US" altLang="en-US" sz="1800" baseline="-25000" dirty="0">
                <a:cs typeface="Arial" panose="020B0604020202020204" pitchFamily="34" charset="0"/>
              </a:rPr>
              <a:t>2 </a:t>
            </a:r>
            <a:r>
              <a:rPr lang="en-US" altLang="en-US" sz="1800" dirty="0">
                <a:cs typeface="Arial" panose="020B0604020202020204" pitchFamily="34" charset="0"/>
              </a:rPr>
              <a:t>= f(x</a:t>
            </a:r>
            <a:r>
              <a:rPr lang="en-US" altLang="en-US" baseline="-25000" dirty="0">
                <a:cs typeface="Arial" panose="020B0604020202020204" pitchFamily="34" charset="0"/>
              </a:rPr>
              <a:t>1</a:t>
            </a:r>
            <a:r>
              <a:rPr lang="en-US" altLang="en-US" sz="1800" dirty="0">
                <a:cs typeface="Arial" panose="020B0604020202020204" pitchFamily="34" charset="0"/>
              </a:rPr>
              <a:t>) with slope –(w</a:t>
            </a:r>
            <a:r>
              <a:rPr lang="en-US" altLang="en-US" sz="1800" baseline="-25000" dirty="0">
                <a:cs typeface="Arial" panose="020B0604020202020204" pitchFamily="34" charset="0"/>
              </a:rPr>
              <a:t>1</a:t>
            </a:r>
            <a:r>
              <a:rPr lang="en-US" altLang="en-US" sz="1800" dirty="0">
                <a:cs typeface="Arial" panose="020B0604020202020204" pitchFamily="34" charset="0"/>
              </a:rPr>
              <a:t>/w</a:t>
            </a:r>
            <a:r>
              <a:rPr lang="en-US" altLang="en-US" sz="1800" baseline="-25000" dirty="0">
                <a:cs typeface="Arial" panose="020B0604020202020204" pitchFamily="34" charset="0"/>
              </a:rPr>
              <a:t>2</a:t>
            </a:r>
            <a:r>
              <a:rPr lang="en-US" altLang="en-US" sz="1800" dirty="0">
                <a:cs typeface="Arial" panose="020B0604020202020204" pitchFamily="34" charset="0"/>
              </a:rPr>
              <a:t>) and y intercept -b/w</a:t>
            </a:r>
            <a:r>
              <a:rPr lang="en-US" altLang="en-US" sz="1800" baseline="-25000" dirty="0">
                <a:cs typeface="Arial" panose="020B0604020202020204" pitchFamily="34" charset="0"/>
              </a:rPr>
              <a:t>2</a:t>
            </a:r>
            <a:r>
              <a:rPr lang="en-US" altLang="en-US" sz="1800" dirty="0"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For linearly separable patterns, </a:t>
            </a:r>
            <a:r>
              <a:rPr lang="en-US" altLang="en-US" sz="1800" b="1" dirty="0">
                <a:cs typeface="Arial" panose="020B0604020202020204" pitchFamily="34" charset="0"/>
              </a:rPr>
              <a:t>w</a:t>
            </a:r>
            <a:r>
              <a:rPr lang="en-US" altLang="en-US" sz="1800" baseline="30000" dirty="0">
                <a:cs typeface="Arial" panose="020B0604020202020204" pitchFamily="34" charset="0"/>
              </a:rPr>
              <a:t>T</a:t>
            </a:r>
            <a:r>
              <a:rPr lang="en-US" altLang="en-US" sz="1800" b="1" dirty="0">
                <a:cs typeface="Arial" panose="020B0604020202020204" pitchFamily="34" charset="0"/>
              </a:rPr>
              <a:t>x</a:t>
            </a:r>
            <a:r>
              <a:rPr lang="en-US" altLang="en-US" sz="1800" dirty="0">
                <a:cs typeface="Arial" panose="020B0604020202020204" pitchFamily="34" charset="0"/>
              </a:rPr>
              <a:t> + b = 0 is a decision boundary with zero error.  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The region of attribute space where </a:t>
            </a:r>
            <a:r>
              <a:rPr lang="en-US" altLang="en-US" sz="1800" b="1" dirty="0">
                <a:cs typeface="Arial" panose="020B0604020202020204" pitchFamily="34" charset="0"/>
              </a:rPr>
              <a:t>w</a:t>
            </a:r>
            <a:r>
              <a:rPr lang="en-US" altLang="en-US" sz="1800" baseline="30000" dirty="0">
                <a:cs typeface="Arial" panose="020B0604020202020204" pitchFamily="34" charset="0"/>
              </a:rPr>
              <a:t>T</a:t>
            </a:r>
            <a:r>
              <a:rPr lang="en-US" altLang="en-US" sz="1800" b="1" dirty="0">
                <a:cs typeface="Arial" panose="020B0604020202020204" pitchFamily="34" charset="0"/>
              </a:rPr>
              <a:t>x</a:t>
            </a:r>
            <a:r>
              <a:rPr lang="en-US" altLang="en-US" sz="1800" dirty="0">
                <a:cs typeface="Arial" panose="020B0604020202020204" pitchFamily="34" charset="0"/>
              </a:rPr>
              <a:t> + b &gt; 0 is usually associated with examples of the pattern of “members” and assigned label = 1.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The region where </a:t>
            </a:r>
            <a:r>
              <a:rPr lang="en-US" altLang="en-US" sz="1800" b="1" dirty="0">
                <a:cs typeface="Arial" panose="020B0604020202020204" pitchFamily="34" charset="0"/>
              </a:rPr>
              <a:t>w</a:t>
            </a:r>
            <a:r>
              <a:rPr lang="en-US" altLang="en-US" sz="1800" baseline="30000" dirty="0">
                <a:cs typeface="Arial" panose="020B0604020202020204" pitchFamily="34" charset="0"/>
              </a:rPr>
              <a:t>T</a:t>
            </a:r>
            <a:r>
              <a:rPr lang="en-US" altLang="en-US" sz="1800" b="1" dirty="0">
                <a:cs typeface="Arial" panose="020B0604020202020204" pitchFamily="34" charset="0"/>
              </a:rPr>
              <a:t>x</a:t>
            </a:r>
            <a:r>
              <a:rPr lang="en-US" altLang="en-US" sz="1800" dirty="0">
                <a:cs typeface="Arial" panose="020B0604020202020204" pitchFamily="34" charset="0"/>
              </a:rPr>
              <a:t> + b &lt; 0 is usually associated with examples of the pattern of “non-member” and assigned label 0 or -1.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2A2DC5-A605-40A2-A334-63A75E71B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85800"/>
            <a:ext cx="5623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Decision boundaries: g(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) =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+ b = 0</a:t>
            </a:r>
          </a:p>
        </p:txBody>
      </p:sp>
    </p:spTree>
    <p:extLst>
      <p:ext uri="{BB962C8B-B14F-4D97-AF65-F5344CB8AC3E}">
        <p14:creationId xmlns:p14="http://schemas.microsoft.com/office/powerpoint/2010/main" val="520256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549119" y="404167"/>
            <a:ext cx="7843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Attribute Space can have any number of dimensions &gt; 0</a:t>
            </a:r>
            <a:endParaRPr lang="en-US" altLang="en-US" sz="2100" dirty="0"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04800" y="1093428"/>
            <a:ext cx="8267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If D=1, linear discriminant is a line.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= w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x and b = w</a:t>
            </a:r>
            <a:r>
              <a:rPr lang="en-US" altLang="en-US" sz="2400" baseline="-25000" dirty="0">
                <a:cs typeface="Arial" panose="020B0604020202020204" pitchFamily="34" charset="0"/>
              </a:rPr>
              <a:t>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The decision boundary </a:t>
            </a:r>
            <a:r>
              <a:rPr lang="en-US" altLang="en-US" sz="2400" b="1" dirty="0">
                <a:cs typeface="Arial" panose="020B0604020202020204" pitchFamily="34" charset="0"/>
              </a:rPr>
              <a:t>w</a:t>
            </a:r>
            <a:r>
              <a:rPr lang="en-US" altLang="en-US" sz="2400" baseline="30000" dirty="0">
                <a:cs typeface="Arial" panose="020B0604020202020204" pitchFamily="34" charset="0"/>
              </a:rPr>
              <a:t>T</a:t>
            </a:r>
            <a:r>
              <a:rPr lang="en-US" altLang="en-US" sz="2400" b="1" dirty="0">
                <a:cs typeface="Arial" panose="020B0604020202020204" pitchFamily="34" charset="0"/>
              </a:rPr>
              <a:t>x</a:t>
            </a:r>
            <a:r>
              <a:rPr lang="en-US" altLang="en-US" sz="2400" dirty="0">
                <a:cs typeface="Arial" panose="020B0604020202020204" pitchFamily="34" charset="0"/>
              </a:rPr>
              <a:t> + b =0 is the point x = -w</a:t>
            </a:r>
            <a:r>
              <a:rPr lang="en-US" altLang="en-US" sz="2400" baseline="-25000" dirty="0">
                <a:cs typeface="Arial" panose="020B0604020202020204" pitchFamily="34" charset="0"/>
              </a:rPr>
              <a:t>0</a:t>
            </a:r>
            <a:r>
              <a:rPr lang="en-US" altLang="en-US" sz="2400" dirty="0">
                <a:cs typeface="Arial" panose="020B0604020202020204" pitchFamily="34" charset="0"/>
              </a:rPr>
              <a:t>/w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1981200" y="2239135"/>
            <a:ext cx="3124200" cy="3441688"/>
            <a:chOff x="7896226" y="2607657"/>
            <a:chExt cx="2428154" cy="2621569"/>
          </a:xfrm>
        </p:grpSpPr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8617644" y="4005940"/>
              <a:ext cx="1438536" cy="1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 flipV="1">
              <a:off x="9336195" y="2636263"/>
              <a:ext cx="0" cy="2592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V="1">
              <a:off x="8472787" y="2780970"/>
              <a:ext cx="1224834" cy="1729764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8897320" y="4000891"/>
              <a:ext cx="1008265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7896226" y="4005940"/>
              <a:ext cx="9365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9668937" y="2607657"/>
              <a:ext cx="166896" cy="358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endParaRPr lang="tr-TR" sz="2400" baseline="-25000" dirty="0">
                <a:latin typeface="+mj-lt"/>
              </a:endParaRPr>
            </a:p>
          </p:txBody>
        </p:sp>
        <p:grpSp>
          <p:nvGrpSpPr>
            <p:cNvPr id="24588" name="Group 58"/>
            <p:cNvGrpSpPr>
              <a:grpSpLocks/>
            </p:cNvGrpSpPr>
            <p:nvPr/>
          </p:nvGrpSpPr>
          <p:grpSpPr bwMode="auto">
            <a:xfrm>
              <a:off x="9401176" y="3933826"/>
              <a:ext cx="144463" cy="142875"/>
              <a:chOff x="4150" y="3748"/>
              <a:chExt cx="91" cy="90"/>
            </a:xfrm>
          </p:grpSpPr>
          <p:sp>
            <p:nvSpPr>
              <p:cNvPr id="24611" name="Line 5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2" name="Line 5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9" name="Group 59"/>
            <p:cNvGrpSpPr>
              <a:grpSpLocks/>
            </p:cNvGrpSpPr>
            <p:nvPr/>
          </p:nvGrpSpPr>
          <p:grpSpPr bwMode="auto">
            <a:xfrm>
              <a:off x="8975726" y="3933826"/>
              <a:ext cx="144463" cy="142875"/>
              <a:chOff x="4150" y="3748"/>
              <a:chExt cx="91" cy="90"/>
            </a:xfrm>
          </p:grpSpPr>
          <p:sp>
            <p:nvSpPr>
              <p:cNvPr id="24609" name="Line 60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0" name="Line 61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0" name="Group 62"/>
            <p:cNvGrpSpPr>
              <a:grpSpLocks/>
            </p:cNvGrpSpPr>
            <p:nvPr/>
          </p:nvGrpSpPr>
          <p:grpSpPr bwMode="auto">
            <a:xfrm>
              <a:off x="9191626" y="3933826"/>
              <a:ext cx="144463" cy="142875"/>
              <a:chOff x="4150" y="3748"/>
              <a:chExt cx="91" cy="90"/>
            </a:xfrm>
          </p:grpSpPr>
          <p:sp>
            <p:nvSpPr>
              <p:cNvPr id="24607" name="Line 63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8" name="Line 64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1" name="Group 65"/>
            <p:cNvGrpSpPr>
              <a:grpSpLocks/>
            </p:cNvGrpSpPr>
            <p:nvPr/>
          </p:nvGrpSpPr>
          <p:grpSpPr bwMode="auto">
            <a:xfrm>
              <a:off x="9296401" y="3933826"/>
              <a:ext cx="144463" cy="142875"/>
              <a:chOff x="4150" y="3748"/>
              <a:chExt cx="91" cy="90"/>
            </a:xfrm>
          </p:grpSpPr>
          <p:sp>
            <p:nvSpPr>
              <p:cNvPr id="24605" name="Line 6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6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2" name="Group 68"/>
            <p:cNvGrpSpPr>
              <a:grpSpLocks/>
            </p:cNvGrpSpPr>
            <p:nvPr/>
          </p:nvGrpSpPr>
          <p:grpSpPr bwMode="auto">
            <a:xfrm>
              <a:off x="8474076" y="3933826"/>
              <a:ext cx="144463" cy="142875"/>
              <a:chOff x="4150" y="3748"/>
              <a:chExt cx="91" cy="90"/>
            </a:xfrm>
          </p:grpSpPr>
          <p:sp>
            <p:nvSpPr>
              <p:cNvPr id="24603" name="Line 69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4" name="Line 70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3" name="Group 71"/>
            <p:cNvGrpSpPr>
              <a:grpSpLocks/>
            </p:cNvGrpSpPr>
            <p:nvPr/>
          </p:nvGrpSpPr>
          <p:grpSpPr bwMode="auto">
            <a:xfrm>
              <a:off x="8040688" y="3933826"/>
              <a:ext cx="144462" cy="142875"/>
              <a:chOff x="4150" y="3748"/>
              <a:chExt cx="91" cy="90"/>
            </a:xfrm>
          </p:grpSpPr>
          <p:sp>
            <p:nvSpPr>
              <p:cNvPr id="24601" name="Line 72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73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4" name="Group 74"/>
            <p:cNvGrpSpPr>
              <a:grpSpLocks/>
            </p:cNvGrpSpPr>
            <p:nvPr/>
          </p:nvGrpSpPr>
          <p:grpSpPr bwMode="auto">
            <a:xfrm>
              <a:off x="8256588" y="3933826"/>
              <a:ext cx="144462" cy="142875"/>
              <a:chOff x="4150" y="3748"/>
              <a:chExt cx="91" cy="90"/>
            </a:xfrm>
          </p:grpSpPr>
          <p:sp>
            <p:nvSpPr>
              <p:cNvPr id="24599" name="Line 75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76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5" name="Group 77"/>
            <p:cNvGrpSpPr>
              <a:grpSpLocks/>
            </p:cNvGrpSpPr>
            <p:nvPr/>
          </p:nvGrpSpPr>
          <p:grpSpPr bwMode="auto">
            <a:xfrm>
              <a:off x="8401051" y="3933826"/>
              <a:ext cx="144463" cy="142875"/>
              <a:chOff x="4150" y="3748"/>
              <a:chExt cx="91" cy="90"/>
            </a:xfrm>
          </p:grpSpPr>
          <p:sp>
            <p:nvSpPr>
              <p:cNvPr id="24597" name="Line 78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79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0053311" y="3753542"/>
              <a:ext cx="271069" cy="39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tr-TR" i="1" dirty="0">
                  <a:latin typeface="+mj-lt"/>
                </a:rPr>
                <a:t>x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4298977" y="2310131"/>
            <a:ext cx="1895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i="1" dirty="0">
                <a:latin typeface="+mj-lt"/>
              </a:rPr>
              <a:t>y=</a:t>
            </a:r>
            <a:r>
              <a:rPr lang="en-US" sz="2000" b="1" dirty="0">
                <a:latin typeface="+mj-lt"/>
              </a:rPr>
              <a:t>w</a:t>
            </a:r>
            <a:r>
              <a:rPr lang="en-US" sz="2000" i="1" baseline="30000" dirty="0">
                <a:latin typeface="+mj-lt"/>
              </a:rPr>
              <a:t>T</a:t>
            </a:r>
            <a:r>
              <a:rPr lang="en-US" sz="2000" b="1" dirty="0">
                <a:latin typeface="+mj-lt"/>
              </a:rPr>
              <a:t>x</a:t>
            </a:r>
            <a:r>
              <a:rPr lang="en-US" sz="2000" i="1" dirty="0">
                <a:latin typeface="+mj-lt"/>
              </a:rPr>
              <a:t>=w</a:t>
            </a:r>
            <a:r>
              <a:rPr lang="en-US" sz="2000" i="1" baseline="-25000" dirty="0">
                <a:latin typeface="+mj-lt"/>
              </a:rPr>
              <a:t>1</a:t>
            </a:r>
            <a:r>
              <a:rPr lang="en-US" sz="2000" i="1" dirty="0">
                <a:latin typeface="+mj-lt"/>
              </a:rPr>
              <a:t>x+</a:t>
            </a:r>
            <a:r>
              <a:rPr lang="tr-TR" sz="2000" i="1" dirty="0">
                <a:latin typeface="+mj-lt"/>
              </a:rPr>
              <a:t>w</a:t>
            </a:r>
            <a:r>
              <a:rPr lang="tr-TR" sz="2000" baseline="-25000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6066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77821" y="653347"/>
            <a:ext cx="89883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We most often use examples in 2D attribute space where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linear discriminant is a plane, and the decision boundary is a line.</a:t>
            </a:r>
            <a:endParaRPr lang="en-US" altLang="en-US" sz="2100" dirty="0">
              <a:cs typeface="Arial" panose="020B0604020202020204" pitchFamily="34" charset="0"/>
            </a:endParaRPr>
          </a:p>
        </p:txBody>
      </p:sp>
      <p:pic>
        <p:nvPicPr>
          <p:cNvPr id="38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11" y="2209800"/>
            <a:ext cx="7618413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76250" y="2606872"/>
            <a:ext cx="3657600" cy="3260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1009650" y="2209800"/>
            <a:ext cx="3124200" cy="3441688"/>
            <a:chOff x="7896226" y="2607657"/>
            <a:chExt cx="2428154" cy="2621569"/>
          </a:xfrm>
        </p:grpSpPr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8617644" y="4005940"/>
              <a:ext cx="1438536" cy="1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 flipV="1">
              <a:off x="9336195" y="2636263"/>
              <a:ext cx="0" cy="2592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 flipV="1">
              <a:off x="8472787" y="2780970"/>
              <a:ext cx="1224834" cy="1729764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2" name="Line 38"/>
            <p:cNvSpPr>
              <a:spLocks noChangeShapeType="1"/>
            </p:cNvSpPr>
            <p:nvPr/>
          </p:nvSpPr>
          <p:spPr bwMode="auto">
            <a:xfrm>
              <a:off x="8897320" y="4000891"/>
              <a:ext cx="1008265" cy="0"/>
            </a:xfrm>
            <a:prstGeom prst="lin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3" name="Line 39"/>
            <p:cNvSpPr>
              <a:spLocks noChangeShapeType="1"/>
            </p:cNvSpPr>
            <p:nvPr/>
          </p:nvSpPr>
          <p:spPr bwMode="auto">
            <a:xfrm>
              <a:off x="7896226" y="4005940"/>
              <a:ext cx="93655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 sz="2400">
                <a:latin typeface="+mj-lt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9668937" y="2607657"/>
              <a:ext cx="166896" cy="3588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endParaRPr lang="tr-TR" sz="2400" baseline="-25000" dirty="0">
                <a:latin typeface="+mj-lt"/>
              </a:endParaRPr>
            </a:p>
          </p:txBody>
        </p:sp>
        <p:grpSp>
          <p:nvGrpSpPr>
            <p:cNvPr id="24588" name="Group 58"/>
            <p:cNvGrpSpPr>
              <a:grpSpLocks/>
            </p:cNvGrpSpPr>
            <p:nvPr/>
          </p:nvGrpSpPr>
          <p:grpSpPr bwMode="auto">
            <a:xfrm>
              <a:off x="9401176" y="3933826"/>
              <a:ext cx="144463" cy="142875"/>
              <a:chOff x="4150" y="3748"/>
              <a:chExt cx="91" cy="90"/>
            </a:xfrm>
          </p:grpSpPr>
          <p:sp>
            <p:nvSpPr>
              <p:cNvPr id="24611" name="Line 5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2" name="Line 5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89" name="Group 59"/>
            <p:cNvGrpSpPr>
              <a:grpSpLocks/>
            </p:cNvGrpSpPr>
            <p:nvPr/>
          </p:nvGrpSpPr>
          <p:grpSpPr bwMode="auto">
            <a:xfrm>
              <a:off x="8975726" y="3933826"/>
              <a:ext cx="144463" cy="142875"/>
              <a:chOff x="4150" y="3748"/>
              <a:chExt cx="91" cy="90"/>
            </a:xfrm>
          </p:grpSpPr>
          <p:sp>
            <p:nvSpPr>
              <p:cNvPr id="24609" name="Line 60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0" name="Line 61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0" name="Group 62"/>
            <p:cNvGrpSpPr>
              <a:grpSpLocks/>
            </p:cNvGrpSpPr>
            <p:nvPr/>
          </p:nvGrpSpPr>
          <p:grpSpPr bwMode="auto">
            <a:xfrm>
              <a:off x="9191626" y="3933826"/>
              <a:ext cx="144463" cy="142875"/>
              <a:chOff x="4150" y="3748"/>
              <a:chExt cx="91" cy="90"/>
            </a:xfrm>
          </p:grpSpPr>
          <p:sp>
            <p:nvSpPr>
              <p:cNvPr id="24607" name="Line 63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8" name="Line 64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1" name="Group 65"/>
            <p:cNvGrpSpPr>
              <a:grpSpLocks/>
            </p:cNvGrpSpPr>
            <p:nvPr/>
          </p:nvGrpSpPr>
          <p:grpSpPr bwMode="auto">
            <a:xfrm>
              <a:off x="9296401" y="3933826"/>
              <a:ext cx="144463" cy="142875"/>
              <a:chOff x="4150" y="3748"/>
              <a:chExt cx="91" cy="90"/>
            </a:xfrm>
          </p:grpSpPr>
          <p:sp>
            <p:nvSpPr>
              <p:cNvPr id="24605" name="Line 66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67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66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2" name="Group 68"/>
            <p:cNvGrpSpPr>
              <a:grpSpLocks/>
            </p:cNvGrpSpPr>
            <p:nvPr/>
          </p:nvGrpSpPr>
          <p:grpSpPr bwMode="auto">
            <a:xfrm>
              <a:off x="8474076" y="3933826"/>
              <a:ext cx="144463" cy="142875"/>
              <a:chOff x="4150" y="3748"/>
              <a:chExt cx="91" cy="90"/>
            </a:xfrm>
          </p:grpSpPr>
          <p:sp>
            <p:nvSpPr>
              <p:cNvPr id="24603" name="Line 69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4" name="Line 70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3" name="Group 71"/>
            <p:cNvGrpSpPr>
              <a:grpSpLocks/>
            </p:cNvGrpSpPr>
            <p:nvPr/>
          </p:nvGrpSpPr>
          <p:grpSpPr bwMode="auto">
            <a:xfrm>
              <a:off x="8040688" y="3933826"/>
              <a:ext cx="144462" cy="142875"/>
              <a:chOff x="4150" y="3748"/>
              <a:chExt cx="91" cy="90"/>
            </a:xfrm>
          </p:grpSpPr>
          <p:sp>
            <p:nvSpPr>
              <p:cNvPr id="24601" name="Line 72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73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4" name="Group 74"/>
            <p:cNvGrpSpPr>
              <a:grpSpLocks/>
            </p:cNvGrpSpPr>
            <p:nvPr/>
          </p:nvGrpSpPr>
          <p:grpSpPr bwMode="auto">
            <a:xfrm>
              <a:off x="8256588" y="3933826"/>
              <a:ext cx="144462" cy="142875"/>
              <a:chOff x="4150" y="3748"/>
              <a:chExt cx="91" cy="90"/>
            </a:xfrm>
          </p:grpSpPr>
          <p:sp>
            <p:nvSpPr>
              <p:cNvPr id="24599" name="Line 75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Line 76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595" name="Group 77"/>
            <p:cNvGrpSpPr>
              <a:grpSpLocks/>
            </p:cNvGrpSpPr>
            <p:nvPr/>
          </p:nvGrpSpPr>
          <p:grpSpPr bwMode="auto">
            <a:xfrm>
              <a:off x="8401051" y="3933826"/>
              <a:ext cx="144463" cy="142875"/>
              <a:chOff x="4150" y="3748"/>
              <a:chExt cx="91" cy="90"/>
            </a:xfrm>
          </p:grpSpPr>
          <p:sp>
            <p:nvSpPr>
              <p:cNvPr id="24597" name="Line 78"/>
              <p:cNvSpPr>
                <a:spLocks noChangeShapeType="1"/>
              </p:cNvSpPr>
              <p:nvPr/>
            </p:nvSpPr>
            <p:spPr bwMode="auto">
              <a:xfrm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8" name="Line 79"/>
              <p:cNvSpPr>
                <a:spLocks noChangeShapeType="1"/>
              </p:cNvSpPr>
              <p:nvPr/>
            </p:nvSpPr>
            <p:spPr bwMode="auto">
              <a:xfrm flipH="1">
                <a:off x="4150" y="3748"/>
                <a:ext cx="91" cy="90"/>
              </a:xfrm>
              <a:prstGeom prst="line">
                <a:avLst/>
              </a:prstGeom>
              <a:noFill/>
              <a:ln w="28575">
                <a:solidFill>
                  <a:srgbClr val="FF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10053311" y="3753542"/>
              <a:ext cx="271069" cy="39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tr-TR" i="1" dirty="0">
                  <a:latin typeface="+mj-lt"/>
                </a:rPr>
                <a:t>x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781314" y="3031465"/>
            <a:ext cx="1895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i="1" dirty="0">
                <a:latin typeface="+mj-lt"/>
              </a:rPr>
              <a:t>y=</a:t>
            </a:r>
            <a:r>
              <a:rPr lang="en-US" sz="2000" b="1" dirty="0">
                <a:latin typeface="+mj-lt"/>
              </a:rPr>
              <a:t>w</a:t>
            </a:r>
            <a:r>
              <a:rPr lang="en-US" sz="2000" i="1" baseline="30000" dirty="0">
                <a:latin typeface="+mj-lt"/>
              </a:rPr>
              <a:t>T</a:t>
            </a:r>
            <a:r>
              <a:rPr lang="en-US" sz="2000" b="1" dirty="0">
                <a:latin typeface="+mj-lt"/>
              </a:rPr>
              <a:t>x</a:t>
            </a:r>
            <a:r>
              <a:rPr lang="en-US" sz="2000" i="1" dirty="0">
                <a:latin typeface="+mj-lt"/>
              </a:rPr>
              <a:t>=w</a:t>
            </a:r>
            <a:r>
              <a:rPr lang="en-US" sz="2000" i="1" baseline="-25000" dirty="0">
                <a:latin typeface="+mj-lt"/>
              </a:rPr>
              <a:t>1</a:t>
            </a:r>
            <a:r>
              <a:rPr lang="en-US" sz="2000" i="1" dirty="0">
                <a:latin typeface="+mj-lt"/>
              </a:rPr>
              <a:t>x+</a:t>
            </a:r>
            <a:r>
              <a:rPr lang="tr-TR" sz="2000" i="1" dirty="0">
                <a:latin typeface="+mj-lt"/>
              </a:rPr>
              <a:t>w</a:t>
            </a:r>
            <a:r>
              <a:rPr lang="tr-TR" sz="2000" baseline="-25000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7676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37057FD-195C-4A62-A56A-852C559EB06B}" type="slidenum">
              <a:rPr lang="tr-TR" altLang="en-US" sz="1200">
                <a:solidFill>
                  <a:srgbClr val="045C75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200">
              <a:solidFill>
                <a:srgbClr val="045C75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5604" name="Picture 9" descr="Per2-and_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2705640"/>
            <a:ext cx="6774122" cy="340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-776288" y="59563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Palatino Linotype" panose="02040502050505030304" pitchFamily="18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83432" y="743419"/>
            <a:ext cx="8610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For Boolean AND, member class is a single point (1,1) and non-member class is 3 points. The decision boundary shown is parallel to the line between non-members (0,1) and (1,0)  and has equal margins for the 2 patterns. How do I find such a boundary?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1269" y="2779846"/>
            <a:ext cx="3251476" cy="32605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60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72" y="3295686"/>
            <a:ext cx="2133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28158" y="2895600"/>
            <a:ext cx="1961314" cy="35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tr-TR" altLang="en-US" sz="2400" kern="0" dirty="0"/>
              <a:t>Boolean AND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304800" y="533400"/>
            <a:ext cx="8316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Let </a:t>
            </a:r>
            <a:r>
              <a:rPr lang="en-US" altLang="en-US" sz="2400" b="1" dirty="0">
                <a:cs typeface="Arial" panose="020B0604020202020204" pitchFamily="34" charset="0"/>
              </a:rPr>
              <a:t>p</a:t>
            </a:r>
            <a:r>
              <a:rPr lang="en-US" altLang="en-US" sz="2400" dirty="0">
                <a:cs typeface="Arial" panose="020B0604020202020204" pitchFamily="34" charset="0"/>
              </a:rPr>
              <a:t> be a 2D attribute vector with attribute values p</a:t>
            </a:r>
            <a:r>
              <a:rPr lang="en-US" altLang="en-US" sz="2400" baseline="-25000" dirty="0">
                <a:cs typeface="Arial" panose="020B0604020202020204" pitchFamily="34" charset="0"/>
              </a:rPr>
              <a:t>1</a:t>
            </a:r>
            <a:r>
              <a:rPr lang="en-US" altLang="en-US" sz="2400" dirty="0">
                <a:cs typeface="Arial" panose="020B0604020202020204" pitchFamily="34" charset="0"/>
              </a:rPr>
              <a:t> and p</a:t>
            </a:r>
            <a:r>
              <a:rPr lang="en-US" altLang="en-US" sz="2400" baseline="-25000" dirty="0">
                <a:cs typeface="Arial" panose="020B0604020202020204" pitchFamily="34" charset="0"/>
              </a:rPr>
              <a:t>2</a:t>
            </a:r>
          </a:p>
        </p:txBody>
      </p:sp>
      <p:pic>
        <p:nvPicPr>
          <p:cNvPr id="2662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50" y="1752600"/>
            <a:ext cx="2627313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4"/>
          <p:cNvSpPr txBox="1">
            <a:spLocks noChangeArrowheads="1"/>
          </p:cNvSpPr>
          <p:nvPr/>
        </p:nvSpPr>
        <p:spPr bwMode="auto">
          <a:xfrm>
            <a:off x="304800" y="5002213"/>
            <a:ext cx="8763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any point on the decision boundary, </a:t>
            </a:r>
            <a:r>
              <a:rPr lang="en-US" altLang="en-US" sz="2000" b="1" dirty="0" err="1"/>
              <a:t>w</a:t>
            </a:r>
            <a:r>
              <a:rPr lang="en-US" altLang="en-US" sz="2000" baseline="30000" dirty="0" err="1"/>
              <a:t>T</a:t>
            </a:r>
            <a:r>
              <a:rPr lang="en-US" altLang="en-US" sz="2000" b="1" dirty="0" err="1"/>
              <a:t>p</a:t>
            </a:r>
            <a:r>
              <a:rPr lang="en-US" altLang="en-US" sz="2000" dirty="0" err="1"/>
              <a:t>+</a:t>
            </a:r>
            <a:r>
              <a:rPr lang="en-US" altLang="en-US" sz="2000" i="1" dirty="0" err="1"/>
              <a:t>b</a:t>
            </a:r>
            <a:r>
              <a:rPr lang="en-US" altLang="en-US" sz="2000" dirty="0"/>
              <a:t>=0; hence, </a:t>
            </a:r>
            <a:r>
              <a:rPr lang="en-US" altLang="en-US" sz="2000" b="1" dirty="0"/>
              <a:t>w</a:t>
            </a:r>
            <a:r>
              <a:rPr lang="en-US" altLang="en-US" sz="2000" baseline="30000" dirty="0"/>
              <a:t>T</a:t>
            </a:r>
            <a:r>
              <a:rPr lang="en-US" altLang="en-US" sz="2000" b="1" dirty="0"/>
              <a:t>p</a:t>
            </a:r>
            <a:r>
              <a:rPr lang="en-US" altLang="en-US" sz="2000" dirty="0"/>
              <a:t>=-</a:t>
            </a:r>
            <a:r>
              <a:rPr lang="en-US" altLang="en-US" sz="2000" i="1" dirty="0"/>
              <a:t>b</a:t>
            </a:r>
            <a:r>
              <a:rPr lang="en-US" altLang="en-US" sz="2000" dirty="0"/>
              <a:t>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dot product to be the same for any </a:t>
            </a:r>
            <a:r>
              <a:rPr lang="en-US" altLang="en-US" sz="2000" b="1" dirty="0"/>
              <a:t>p </a:t>
            </a:r>
            <a:r>
              <a:rPr lang="en-US" altLang="en-US" sz="2000" dirty="0"/>
              <a:t>on the decision boundary </a:t>
            </a:r>
            <a:r>
              <a:rPr lang="en-US" altLang="en-US" sz="2000" b="1" dirty="0"/>
              <a:t>w</a:t>
            </a:r>
            <a:r>
              <a:rPr lang="en-US" altLang="en-US" sz="2000" dirty="0"/>
              <a:t> must be perpendicular to it.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47CAAE-8336-469C-9C95-5E41839EA360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02284" y="386090"/>
            <a:ext cx="82718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Distance of </a:t>
            </a:r>
            <a:r>
              <a:rPr lang="en-US" altLang="en-US" sz="2800" b="1" dirty="0"/>
              <a:t>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from decision boundary </a:t>
            </a:r>
            <a:r>
              <a:rPr lang="en-US" altLang="en-US" sz="2800" b="1" dirty="0"/>
              <a:t>w</a:t>
            </a:r>
            <a:r>
              <a:rPr lang="en-US" altLang="en-US" sz="2800" baseline="30000" dirty="0"/>
              <a:t>T</a:t>
            </a:r>
            <a:r>
              <a:rPr lang="en-US" altLang="en-US" sz="2800" b="1" dirty="0"/>
              <a:t>x</a:t>
            </a:r>
            <a:r>
              <a:rPr lang="en-US" altLang="en-US" sz="2800" dirty="0"/>
              <a:t> + w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= 0</a:t>
            </a:r>
          </a:p>
        </p:txBody>
      </p:sp>
      <p:pic>
        <p:nvPicPr>
          <p:cNvPr id="11269" name="Picture 16" descr="fig10_1_page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5867400" cy="5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17"/>
          <p:cNvSpPr txBox="1">
            <a:spLocks noChangeArrowheads="1"/>
          </p:cNvSpPr>
          <p:nvPr/>
        </p:nvSpPr>
        <p:spPr bwMode="auto">
          <a:xfrm>
            <a:off x="5251567" y="1066800"/>
            <a:ext cx="373050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w</a:t>
            </a:r>
            <a:r>
              <a:rPr lang="en-US" altLang="en-US" sz="2800" dirty="0"/>
              <a:t>/||</a:t>
            </a:r>
            <a:r>
              <a:rPr lang="en-US" altLang="en-US" sz="2800" b="1" dirty="0"/>
              <a:t>w</a:t>
            </a:r>
            <a:r>
              <a:rPr lang="en-US" altLang="en-US" sz="2800" dirty="0"/>
              <a:t>|| is a unit vector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perpendicular to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decision boundary.</a:t>
            </a:r>
          </a:p>
        </p:txBody>
      </p:sp>
      <p:sp>
        <p:nvSpPr>
          <p:cNvPr id="11271" name="Text Box 19"/>
          <p:cNvSpPr txBox="1">
            <a:spLocks noChangeArrowheads="1"/>
          </p:cNvSpPr>
          <p:nvPr/>
        </p:nvSpPr>
        <p:spPr bwMode="auto">
          <a:xfrm>
            <a:off x="1676400" y="3184525"/>
            <a:ext cx="7280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30000" dirty="0"/>
              <a:t>t </a:t>
            </a:r>
            <a:r>
              <a:rPr lang="en-US" altLang="en-US" sz="2000" dirty="0"/>
              <a:t>= 0</a:t>
            </a:r>
          </a:p>
        </p:txBody>
      </p:sp>
      <p:sp>
        <p:nvSpPr>
          <p:cNvPr id="11272" name="Text Box 20"/>
          <p:cNvSpPr txBox="1">
            <a:spLocks noChangeArrowheads="1"/>
          </p:cNvSpPr>
          <p:nvPr/>
        </p:nvSpPr>
        <p:spPr bwMode="auto">
          <a:xfrm>
            <a:off x="4343400" y="3352800"/>
            <a:ext cx="719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r</a:t>
            </a:r>
            <a:r>
              <a:rPr lang="en-US" altLang="en-US" sz="2000" baseline="30000" dirty="0"/>
              <a:t>t </a:t>
            </a:r>
            <a:r>
              <a:rPr lang="en-US" altLang="en-US" sz="2000" dirty="0"/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331340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2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9B6175F-8884-494E-BBDE-7CB9A0E53D41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pic>
        <p:nvPicPr>
          <p:cNvPr id="12292" name="Picture 16" descr="fig10_1_page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43338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17"/>
          <p:cNvSpPr txBox="1">
            <a:spLocks noChangeArrowheads="1"/>
          </p:cNvSpPr>
          <p:nvPr/>
        </p:nvSpPr>
        <p:spPr bwMode="auto">
          <a:xfrm>
            <a:off x="4953000" y="1450975"/>
            <a:ext cx="4038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Express any position vector </a:t>
            </a:r>
            <a:r>
              <a:rPr lang="en-US" altLang="en-US" sz="2400" b="1" dirty="0"/>
              <a:t>x</a:t>
            </a:r>
            <a:r>
              <a:rPr lang="en-US" altLang="en-US" sz="2400" dirty="0"/>
              <a:t> as a sum of vectors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parallel and perpendicular to the decision boundary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x</a:t>
            </a:r>
            <a:r>
              <a:rPr lang="en-US" altLang="en-US" sz="2400" b="1" baseline="-25000" dirty="0" err="1"/>
              <a:t>p</a:t>
            </a:r>
            <a:r>
              <a:rPr lang="en-US" altLang="en-US" sz="2400" dirty="0"/>
              <a:t> + </a:t>
            </a:r>
            <a:r>
              <a:rPr lang="en-US" altLang="en-US" sz="2400" i="1" dirty="0"/>
              <a:t>d</a:t>
            </a:r>
            <a:r>
              <a:rPr lang="en-US" altLang="en-US" sz="2400" dirty="0"/>
              <a:t> </a:t>
            </a:r>
            <a:r>
              <a:rPr lang="en-US" altLang="en-US" sz="2400" b="1" dirty="0"/>
              <a:t>w</a:t>
            </a:r>
            <a:r>
              <a:rPr lang="en-US" altLang="en-US" sz="2400" dirty="0"/>
              <a:t>/||</a:t>
            </a:r>
            <a:r>
              <a:rPr lang="en-US" altLang="en-US" sz="2400" b="1" dirty="0"/>
              <a:t>w</a:t>
            </a:r>
            <a:r>
              <a:rPr lang="en-US" altLang="en-US" sz="2400" dirty="0"/>
              <a:t>||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 dirty="0"/>
              <a:t>d</a:t>
            </a:r>
            <a:r>
              <a:rPr lang="en-US" altLang="en-US" sz="2400" dirty="0"/>
              <a:t> is distance of example with attributes </a:t>
            </a:r>
            <a:r>
              <a:rPr lang="en-US" altLang="en-US" sz="2400" b="1" dirty="0"/>
              <a:t>x</a:t>
            </a:r>
            <a:r>
              <a:rPr lang="en-US" altLang="en-US" sz="2400" dirty="0"/>
              <a:t> from the decision boundary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1447800" y="2681288"/>
            <a:ext cx="6751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0</a:t>
            </a:r>
          </a:p>
        </p:txBody>
      </p:sp>
      <p:sp>
        <p:nvSpPr>
          <p:cNvPr id="12295" name="Text Box 20"/>
          <p:cNvSpPr txBox="1">
            <a:spLocks noChangeArrowheads="1"/>
          </p:cNvSpPr>
          <p:nvPr/>
        </p:nvSpPr>
        <p:spPr bwMode="auto">
          <a:xfrm>
            <a:off x="3851275" y="2552700"/>
            <a:ext cx="669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</a:t>
            </a:r>
            <a:r>
              <a:rPr lang="en-US" altLang="en-US" sz="1800" baseline="30000" dirty="0"/>
              <a:t>t </a:t>
            </a:r>
            <a:r>
              <a:rPr lang="en-US" altLang="en-US" sz="1800" dirty="0"/>
              <a:t>= 1</a:t>
            </a:r>
          </a:p>
        </p:txBody>
      </p:sp>
      <p:sp>
        <p:nvSpPr>
          <p:cNvPr id="12296" name="Text Box 4"/>
          <p:cNvSpPr txBox="1">
            <a:spLocks noChangeArrowheads="1"/>
          </p:cNvSpPr>
          <p:nvPr/>
        </p:nvSpPr>
        <p:spPr bwMode="auto">
          <a:xfrm>
            <a:off x="1187900" y="517059"/>
            <a:ext cx="67681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Distance of </a:t>
            </a:r>
            <a:r>
              <a:rPr lang="en-US" altLang="en-US" sz="2800" b="1" dirty="0"/>
              <a:t>x</a:t>
            </a:r>
            <a:r>
              <a:rPr lang="en-US" altLang="en-US" sz="2800" baseline="30000" dirty="0"/>
              <a:t>t</a:t>
            </a:r>
            <a:r>
              <a:rPr lang="en-US" altLang="en-US" sz="2800" dirty="0"/>
              <a:t> from the decision boundary</a:t>
            </a:r>
          </a:p>
        </p:txBody>
      </p:sp>
    </p:spTree>
    <p:extLst>
      <p:ext uri="{BB962C8B-B14F-4D97-AF65-F5344CB8AC3E}">
        <p14:creationId xmlns:p14="http://schemas.microsoft.com/office/powerpoint/2010/main" val="16393661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7977</TotalTime>
  <Words>1215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Palatino Linotype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jhmiller</dc:creator>
  <cp:lastModifiedBy>Miller, John H</cp:lastModifiedBy>
  <cp:revision>489</cp:revision>
  <cp:lastPrinted>2022-10-25T18:24:24Z</cp:lastPrinted>
  <dcterms:created xsi:type="dcterms:W3CDTF">2012-08-03T23:35:23Z</dcterms:created>
  <dcterms:modified xsi:type="dcterms:W3CDTF">2022-10-25T18:40:06Z</dcterms:modified>
</cp:coreProperties>
</file>