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75" r:id="rId2"/>
    <p:sldId id="342" r:id="rId3"/>
    <p:sldId id="257" r:id="rId4"/>
    <p:sldId id="259" r:id="rId5"/>
    <p:sldId id="260" r:id="rId6"/>
    <p:sldId id="267" r:id="rId7"/>
    <p:sldId id="268" r:id="rId8"/>
    <p:sldId id="264" r:id="rId9"/>
    <p:sldId id="269" r:id="rId10"/>
    <p:sldId id="270" r:id="rId11"/>
    <p:sldId id="351" r:id="rId12"/>
    <p:sldId id="343" r:id="rId13"/>
    <p:sldId id="322" r:id="rId14"/>
    <p:sldId id="352" r:id="rId15"/>
    <p:sldId id="292" r:id="rId16"/>
    <p:sldId id="305" r:id="rId17"/>
    <p:sldId id="306" r:id="rId18"/>
    <p:sldId id="307" r:id="rId19"/>
    <p:sldId id="308" r:id="rId20"/>
    <p:sldId id="313" r:id="rId21"/>
    <p:sldId id="263" r:id="rId22"/>
    <p:sldId id="314" r:id="rId23"/>
    <p:sldId id="330" r:id="rId24"/>
    <p:sldId id="331" r:id="rId25"/>
    <p:sldId id="333" r:id="rId26"/>
    <p:sldId id="340" r:id="rId27"/>
    <p:sldId id="329" r:id="rId28"/>
    <p:sldId id="353" r:id="rId29"/>
    <p:sldId id="344" r:id="rId30"/>
    <p:sldId id="345" r:id="rId31"/>
    <p:sldId id="319" r:id="rId32"/>
    <p:sldId id="321" r:id="rId33"/>
    <p:sldId id="346" r:id="rId34"/>
    <p:sldId id="336" r:id="rId35"/>
    <p:sldId id="347" r:id="rId36"/>
    <p:sldId id="348" r:id="rId37"/>
    <p:sldId id="350" r:id="rId38"/>
    <p:sldId id="349" r:id="rId39"/>
    <p:sldId id="341" r:id="rId40"/>
  </p:sldIdLst>
  <p:sldSz cx="12192000" cy="6858000"/>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29" autoAdjust="0"/>
    <p:restoredTop sz="94660"/>
  </p:normalViewPr>
  <p:slideViewPr>
    <p:cSldViewPr snapToGrid="0">
      <p:cViewPr varScale="1">
        <p:scale>
          <a:sx n="82" d="100"/>
          <a:sy n="82" d="100"/>
        </p:scale>
        <p:origin x="114" y="83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0258"/>
          </a:xfrm>
          <a:prstGeom prst="rect">
            <a:avLst/>
          </a:prstGeom>
        </p:spPr>
        <p:txBody>
          <a:bodyPr vert="horz" lIns="94046" tIns="47023" rIns="94046" bIns="47023" rtlCol="0"/>
          <a:lstStyle>
            <a:lvl1pPr algn="l">
              <a:defRPr sz="1200"/>
            </a:lvl1pPr>
          </a:lstStyle>
          <a:p>
            <a:endParaRPr lang="en-US"/>
          </a:p>
        </p:txBody>
      </p:sp>
      <p:sp>
        <p:nvSpPr>
          <p:cNvPr id="3" name="Date Placeholder 2"/>
          <p:cNvSpPr>
            <a:spLocks noGrp="1"/>
          </p:cNvSpPr>
          <p:nvPr>
            <p:ph type="dt" idx="1"/>
          </p:nvPr>
        </p:nvSpPr>
        <p:spPr>
          <a:xfrm>
            <a:off x="4014100" y="0"/>
            <a:ext cx="3070860" cy="470258"/>
          </a:xfrm>
          <a:prstGeom prst="rect">
            <a:avLst/>
          </a:prstGeom>
        </p:spPr>
        <p:txBody>
          <a:bodyPr vert="horz" lIns="94046" tIns="47023" rIns="94046" bIns="47023" rtlCol="0"/>
          <a:lstStyle>
            <a:lvl1pPr algn="r">
              <a:defRPr sz="1200"/>
            </a:lvl1pPr>
          </a:lstStyle>
          <a:p>
            <a:fld id="{EE5EBE82-402E-4897-ADAB-72CACB5588EB}" type="datetimeFigureOut">
              <a:rPr lang="en-US" smtClean="0"/>
              <a:t>11/3/2022</a:t>
            </a:fld>
            <a:endParaRPr lang="en-US"/>
          </a:p>
        </p:txBody>
      </p:sp>
      <p:sp>
        <p:nvSpPr>
          <p:cNvPr id="4" name="Slide Image Placeholder 3"/>
          <p:cNvSpPr>
            <a:spLocks noGrp="1" noRot="1" noChangeAspect="1"/>
          </p:cNvSpPr>
          <p:nvPr>
            <p:ph type="sldImg" idx="2"/>
          </p:nvPr>
        </p:nvSpPr>
        <p:spPr>
          <a:xfrm>
            <a:off x="730250" y="1171575"/>
            <a:ext cx="5626100" cy="3163888"/>
          </a:xfrm>
          <a:prstGeom prst="rect">
            <a:avLst/>
          </a:prstGeom>
          <a:noFill/>
          <a:ln w="12700">
            <a:solidFill>
              <a:prstClr val="black"/>
            </a:solidFill>
          </a:ln>
        </p:spPr>
        <p:txBody>
          <a:bodyPr vert="horz" lIns="94046" tIns="47023" rIns="94046" bIns="47023" rtlCol="0" anchor="ctr"/>
          <a:lstStyle/>
          <a:p>
            <a:endParaRPr lang="en-US"/>
          </a:p>
        </p:txBody>
      </p:sp>
      <p:sp>
        <p:nvSpPr>
          <p:cNvPr id="5" name="Notes Placeholder 4"/>
          <p:cNvSpPr>
            <a:spLocks noGrp="1"/>
          </p:cNvSpPr>
          <p:nvPr>
            <p:ph type="body" sz="quarter" idx="3"/>
          </p:nvPr>
        </p:nvSpPr>
        <p:spPr>
          <a:xfrm>
            <a:off x="708660" y="4510564"/>
            <a:ext cx="5669280" cy="3690461"/>
          </a:xfrm>
          <a:prstGeom prst="rect">
            <a:avLst/>
          </a:prstGeom>
        </p:spPr>
        <p:txBody>
          <a:bodyPr vert="horz" lIns="94046" tIns="47023" rIns="94046" bIns="470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02344"/>
            <a:ext cx="3070860" cy="470257"/>
          </a:xfrm>
          <a:prstGeom prst="rect">
            <a:avLst/>
          </a:prstGeom>
        </p:spPr>
        <p:txBody>
          <a:bodyPr vert="horz" lIns="94046" tIns="47023" rIns="94046" bIns="47023"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902344"/>
            <a:ext cx="3070860" cy="470257"/>
          </a:xfrm>
          <a:prstGeom prst="rect">
            <a:avLst/>
          </a:prstGeom>
        </p:spPr>
        <p:txBody>
          <a:bodyPr vert="horz" lIns="94046" tIns="47023" rIns="94046" bIns="47023" rtlCol="0" anchor="b"/>
          <a:lstStyle>
            <a:lvl1pPr algn="r">
              <a:defRPr sz="1200"/>
            </a:lvl1pPr>
          </a:lstStyle>
          <a:p>
            <a:fld id="{FBDDDCC4-3A27-4060-8174-324F8FB52929}" type="slidenum">
              <a:rPr lang="en-US" smtClean="0"/>
              <a:t>‹#›</a:t>
            </a:fld>
            <a:endParaRPr lang="en-US"/>
          </a:p>
        </p:txBody>
      </p:sp>
    </p:spTree>
    <p:extLst>
      <p:ext uri="{BB962C8B-B14F-4D97-AF65-F5344CB8AC3E}">
        <p14:creationId xmlns:p14="http://schemas.microsoft.com/office/powerpoint/2010/main" val="3101643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p:spPr>
        <p:txBody>
          <a:bodyPr/>
          <a:lstStyle/>
          <a:p>
            <a:r>
              <a:rPr lang="en-US" altLang="en-US"/>
              <a:t>Prior is what we know about credit risk before we observe a clients attributes; might be per-capita bankrupties</a:t>
            </a:r>
          </a:p>
          <a:p>
            <a:endParaRPr lang="en-US" altLang="en-US"/>
          </a:p>
          <a:p>
            <a:r>
              <a:rPr lang="en-US" altLang="en-US"/>
              <a:t>Class likelihood, p(x|C), probability of observing x conditioned on the event being in class C</a:t>
            </a:r>
          </a:p>
          <a:p>
            <a:r>
              <a:rPr lang="en-US" altLang="en-US"/>
              <a:t>	given client is high-risk (C = 1) how likely is X = {x</a:t>
            </a:r>
            <a:r>
              <a:rPr lang="en-US" altLang="en-US" baseline="-25000"/>
              <a:t>1</a:t>
            </a:r>
            <a:r>
              <a:rPr lang="en-US" altLang="en-US"/>
              <a:t>, x</a:t>
            </a:r>
            <a:r>
              <a:rPr lang="en-US" altLang="en-US" baseline="-25000"/>
              <a:t>2</a:t>
            </a:r>
            <a:r>
              <a:rPr lang="en-US" altLang="en-US"/>
              <a:t>}</a:t>
            </a:r>
          </a:p>
          <a:p>
            <a:r>
              <a:rPr lang="en-US" altLang="en-US"/>
              <a:t>	deduced by data on a set of known high-risk clients</a:t>
            </a:r>
          </a:p>
          <a:p>
            <a:endParaRPr lang="en-US" altLang="en-US"/>
          </a:p>
          <a:p>
            <a:r>
              <a:rPr lang="en-US" altLang="en-US"/>
              <a:t>Evidence, p(x), is essentially a normalization; also called “marginal probability” that x is seen regardless of class</a:t>
            </a:r>
          </a:p>
          <a:p>
            <a:endParaRPr lang="en-US" altLang="en-US"/>
          </a:p>
          <a:p>
            <a:r>
              <a:rPr lang="en-US" altLang="en-US"/>
              <a:t>Posterior, P(C|x), probability that client belongs to class C conditioned on attributes being X</a:t>
            </a:r>
          </a:p>
          <a:p>
            <a:r>
              <a:rPr lang="en-US" altLang="en-US"/>
              <a:t>	When normalized by evidence, posteriors add up to 1</a:t>
            </a:r>
          </a:p>
        </p:txBody>
      </p:sp>
    </p:spTree>
    <p:extLst>
      <p:ext uri="{BB962C8B-B14F-4D97-AF65-F5344CB8AC3E}">
        <p14:creationId xmlns:p14="http://schemas.microsoft.com/office/powerpoint/2010/main" val="294779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p:spPr>
        <p:txBody>
          <a:bodyPr/>
          <a:lstStyle/>
          <a:p>
            <a:r>
              <a:rPr lang="en-US" altLang="en-US"/>
              <a:t>Priors, likelihoods, posteriors, and margins are class specific</a:t>
            </a:r>
          </a:p>
          <a:p>
            <a:r>
              <a:rPr lang="en-US" altLang="en-US"/>
              <a:t>Evidence is sum of margins over classes</a:t>
            </a:r>
          </a:p>
        </p:txBody>
      </p:sp>
    </p:spTree>
    <p:extLst>
      <p:ext uri="{BB962C8B-B14F-4D97-AF65-F5344CB8AC3E}">
        <p14:creationId xmlns:p14="http://schemas.microsoft.com/office/powerpoint/2010/main" val="796620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67A5B77-7807-4504-90C6-14225E1883B7}"/>
              </a:ext>
            </a:extLst>
          </p:cNvPr>
          <p:cNvSpPr>
            <a:spLocks noGrp="1" noChangeArrowheads="1"/>
          </p:cNvSpPr>
          <p:nvPr>
            <p:ph type="sldNum" sz="quarter" idx="5"/>
          </p:nvPr>
        </p:nvSpPr>
        <p:spPr>
          <a:ln/>
        </p:spPr>
        <p:txBody>
          <a:bodyPr/>
          <a:lstStyle/>
          <a:p>
            <a:fld id="{1EE89E4D-FE31-4B6D-ADD0-C30F223A6F1B}" type="slidenum">
              <a:rPr lang="en-US" altLang="en-US"/>
              <a:pPr/>
              <a:t>30</a:t>
            </a:fld>
            <a:endParaRPr lang="en-US" altLang="en-US"/>
          </a:p>
        </p:txBody>
      </p:sp>
      <p:sp>
        <p:nvSpPr>
          <p:cNvPr id="16386" name="Rectangle 2">
            <a:extLst>
              <a:ext uri="{FF2B5EF4-FFF2-40B4-BE49-F238E27FC236}">
                <a16:creationId xmlns:a16="http://schemas.microsoft.com/office/drawing/2014/main" id="{1C34BE33-2B97-4D6B-9643-45EBBC6DBA76}"/>
              </a:ext>
            </a:extLst>
          </p:cNvPr>
          <p:cNvSpPr>
            <a:spLocks noGrp="1" noRot="1" noChangeAspect="1" noChangeArrowheads="1" noTextEdit="1"/>
          </p:cNvSpPr>
          <p:nvPr>
            <p:ph type="sldImg"/>
          </p:nvPr>
        </p:nvSpPr>
        <p:spPr>
          <a:xfrm>
            <a:off x="419100" y="701675"/>
            <a:ext cx="6248400" cy="3514725"/>
          </a:xfrm>
          <a:ln/>
        </p:spPr>
      </p:sp>
      <p:sp>
        <p:nvSpPr>
          <p:cNvPr id="16387" name="Rectangle 3">
            <a:extLst>
              <a:ext uri="{FF2B5EF4-FFF2-40B4-BE49-F238E27FC236}">
                <a16:creationId xmlns:a16="http://schemas.microsoft.com/office/drawing/2014/main" id="{46DD9BBE-08DD-47C6-AEC7-2A32F661C9D8}"/>
              </a:ext>
            </a:extLst>
          </p:cNvPr>
          <p:cNvSpPr>
            <a:spLocks noGrp="1" noChangeArrowheads="1"/>
          </p:cNvSpPr>
          <p:nvPr>
            <p:ph type="body" idx="1"/>
          </p:nvPr>
        </p:nvSpPr>
        <p:spPr>
          <a:xfrm>
            <a:off x="708660" y="4451985"/>
            <a:ext cx="5669280" cy="4219298"/>
          </a:xfrm>
        </p:spPr>
        <p:txBody>
          <a:bodyPr lIns="101871" tIns="50935" rIns="101871" bIns="50935"/>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C96010A-9242-4010-8D4E-F4FA79CC2934}"/>
              </a:ext>
            </a:extLst>
          </p:cNvPr>
          <p:cNvSpPr>
            <a:spLocks noGrp="1" noChangeArrowheads="1"/>
          </p:cNvSpPr>
          <p:nvPr>
            <p:ph type="sldNum" sz="quarter" idx="5"/>
          </p:nvPr>
        </p:nvSpPr>
        <p:spPr>
          <a:ln/>
        </p:spPr>
        <p:txBody>
          <a:bodyPr/>
          <a:lstStyle/>
          <a:p>
            <a:fld id="{85355417-F4D7-49D2-B55B-7C93AD9FE376}" type="slidenum">
              <a:rPr lang="en-US" altLang="en-US"/>
              <a:pPr/>
              <a:t>32</a:t>
            </a:fld>
            <a:endParaRPr lang="en-US" altLang="en-US"/>
          </a:p>
        </p:txBody>
      </p:sp>
      <p:sp>
        <p:nvSpPr>
          <p:cNvPr id="102402" name="Rectangle 2">
            <a:extLst>
              <a:ext uri="{FF2B5EF4-FFF2-40B4-BE49-F238E27FC236}">
                <a16:creationId xmlns:a16="http://schemas.microsoft.com/office/drawing/2014/main" id="{3769AD95-1005-4AFC-A05E-38E5F296DC3A}"/>
              </a:ext>
            </a:extLst>
          </p:cNvPr>
          <p:cNvSpPr>
            <a:spLocks noGrp="1" noRot="1" noChangeAspect="1" noChangeArrowheads="1" noTextEdit="1"/>
          </p:cNvSpPr>
          <p:nvPr>
            <p:ph type="sldImg"/>
          </p:nvPr>
        </p:nvSpPr>
        <p:spPr>
          <a:xfrm>
            <a:off x="419100" y="701675"/>
            <a:ext cx="6248400" cy="3514725"/>
          </a:xfrm>
          <a:ln/>
        </p:spPr>
      </p:sp>
      <p:sp>
        <p:nvSpPr>
          <p:cNvPr id="102403" name="Rectangle 3">
            <a:extLst>
              <a:ext uri="{FF2B5EF4-FFF2-40B4-BE49-F238E27FC236}">
                <a16:creationId xmlns:a16="http://schemas.microsoft.com/office/drawing/2014/main" id="{C8FA61C3-5001-4F52-BACC-592AFDCF0D25}"/>
              </a:ext>
            </a:extLst>
          </p:cNvPr>
          <p:cNvSpPr>
            <a:spLocks noGrp="1" noChangeArrowheads="1"/>
          </p:cNvSpPr>
          <p:nvPr>
            <p:ph type="body" idx="1"/>
          </p:nvPr>
        </p:nvSpPr>
        <p:spPr>
          <a:xfrm>
            <a:off x="708660" y="4451985"/>
            <a:ext cx="5669280" cy="4219298"/>
          </a:xfrm>
        </p:spPr>
        <p:txBody>
          <a:bodyPr lIns="101871" tIns="50935" rIns="101871" bIns="50935"/>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722A08A-785B-4F06-9F48-B1CD2B81D625}"/>
              </a:ext>
            </a:extLst>
          </p:cNvPr>
          <p:cNvSpPr>
            <a:spLocks noGrp="1" noChangeArrowheads="1"/>
          </p:cNvSpPr>
          <p:nvPr>
            <p:ph type="sldNum" sz="quarter" idx="5"/>
          </p:nvPr>
        </p:nvSpPr>
        <p:spPr>
          <a:ln/>
        </p:spPr>
        <p:txBody>
          <a:bodyPr/>
          <a:lstStyle/>
          <a:p>
            <a:fld id="{FD72BD71-0F68-4F9B-8FE7-6B40E889A0DD}" type="slidenum">
              <a:rPr lang="en-US" altLang="en-US"/>
              <a:pPr/>
              <a:t>33</a:t>
            </a:fld>
            <a:endParaRPr lang="en-US" altLang="en-US"/>
          </a:p>
        </p:txBody>
      </p:sp>
      <p:sp>
        <p:nvSpPr>
          <p:cNvPr id="18434" name="Rectangle 2">
            <a:extLst>
              <a:ext uri="{FF2B5EF4-FFF2-40B4-BE49-F238E27FC236}">
                <a16:creationId xmlns:a16="http://schemas.microsoft.com/office/drawing/2014/main" id="{1EA0284D-CFC1-4375-B1F4-9BE17DDE9F9C}"/>
              </a:ext>
            </a:extLst>
          </p:cNvPr>
          <p:cNvSpPr>
            <a:spLocks noGrp="1" noRot="1" noChangeAspect="1" noChangeArrowheads="1" noTextEdit="1"/>
          </p:cNvSpPr>
          <p:nvPr>
            <p:ph type="sldImg"/>
          </p:nvPr>
        </p:nvSpPr>
        <p:spPr>
          <a:xfrm>
            <a:off x="419100" y="701675"/>
            <a:ext cx="6248400" cy="3514725"/>
          </a:xfrm>
          <a:ln/>
        </p:spPr>
      </p:sp>
      <p:sp>
        <p:nvSpPr>
          <p:cNvPr id="18435" name="Rectangle 3">
            <a:extLst>
              <a:ext uri="{FF2B5EF4-FFF2-40B4-BE49-F238E27FC236}">
                <a16:creationId xmlns:a16="http://schemas.microsoft.com/office/drawing/2014/main" id="{8D54BA61-38F9-4A25-8136-229F3C2A4E62}"/>
              </a:ext>
            </a:extLst>
          </p:cNvPr>
          <p:cNvSpPr>
            <a:spLocks noGrp="1" noChangeArrowheads="1"/>
          </p:cNvSpPr>
          <p:nvPr>
            <p:ph type="body" idx="1"/>
          </p:nvPr>
        </p:nvSpPr>
        <p:spPr>
          <a:xfrm>
            <a:off x="708660" y="4451985"/>
            <a:ext cx="5669280" cy="4219298"/>
          </a:xfrm>
        </p:spPr>
        <p:txBody>
          <a:bodyPr lIns="101871" tIns="50935" rIns="101871" bIns="50935"/>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2467E74-5BBD-420A-86AA-688515A96D72}"/>
              </a:ext>
            </a:extLst>
          </p:cNvPr>
          <p:cNvSpPr>
            <a:spLocks noGrp="1" noChangeArrowheads="1"/>
          </p:cNvSpPr>
          <p:nvPr>
            <p:ph type="sldNum" sz="quarter" idx="5"/>
          </p:nvPr>
        </p:nvSpPr>
        <p:spPr>
          <a:ln/>
        </p:spPr>
        <p:txBody>
          <a:bodyPr/>
          <a:lstStyle/>
          <a:p>
            <a:fld id="{CA7B5094-8A21-4B23-AD10-82D5AF4CF1D0}" type="slidenum">
              <a:rPr lang="en-US" altLang="en-US"/>
              <a:pPr/>
              <a:t>35</a:t>
            </a:fld>
            <a:endParaRPr lang="en-US" altLang="en-US"/>
          </a:p>
        </p:txBody>
      </p:sp>
      <p:sp>
        <p:nvSpPr>
          <p:cNvPr id="20482" name="Rectangle 2">
            <a:extLst>
              <a:ext uri="{FF2B5EF4-FFF2-40B4-BE49-F238E27FC236}">
                <a16:creationId xmlns:a16="http://schemas.microsoft.com/office/drawing/2014/main" id="{F67CDD0D-E944-4A03-B569-04D2F0C49232}"/>
              </a:ext>
            </a:extLst>
          </p:cNvPr>
          <p:cNvSpPr>
            <a:spLocks noGrp="1" noRot="1" noChangeAspect="1" noChangeArrowheads="1" noTextEdit="1"/>
          </p:cNvSpPr>
          <p:nvPr>
            <p:ph type="sldImg"/>
          </p:nvPr>
        </p:nvSpPr>
        <p:spPr>
          <a:xfrm>
            <a:off x="419100" y="701675"/>
            <a:ext cx="6248400" cy="3514725"/>
          </a:xfrm>
          <a:ln/>
        </p:spPr>
      </p:sp>
      <p:sp>
        <p:nvSpPr>
          <p:cNvPr id="20483" name="Rectangle 3">
            <a:extLst>
              <a:ext uri="{FF2B5EF4-FFF2-40B4-BE49-F238E27FC236}">
                <a16:creationId xmlns:a16="http://schemas.microsoft.com/office/drawing/2014/main" id="{9A7D2970-8496-4B62-899B-984C84A969CB}"/>
              </a:ext>
            </a:extLst>
          </p:cNvPr>
          <p:cNvSpPr>
            <a:spLocks noGrp="1" noChangeArrowheads="1"/>
          </p:cNvSpPr>
          <p:nvPr>
            <p:ph type="body" idx="1"/>
          </p:nvPr>
        </p:nvSpPr>
        <p:spPr>
          <a:xfrm>
            <a:off x="708660" y="4451985"/>
            <a:ext cx="5669280" cy="4219298"/>
          </a:xfrm>
        </p:spPr>
        <p:txBody>
          <a:bodyPr lIns="101871" tIns="50935" rIns="101871" bIns="50935"/>
          <a:lstStyle/>
          <a:p>
            <a:r>
              <a:rPr lang="en-US" altLang="en-US"/>
              <a:t>Example: 2 classes </a:t>
            </a:r>
          </a:p>
          <a:p>
            <a:r>
              <a:rPr lang="en-US" altLang="en-US"/>
              <a:t>Class likelihoods have means </a:t>
            </a:r>
            <a:r>
              <a:rPr lang="en-US" altLang="en-US" u="sng"/>
              <a:t>+</a:t>
            </a:r>
            <a:r>
              <a:rPr lang="en-US" altLang="en-US"/>
              <a:t> 2 and equal variance</a:t>
            </a:r>
          </a:p>
          <a:p>
            <a:r>
              <a:rPr lang="en-US" altLang="en-US"/>
              <a:t>Priors are also equal.</a:t>
            </a:r>
          </a:p>
          <a:p>
            <a:r>
              <a:rPr lang="en-US" altLang="en-US"/>
              <a:t>Between -2 and 2 have transition between essentially certain classification of classes as a function of x</a:t>
            </a:r>
            <a:endParaRPr lang="en-US" altLang="en-US" u="sn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0D49A2E-CC16-4F45-BBAA-06C26274BD47}"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3541354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D49A2E-CC16-4F45-BBAA-06C26274BD47}"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858993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D49A2E-CC16-4F45-BBAA-06C26274BD47}"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2122339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D49A2E-CC16-4F45-BBAA-06C26274BD47}"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417066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D49A2E-CC16-4F45-BBAA-06C26274BD47}"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850067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0D49A2E-CC16-4F45-BBAA-06C26274BD47}" type="datetimeFigureOut">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3655880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D49A2E-CC16-4F45-BBAA-06C26274BD47}" type="datetimeFigureOut">
              <a:rPr lang="en-US" smtClean="0"/>
              <a:t>11/3/2022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3146421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D49A2E-CC16-4F45-BBAA-06C26274BD47}" type="datetimeFigureOut">
              <a:rPr lang="en-US" smtClean="0"/>
              <a:t>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3667900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D49A2E-CC16-4F45-BBAA-06C26274BD47}" type="datetimeFigureOut">
              <a:rPr lang="en-US" smtClean="0"/>
              <a:t>11/3/2022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3917740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D49A2E-CC16-4F45-BBAA-06C26274BD47}" type="datetimeFigureOut">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3433222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D49A2E-CC16-4F45-BBAA-06C26274BD47}" type="datetimeFigureOut">
              <a:rPr lang="en-US" smtClean="0"/>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F47662-788A-49DF-A260-58502E80DA3F}" type="slidenum">
              <a:rPr lang="en-US" smtClean="0"/>
              <a:t>‹#›</a:t>
            </a:fld>
            <a:endParaRPr lang="en-US"/>
          </a:p>
        </p:txBody>
      </p:sp>
    </p:spTree>
    <p:extLst>
      <p:ext uri="{BB962C8B-B14F-4D97-AF65-F5344CB8AC3E}">
        <p14:creationId xmlns:p14="http://schemas.microsoft.com/office/powerpoint/2010/main" val="1063288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D49A2E-CC16-4F45-BBAA-06C26274BD47}" type="datetimeFigureOut">
              <a:rPr lang="en-US" smtClean="0"/>
              <a:t>11/3/2022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47662-788A-49DF-A260-58502E80DA3F}" type="slidenum">
              <a:rPr lang="en-US" smtClean="0"/>
              <a:t>‹#›</a:t>
            </a:fld>
            <a:endParaRPr lang="en-US"/>
          </a:p>
        </p:txBody>
      </p:sp>
    </p:spTree>
    <p:extLst>
      <p:ext uri="{BB962C8B-B14F-4D97-AF65-F5344CB8AC3E}">
        <p14:creationId xmlns:p14="http://schemas.microsoft.com/office/powerpoint/2010/main" val="1866922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cdnetworks-us-2.dl.sourceforge.net/project/weka/documentation/3.4.x/ExplorerGuide-3.4.pdf" TargetMode="External"/><Relationship Id="rId2" Type="http://schemas.openxmlformats.org/officeDocument/2006/relationships/hyperlink" Target="http://www.cs.waikato.ac.nz/ml/weka/"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5.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7.wmf"/><Relationship Id="rId5" Type="http://schemas.openxmlformats.org/officeDocument/2006/relationships/oleObject" Target="../embeddings/oleObject3.bin"/><Relationship Id="rId4" Type="http://schemas.openxmlformats.org/officeDocument/2006/relationships/image" Target="../media/image6.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8.wmf"/><Relationship Id="rId7" Type="http://schemas.openxmlformats.org/officeDocument/2006/relationships/oleObject" Target="../embeddings/oleObject6.bin"/><Relationship Id="rId2" Type="http://schemas.openxmlformats.org/officeDocument/2006/relationships/oleObject" Target="../embeddings/oleObject4.bin"/><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wmf"/><Relationship Id="rId4" Type="http://schemas.openxmlformats.org/officeDocument/2006/relationships/oleObject" Target="../embeddings/oleObject5.bin"/></Relationships>
</file>

<file path=ppt/slides/_rels/slide27.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oleObject" Target="../embeddings/oleObject7.bin"/><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wmf"/><Relationship Id="rId5" Type="http://schemas.openxmlformats.org/officeDocument/2006/relationships/oleObject" Target="../embeddings/oleObject9.bin"/><Relationship Id="rId4" Type="http://schemas.openxmlformats.org/officeDocument/2006/relationships/image" Target="../media/image13.wmf"/></Relationships>
</file>

<file path=ppt/slides/_rels/slide31.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oleObject" Target="../embeddings/oleObject10.bin"/><Relationship Id="rId1" Type="http://schemas.openxmlformats.org/officeDocument/2006/relationships/slideLayout" Target="../slideLayouts/slideLayout7.xml"/><Relationship Id="rId5" Type="http://schemas.openxmlformats.org/officeDocument/2006/relationships/image" Target="../media/image15.wmf"/><Relationship Id="rId4" Type="http://schemas.openxmlformats.org/officeDocument/2006/relationships/oleObject" Target="../embeddings/oleObject11.bin"/></Relationships>
</file>

<file path=ppt/slides/_rels/slide32.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7.wmf"/><Relationship Id="rId5" Type="http://schemas.openxmlformats.org/officeDocument/2006/relationships/oleObject" Target="../embeddings/oleObject13.bin"/><Relationship Id="rId4" Type="http://schemas.openxmlformats.org/officeDocument/2006/relationships/image" Target="../media/image16.wmf"/></Relationships>
</file>

<file path=ppt/slides/_rels/slide33.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5.bin"/><Relationship Id="rId7" Type="http://schemas.openxmlformats.org/officeDocument/2006/relationships/oleObject" Target="../embeddings/oleObject17.bin"/><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6.wmf"/><Relationship Id="rId5" Type="http://schemas.openxmlformats.org/officeDocument/2006/relationships/oleObject" Target="../embeddings/oleObject16.bin"/><Relationship Id="rId4" Type="http://schemas.openxmlformats.org/officeDocument/2006/relationships/image" Target="../media/image19.wmf"/></Relationships>
</file>

<file path=ppt/slides/_rels/slide34.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oleObject" Target="../embeddings/oleObject18.bin"/><Relationship Id="rId1" Type="http://schemas.openxmlformats.org/officeDocument/2006/relationships/slideLayout" Target="../slideLayouts/slideLayout7.xml"/><Relationship Id="rId5" Type="http://schemas.openxmlformats.org/officeDocument/2006/relationships/image" Target="../media/image21.wmf"/><Relationship Id="rId4" Type="http://schemas.openxmlformats.org/officeDocument/2006/relationships/oleObject" Target="../embeddings/oleObject19.bin"/></Relationships>
</file>

<file path=ppt/slides/_rels/slide3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56811" y="2009274"/>
            <a:ext cx="7441461" cy="2062103"/>
          </a:xfrm>
          <a:prstGeom prst="rect">
            <a:avLst/>
          </a:prstGeom>
          <a:noFill/>
        </p:spPr>
        <p:txBody>
          <a:bodyPr wrap="none" rtlCol="0">
            <a:spAutoFit/>
          </a:bodyPr>
          <a:lstStyle/>
          <a:p>
            <a:r>
              <a:rPr lang="en-US" sz="3200" dirty="0">
                <a:latin typeface="Arial" panose="020B0604020202020204" pitchFamily="34" charset="0"/>
                <a:cs typeface="Arial" panose="020B0604020202020204" pitchFamily="34" charset="0"/>
              </a:rPr>
              <a:t>Methods of classification</a:t>
            </a:r>
          </a:p>
          <a:p>
            <a:r>
              <a:rPr lang="en-US" sz="3200" dirty="0">
                <a:latin typeface="Arial" panose="020B0604020202020204" pitchFamily="34" charset="0"/>
                <a:cs typeface="Arial" panose="020B0604020202020204" pitchFamily="34" charset="0"/>
              </a:rPr>
              <a:t>	Classification by regression</a:t>
            </a:r>
          </a:p>
          <a:p>
            <a:r>
              <a:rPr lang="en-US" sz="3200" dirty="0">
                <a:latin typeface="Arial" panose="020B0604020202020204" pitchFamily="34" charset="0"/>
                <a:cs typeface="Arial" panose="020B0604020202020204" pitchFamily="34" charset="0"/>
              </a:rPr>
              <a:t>	K Nearest Neighbors</a:t>
            </a:r>
          </a:p>
          <a:p>
            <a:r>
              <a:rPr lang="en-US" sz="3200" dirty="0">
                <a:latin typeface="Arial" panose="020B0604020202020204" pitchFamily="34" charset="0"/>
                <a:cs typeface="Arial" panose="020B0604020202020204" pitchFamily="34" charset="0"/>
              </a:rPr>
              <a:t>	Parametric Bayesian classification</a:t>
            </a:r>
          </a:p>
        </p:txBody>
      </p:sp>
    </p:spTree>
    <p:extLst>
      <p:ext uri="{BB962C8B-B14F-4D97-AF65-F5344CB8AC3E}">
        <p14:creationId xmlns:p14="http://schemas.microsoft.com/office/powerpoint/2010/main" val="306478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5543" y="1371542"/>
            <a:ext cx="5351145" cy="830997"/>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Bin the fit, calculate confusion matrix, </a:t>
            </a:r>
          </a:p>
          <a:p>
            <a:r>
              <a:rPr lang="en-US" sz="2400" dirty="0">
                <a:latin typeface="Arial" panose="020B0604020202020204" pitchFamily="34" charset="0"/>
                <a:cs typeface="Arial" panose="020B0604020202020204" pitchFamily="34" charset="0"/>
              </a:rPr>
              <a:t>and accuracy of assignments</a:t>
            </a:r>
            <a:r>
              <a:rPr lang="en-US" dirty="0"/>
              <a:t>.</a:t>
            </a:r>
          </a:p>
        </p:txBody>
      </p:sp>
      <p:pic>
        <p:nvPicPr>
          <p:cNvPr id="5" name="Picture 4" descr="Graphical user interface, text, application, table&#10;&#10;Description automatically generated">
            <a:extLst>
              <a:ext uri="{FF2B5EF4-FFF2-40B4-BE49-F238E27FC236}">
                <a16:creationId xmlns:a16="http://schemas.microsoft.com/office/drawing/2014/main" id="{E45153F5-700D-4A46-9762-B2BF8D6BE0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7405" y="146649"/>
            <a:ext cx="5571064" cy="6613922"/>
          </a:xfrm>
          <a:prstGeom prst="rect">
            <a:avLst/>
          </a:prstGeom>
        </p:spPr>
      </p:pic>
    </p:spTree>
    <p:extLst>
      <p:ext uri="{BB962C8B-B14F-4D97-AF65-F5344CB8AC3E}">
        <p14:creationId xmlns:p14="http://schemas.microsoft.com/office/powerpoint/2010/main" val="1815437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2646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8999F8-A084-4E20-8D0B-FA4977066090}"/>
              </a:ext>
            </a:extLst>
          </p:cNvPr>
          <p:cNvSpPr txBox="1"/>
          <p:nvPr/>
        </p:nvSpPr>
        <p:spPr>
          <a:xfrm>
            <a:off x="3344780" y="2351782"/>
            <a:ext cx="4911922" cy="1077218"/>
          </a:xfrm>
          <a:prstGeom prst="rect">
            <a:avLst/>
          </a:prstGeom>
          <a:noFill/>
        </p:spPr>
        <p:txBody>
          <a:bodyPr wrap="none" rtlCol="0">
            <a:spAutoFit/>
          </a:bodyPr>
          <a:lstStyle/>
          <a:p>
            <a:r>
              <a:rPr lang="en-US" sz="3200" dirty="0">
                <a:latin typeface="Arial" panose="020B0604020202020204" pitchFamily="34" charset="0"/>
                <a:cs typeface="Arial" panose="020B0604020202020204" pitchFamily="34" charset="0"/>
              </a:rPr>
              <a:t>Methods of classification</a:t>
            </a:r>
          </a:p>
          <a:p>
            <a:r>
              <a:rPr lang="en-US" sz="3200" dirty="0">
                <a:latin typeface="Arial" panose="020B0604020202020204" pitchFamily="34" charset="0"/>
                <a:cs typeface="Arial" panose="020B0604020202020204" pitchFamily="34" charset="0"/>
              </a:rPr>
              <a:t>	K Nearest Neighbors</a:t>
            </a:r>
          </a:p>
        </p:txBody>
      </p:sp>
    </p:spTree>
    <p:extLst>
      <p:ext uri="{BB962C8B-B14F-4D97-AF65-F5344CB8AC3E}">
        <p14:creationId xmlns:p14="http://schemas.microsoft.com/office/powerpoint/2010/main" val="3725336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2368088" y="2819400"/>
            <a:ext cx="7233113" cy="3886200"/>
            <a:chOff x="850935" y="1811439"/>
            <a:chExt cx="7026348" cy="3785869"/>
          </a:xfrm>
        </p:grpSpPr>
        <p:pic>
          <p:nvPicPr>
            <p:cNvPr id="3"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45326" y="1811439"/>
              <a:ext cx="6631957" cy="3403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5"/>
            <p:cNvSpPr txBox="1">
              <a:spLocks noChangeArrowheads="1"/>
            </p:cNvSpPr>
            <p:nvPr/>
          </p:nvSpPr>
          <p:spPr bwMode="auto">
            <a:xfrm>
              <a:off x="4077779" y="5197198"/>
              <a:ext cx="10852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a:t>intensity</a:t>
              </a:r>
            </a:p>
          </p:txBody>
        </p:sp>
        <p:sp>
          <p:nvSpPr>
            <p:cNvPr id="5" name="TextBox 6"/>
            <p:cNvSpPr txBox="1">
              <a:spLocks noChangeArrowheads="1"/>
            </p:cNvSpPr>
            <p:nvPr/>
          </p:nvSpPr>
          <p:spPr bwMode="auto">
            <a:xfrm rot="16200000">
              <a:off x="415003" y="3314637"/>
              <a:ext cx="1260538" cy="388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a:t>symmetry</a:t>
              </a:r>
            </a:p>
          </p:txBody>
        </p:sp>
      </p:grpSp>
      <p:sp>
        <p:nvSpPr>
          <p:cNvPr id="6" name="Text Box 8"/>
          <p:cNvSpPr txBox="1">
            <a:spLocks noChangeArrowheads="1"/>
          </p:cNvSpPr>
          <p:nvPr/>
        </p:nvSpPr>
        <p:spPr bwMode="auto">
          <a:xfrm>
            <a:off x="994611" y="607546"/>
            <a:ext cx="1020277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t>In real-world, examples with small differences in attributes usually belong to the same class.</a:t>
            </a:r>
          </a:p>
          <a:p>
            <a:pPr eaLnBrk="1" hangingPunct="1">
              <a:spcBef>
                <a:spcPct val="0"/>
              </a:spcBef>
              <a:buFontTx/>
              <a:buNone/>
            </a:pPr>
            <a:r>
              <a:rPr lang="en-US" altLang="en-US" sz="2400" dirty="0"/>
              <a:t>Basis of “similarity” classification methods.</a:t>
            </a:r>
          </a:p>
          <a:p>
            <a:pPr eaLnBrk="1" hangingPunct="1">
              <a:spcBef>
                <a:spcPct val="0"/>
              </a:spcBef>
              <a:buFontTx/>
              <a:buNone/>
            </a:pPr>
            <a:r>
              <a:rPr lang="en-US" altLang="en-US" sz="2400" dirty="0"/>
              <a:t>K Nearest Neighbors (KNN) is this type of classifier.</a:t>
            </a:r>
          </a:p>
        </p:txBody>
      </p:sp>
    </p:spTree>
    <p:extLst>
      <p:ext uri="{BB962C8B-B14F-4D97-AF65-F5344CB8AC3E}">
        <p14:creationId xmlns:p14="http://schemas.microsoft.com/office/powerpoint/2010/main" val="1942682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2368088" y="2819400"/>
            <a:ext cx="7233113" cy="3886200"/>
            <a:chOff x="850935" y="1811439"/>
            <a:chExt cx="7026348" cy="3785869"/>
          </a:xfrm>
        </p:grpSpPr>
        <p:pic>
          <p:nvPicPr>
            <p:cNvPr id="3"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45326" y="1811439"/>
              <a:ext cx="6631957" cy="3403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5"/>
            <p:cNvSpPr txBox="1">
              <a:spLocks noChangeArrowheads="1"/>
            </p:cNvSpPr>
            <p:nvPr/>
          </p:nvSpPr>
          <p:spPr bwMode="auto">
            <a:xfrm>
              <a:off x="4077779" y="5197198"/>
              <a:ext cx="10852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a:ln>
                    <a:noFill/>
                  </a:ln>
                  <a:solidFill>
                    <a:prstClr val="black"/>
                  </a:solidFill>
                  <a:effectLst/>
                  <a:uLnTx/>
                  <a:uFillTx/>
                  <a:latin typeface="Arial" panose="020B0604020202020204" pitchFamily="34" charset="0"/>
                  <a:ea typeface="+mn-ea"/>
                  <a:cs typeface="+mn-cs"/>
                </a:rPr>
                <a:t>intensity</a:t>
              </a:r>
            </a:p>
          </p:txBody>
        </p:sp>
        <p:sp>
          <p:nvSpPr>
            <p:cNvPr id="5" name="TextBox 6"/>
            <p:cNvSpPr txBox="1">
              <a:spLocks noChangeArrowheads="1"/>
            </p:cNvSpPr>
            <p:nvPr/>
          </p:nvSpPr>
          <p:spPr bwMode="auto">
            <a:xfrm rot="16200000">
              <a:off x="415003" y="3314637"/>
              <a:ext cx="1260538" cy="388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000" b="0" i="0" u="none" strike="noStrike" kern="1200" cap="none" spc="0" normalizeH="0" baseline="0" noProof="0">
                  <a:ln>
                    <a:noFill/>
                  </a:ln>
                  <a:solidFill>
                    <a:prstClr val="black"/>
                  </a:solidFill>
                  <a:effectLst/>
                  <a:uLnTx/>
                  <a:uFillTx/>
                  <a:latin typeface="Arial" panose="020B0604020202020204" pitchFamily="34" charset="0"/>
                  <a:ea typeface="+mn-ea"/>
                  <a:cs typeface="+mn-cs"/>
                </a:rPr>
                <a:t>symmetry</a:t>
              </a:r>
            </a:p>
          </p:txBody>
        </p:sp>
      </p:grpSp>
      <p:sp>
        <p:nvSpPr>
          <p:cNvPr id="6" name="Text Box 8"/>
          <p:cNvSpPr txBox="1">
            <a:spLocks noChangeArrowheads="1"/>
          </p:cNvSpPr>
          <p:nvPr/>
        </p:nvSpPr>
        <p:spPr bwMode="auto">
          <a:xfrm>
            <a:off x="445478" y="407930"/>
            <a:ext cx="1152378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charset="0"/>
                <a:ea typeface="+mn-ea"/>
                <a:cs typeface="+mn-cs"/>
              </a:rPr>
              <a:t>This is an example of “2D binary” classification. Each example has 2 attributes (symmetry and intensity) that we can represent as a two-component attribute vector. We can think of one class as “members” and the other as “non-members”</a:t>
            </a:r>
          </a:p>
        </p:txBody>
      </p:sp>
    </p:spTree>
    <p:extLst>
      <p:ext uri="{BB962C8B-B14F-4D97-AF65-F5344CB8AC3E}">
        <p14:creationId xmlns:p14="http://schemas.microsoft.com/office/powerpoint/2010/main" val="1935938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84082" y="401052"/>
            <a:ext cx="5860900" cy="523220"/>
          </a:xfrm>
          <a:prstGeom prst="rect">
            <a:avLst/>
          </a:prstGeom>
          <a:noFill/>
        </p:spPr>
        <p:txBody>
          <a:bodyPr wrap="none" rtlCol="0">
            <a:spAutoFit/>
          </a:bodyPr>
          <a:lstStyle/>
          <a:p>
            <a:r>
              <a:rPr lang="en-US" sz="2800" dirty="0">
                <a:latin typeface="Arial" panose="020B0604020202020204" pitchFamily="34" charset="0"/>
                <a:cs typeface="Arial" panose="020B0604020202020204" pitchFamily="34" charset="0"/>
              </a:rPr>
              <a:t>KNN method of binary classification</a:t>
            </a:r>
          </a:p>
        </p:txBody>
      </p:sp>
      <p:sp>
        <p:nvSpPr>
          <p:cNvPr id="4" name="TextBox 3"/>
          <p:cNvSpPr txBox="1"/>
          <p:nvPr/>
        </p:nvSpPr>
        <p:spPr>
          <a:xfrm>
            <a:off x="469232" y="1219200"/>
            <a:ext cx="11500030" cy="5016758"/>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To classify the example with attribute vector </a:t>
            </a:r>
            <a:r>
              <a:rPr lang="en-US" sz="2400" b="1" dirty="0">
                <a:latin typeface="Arial" panose="020B0604020202020204" pitchFamily="34" charset="0"/>
                <a:cs typeface="Arial" panose="020B0604020202020204" pitchFamily="34" charset="0"/>
              </a:rPr>
              <a:t>x</a:t>
            </a:r>
            <a:r>
              <a:rPr lang="en-US" sz="2400" baseline="-25000" dirty="0">
                <a:latin typeface="Arial" panose="020B0604020202020204" pitchFamily="34" charset="0"/>
                <a:cs typeface="Arial" panose="020B0604020202020204" pitchFamily="34" charset="0"/>
              </a:rPr>
              <a:t>k</a:t>
            </a:r>
            <a:r>
              <a:rPr lang="en-US" sz="2400" dirty="0">
                <a:latin typeface="Arial" panose="020B0604020202020204" pitchFamily="34" charset="0"/>
                <a:cs typeface="Arial" panose="020B0604020202020204" pitchFamily="34" charset="0"/>
              </a:rPr>
              <a:t> in the dataset, calculate </a:t>
            </a:r>
            <a:r>
              <a:rPr lang="en-US" sz="2800" dirty="0">
                <a:latin typeface="Arial" panose="020B0604020202020204" pitchFamily="34" charset="0"/>
                <a:cs typeface="Arial" panose="020B0604020202020204" pitchFamily="34" charset="0"/>
              </a:rPr>
              <a:t>||</a:t>
            </a:r>
            <a:r>
              <a:rPr lang="en-US" sz="2800" b="1" dirty="0">
                <a:latin typeface="Arial" panose="020B0604020202020204" pitchFamily="34" charset="0"/>
                <a:cs typeface="Arial" panose="020B0604020202020204" pitchFamily="34" charset="0"/>
              </a:rPr>
              <a:t>x</a:t>
            </a:r>
            <a:r>
              <a:rPr lang="en-US" sz="2800" baseline="-25000" dirty="0">
                <a:latin typeface="Arial" panose="020B0604020202020204" pitchFamily="34" charset="0"/>
                <a:cs typeface="Arial" panose="020B0604020202020204" pitchFamily="34" charset="0"/>
              </a:rPr>
              <a:t>k</a:t>
            </a:r>
            <a:r>
              <a:rPr lang="en-US" sz="2800" dirty="0">
                <a:latin typeface="Arial" panose="020B0604020202020204" pitchFamily="34" charset="0"/>
                <a:cs typeface="Arial" panose="020B0604020202020204" pitchFamily="34" charset="0"/>
              </a:rPr>
              <a:t>-</a:t>
            </a:r>
            <a:r>
              <a:rPr lang="en-US" sz="2800" b="1" dirty="0">
                <a:latin typeface="Arial" panose="020B0604020202020204" pitchFamily="34" charset="0"/>
                <a:cs typeface="Arial" panose="020B0604020202020204" pitchFamily="34" charset="0"/>
              </a:rPr>
              <a:t>x</a:t>
            </a:r>
            <a:r>
              <a:rPr lang="en-US" sz="2800" baseline="-25000" dirty="0">
                <a:latin typeface="Arial" panose="020B0604020202020204" pitchFamily="34" charset="0"/>
                <a:cs typeface="Arial" panose="020B0604020202020204" pitchFamily="34" charset="0"/>
              </a:rPr>
              <a:t>i</a:t>
            </a:r>
            <a:r>
              <a:rPr lang="en-US" sz="2800"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 where </a:t>
            </a:r>
            <a:r>
              <a:rPr lang="en-US" sz="2400" b="1" dirty="0">
                <a:latin typeface="Arial" panose="020B0604020202020204" pitchFamily="34" charset="0"/>
                <a:cs typeface="Arial" panose="020B0604020202020204" pitchFamily="34" charset="0"/>
              </a:rPr>
              <a:t>x</a:t>
            </a:r>
            <a:r>
              <a:rPr lang="en-US" sz="2400" baseline="-25000" dirty="0">
                <a:latin typeface="Arial" panose="020B0604020202020204" pitchFamily="34" charset="0"/>
                <a:cs typeface="Arial" panose="020B0604020202020204" pitchFamily="34" charset="0"/>
              </a:rPr>
              <a:t>i</a:t>
            </a:r>
            <a:r>
              <a:rPr lang="en-US" sz="2400" dirty="0">
                <a:latin typeface="Arial" panose="020B0604020202020204" pitchFamily="34" charset="0"/>
                <a:cs typeface="Arial" panose="020B0604020202020204" pitchFamily="34" charset="0"/>
              </a:rPr>
              <a:t> is every other attribute vector in the dataset.</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Rank the results by increasing value.</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Choose an odd positive integer for K (typically 1&lt;K&lt;10).</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Assign the example with attributes </a:t>
            </a:r>
            <a:r>
              <a:rPr lang="en-US" sz="2400" b="1" dirty="0">
                <a:latin typeface="Arial" panose="020B0604020202020204" pitchFamily="34" charset="0"/>
                <a:cs typeface="Arial" panose="020B0604020202020204" pitchFamily="34" charset="0"/>
              </a:rPr>
              <a:t>x</a:t>
            </a:r>
            <a:r>
              <a:rPr lang="en-US" sz="2400" baseline="-25000" dirty="0">
                <a:latin typeface="Arial" panose="020B0604020202020204" pitchFamily="34" charset="0"/>
                <a:cs typeface="Arial" panose="020B0604020202020204" pitchFamily="34" charset="0"/>
              </a:rPr>
              <a:t>k</a:t>
            </a:r>
            <a:r>
              <a:rPr lang="en-US" sz="2400" dirty="0">
                <a:latin typeface="Arial" panose="020B0604020202020204" pitchFamily="34" charset="0"/>
                <a:cs typeface="Arial" panose="020B0604020202020204" pitchFamily="34" charset="0"/>
              </a:rPr>
              <a:t> to the predominate class among the K examples closest to </a:t>
            </a:r>
            <a:r>
              <a:rPr lang="en-US" sz="2400" b="1" dirty="0">
                <a:latin typeface="Arial" panose="020B0604020202020204" pitchFamily="34" charset="0"/>
                <a:cs typeface="Arial" panose="020B0604020202020204" pitchFamily="34" charset="0"/>
              </a:rPr>
              <a:t>x</a:t>
            </a:r>
            <a:r>
              <a:rPr lang="en-US" sz="2400" baseline="-25000" dirty="0">
                <a:latin typeface="Arial" panose="020B0604020202020204" pitchFamily="34" charset="0"/>
                <a:cs typeface="Arial" panose="020B0604020202020204" pitchFamily="34" charset="0"/>
              </a:rPr>
              <a:t>k</a:t>
            </a:r>
            <a:r>
              <a:rPr lang="en-US" sz="2400" dirty="0">
                <a:latin typeface="Arial" panose="020B0604020202020204" pitchFamily="34" charset="0"/>
                <a:cs typeface="Arial" panose="020B0604020202020204" pitchFamily="34" charset="0"/>
              </a:rPr>
              <a:t>.</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For binary classification, an odd value of K means the predominate class </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among the K examples closest to </a:t>
            </a: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x</a:t>
            </a:r>
            <a:r>
              <a:rPr kumimoji="0" lang="en-US" sz="2400" b="0" i="0" u="none" strike="noStrike" kern="1200" cap="none" spc="0" normalizeH="0" baseline="-25000" noProof="0" dirty="0">
                <a:ln>
                  <a:noFill/>
                </a:ln>
                <a:solidFill>
                  <a:prstClr val="black"/>
                </a:solidFill>
                <a:effectLst/>
                <a:uLnTx/>
                <a:uFillTx/>
                <a:latin typeface="Arial" panose="020B0604020202020204" pitchFamily="34" charset="0"/>
                <a:ea typeface="+mn-ea"/>
                <a:cs typeface="Arial" panose="020B0604020202020204" pitchFamily="34" charset="0"/>
              </a:rPr>
              <a:t>k</a:t>
            </a:r>
            <a:r>
              <a:rPr lang="en-US" sz="2400" dirty="0">
                <a:solidFill>
                  <a:prstClr val="black"/>
                </a:solidFill>
                <a:latin typeface="Arial" panose="020B0604020202020204" pitchFamily="34" charset="0"/>
                <a:cs typeface="Arial" panose="020B0604020202020204" pitchFamily="34" charset="0"/>
              </a:rPr>
              <a:t> will be unique. A tie between members and non-members is avoided.</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231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6747" y="982176"/>
            <a:ext cx="10311063" cy="4893647"/>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KNN is an “instance based” approach to binary classification.</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There are no weights to optimize. It classifies based on the similarity of attributes.</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Try several values of K (3, 5, 7, 9, </a:t>
            </a:r>
            <a:r>
              <a:rPr lang="en-US" sz="2400" dirty="0" err="1">
                <a:latin typeface="Arial" panose="020B0604020202020204" pitchFamily="34" charset="0"/>
                <a:cs typeface="Arial" panose="020B0604020202020204" pitchFamily="34" charset="0"/>
              </a:rPr>
              <a:t>etc</a:t>
            </a:r>
            <a:r>
              <a:rPr lang="en-US" sz="2400" dirty="0">
                <a:latin typeface="Arial" panose="020B0604020202020204" pitchFamily="34" charset="0"/>
                <a:cs typeface="Arial" panose="020B0604020202020204" pitchFamily="34" charset="0"/>
              </a:rPr>
              <a:t>). Pick the value that gives the smallest in-sample error calculated as the number misclassified.</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If in-sample error is acceptable, calculate the mean of attribute </a:t>
            </a:r>
          </a:p>
          <a:p>
            <a:r>
              <a:rPr lang="en-US" sz="2400" dirty="0">
                <a:latin typeface="Arial" panose="020B0604020202020204" pitchFamily="34" charset="0"/>
                <a:cs typeface="Arial" panose="020B0604020202020204" pitchFamily="34" charset="0"/>
              </a:rPr>
              <a:t>vectors in both classes (members and non-members).</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Use the mean attribute vectors to predict class membership of examples in a test set.</a:t>
            </a:r>
          </a:p>
        </p:txBody>
      </p:sp>
    </p:spTree>
    <p:extLst>
      <p:ext uri="{BB962C8B-B14F-4D97-AF65-F5344CB8AC3E}">
        <p14:creationId xmlns:p14="http://schemas.microsoft.com/office/powerpoint/2010/main" val="2227768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ChangeArrowheads="1"/>
          </p:cNvSpPr>
          <p:nvPr/>
        </p:nvSpPr>
        <p:spPr bwMode="auto">
          <a:xfrm>
            <a:off x="1752600" y="1905001"/>
            <a:ext cx="8763000" cy="2998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15000"/>
              </a:lnSpc>
              <a:spcBef>
                <a:spcPct val="0"/>
              </a:spcBef>
              <a:spcAft>
                <a:spcPts val="1000"/>
              </a:spcAft>
              <a:buNone/>
            </a:pPr>
            <a:r>
              <a:rPr lang="en-US" altLang="en-US"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Download and familiarize yourself with current version of Weka.</a:t>
            </a:r>
            <a:r>
              <a:rPr lang="en-US" altLang="en-US"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alt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ct val="0"/>
              </a:spcBef>
              <a:spcAft>
                <a:spcPts val="1000"/>
              </a:spcAft>
              <a:buNone/>
            </a:pPr>
            <a:r>
              <a:rPr lang="en-US" altLang="en-US" sz="2400" dirty="0">
                <a:solidFill>
                  <a:srgbClr val="000000"/>
                </a:solidFill>
                <a:ea typeface="Calibri" panose="020F0502020204030204" pitchFamily="34" charset="0"/>
                <a:cs typeface="Arial" panose="020B0604020202020204" pitchFamily="34" charset="0"/>
              </a:rPr>
              <a:t>Download and start the Weka GUI. Follow the instructions on the Weka site:</a:t>
            </a:r>
            <a:endParaRPr lang="en-US" altLang="en-US" sz="2000" dirty="0">
              <a:ea typeface="Calibri" panose="020F0502020204030204" pitchFamily="34" charset="0"/>
              <a:cs typeface="Arial" panose="020B0604020202020204" pitchFamily="34" charset="0"/>
            </a:endParaRPr>
          </a:p>
          <a:p>
            <a:pPr>
              <a:lnSpc>
                <a:spcPct val="115000"/>
              </a:lnSpc>
              <a:spcBef>
                <a:spcPct val="0"/>
              </a:spcBef>
              <a:spcAft>
                <a:spcPts val="1000"/>
              </a:spcAft>
              <a:buNone/>
            </a:pPr>
            <a:r>
              <a:rPr lang="en-US" altLang="en-US" sz="2400" u="sng" dirty="0">
                <a:solidFill>
                  <a:srgbClr val="0000FF"/>
                </a:solidFill>
                <a:latin typeface="Times New Roman" panose="02020603050405020304" pitchFamily="18" charset="0"/>
                <a:ea typeface="Calibri" panose="020F0502020204030204" pitchFamily="34" charset="0"/>
                <a:cs typeface="Times New Roman" panose="02020603050405020304" pitchFamily="18" charset="0"/>
                <a:hlinkClick r:id="rId2"/>
              </a:rPr>
              <a:t>http://www.cs.waikato.ac.nz/ml/weka/</a:t>
            </a:r>
            <a:r>
              <a:rPr lang="en-US" altLang="en-US"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alt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ct val="0"/>
              </a:spcBef>
              <a:spcAft>
                <a:spcPts val="1000"/>
              </a:spcAft>
              <a:buNone/>
            </a:pPr>
            <a:r>
              <a:rPr lang="en-US" altLang="en-US" sz="2400" dirty="0">
                <a:solidFill>
                  <a:srgbClr val="000000"/>
                </a:solidFill>
                <a:ea typeface="Calibri" panose="020F0502020204030204" pitchFamily="34" charset="0"/>
                <a:cs typeface="Arial" panose="020B0604020202020204" pitchFamily="34" charset="0"/>
              </a:rPr>
              <a:t>We will only use the Weka’s Explorer functionality.  Extensive documentation can be found at</a:t>
            </a:r>
            <a:r>
              <a:rPr lang="en-US" altLang="en-US" sz="2000" dirty="0">
                <a:ea typeface="Calibri" panose="020F0502020204030204" pitchFamily="34" charset="0"/>
                <a:cs typeface="Arial" panose="020B0604020202020204" pitchFamily="34" charset="0"/>
              </a:rPr>
              <a:t> </a:t>
            </a:r>
            <a:r>
              <a:rPr lang="en-US" altLang="en-US" sz="2400" u="sng" dirty="0">
                <a:solidFill>
                  <a:srgbClr val="0000FF"/>
                </a:solidFill>
                <a:latin typeface="Times New Roman" panose="02020603050405020304" pitchFamily="18" charset="0"/>
                <a:ea typeface="Calibri" panose="020F0502020204030204" pitchFamily="34" charset="0"/>
                <a:cs typeface="Times New Roman" panose="02020603050405020304" pitchFamily="18" charset="0"/>
                <a:hlinkClick r:id="rId3"/>
              </a:rPr>
              <a:t>Explorer guide</a:t>
            </a:r>
            <a:endParaRPr lang="en-US" altLang="en-US"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051" name="Rectangle 2"/>
          <p:cNvSpPr>
            <a:spLocks noChangeArrowheads="1"/>
          </p:cNvSpPr>
          <p:nvPr/>
        </p:nvSpPr>
        <p:spPr bwMode="auto">
          <a:xfrm>
            <a:off x="363415" y="929006"/>
            <a:ext cx="115003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altLang="en-US" sz="2400" dirty="0"/>
              <a:t>Assignment 8a: Classification by KNN uses machine-learning backage Weka</a:t>
            </a:r>
          </a:p>
        </p:txBody>
      </p:sp>
    </p:spTree>
    <p:extLst>
      <p:ext uri="{BB962C8B-B14F-4D97-AF65-F5344CB8AC3E}">
        <p14:creationId xmlns:p14="http://schemas.microsoft.com/office/powerpoint/2010/main" val="1430040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ChangeArrowheads="1"/>
          </p:cNvSpPr>
          <p:nvPr/>
        </p:nvSpPr>
        <p:spPr bwMode="auto">
          <a:xfrm>
            <a:off x="269631" y="1811215"/>
            <a:ext cx="11781691" cy="2308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15000"/>
              </a:lnSpc>
              <a:spcBef>
                <a:spcPct val="0"/>
              </a:spcBef>
              <a:spcAft>
                <a:spcPts val="1000"/>
              </a:spcAft>
              <a:buNone/>
            </a:pPr>
            <a:r>
              <a:rPr lang="en-US" altLang="en-US" sz="2400" dirty="0">
                <a:solidFill>
                  <a:srgbClr val="000000"/>
                </a:solidFill>
                <a:ea typeface="Calibri" panose="020F0502020204030204" pitchFamily="34" charset="0"/>
                <a:cs typeface="Arial" panose="020B0604020202020204" pitchFamily="34" charset="0"/>
              </a:rPr>
              <a:t>Open the leukemia gene expression file (on class website) in Weka. This file has data from 72 leukemia patients (rows) and expression values are for 150 of their genes (columns). The last column is the type of leukemia (ALL or AML) for each patient. </a:t>
            </a:r>
          </a:p>
          <a:p>
            <a:pPr>
              <a:lnSpc>
                <a:spcPct val="115000"/>
              </a:lnSpc>
              <a:spcBef>
                <a:spcPct val="0"/>
              </a:spcBef>
              <a:spcAft>
                <a:spcPts val="1000"/>
              </a:spcAft>
              <a:buNone/>
            </a:pPr>
            <a:r>
              <a:rPr lang="en-US" altLang="en-US" sz="2400" dirty="0">
                <a:solidFill>
                  <a:srgbClr val="000000"/>
                </a:solidFill>
                <a:ea typeface="Calibri" panose="020F0502020204030204" pitchFamily="34" charset="0"/>
                <a:cs typeface="Arial" panose="020B0604020202020204" pitchFamily="34" charset="0"/>
              </a:rPr>
              <a:t>Go to the “classify” tab.  Under “Classifier” click the “Choose” button.  Expand the “lazy” menu  and  choose “</a:t>
            </a:r>
            <a:r>
              <a:rPr lang="en-US" altLang="en-US" sz="2400" dirty="0" err="1">
                <a:solidFill>
                  <a:srgbClr val="000000"/>
                </a:solidFill>
                <a:ea typeface="Calibri" panose="020F0502020204030204" pitchFamily="34" charset="0"/>
                <a:cs typeface="Arial" panose="020B0604020202020204" pitchFamily="34" charset="0"/>
              </a:rPr>
              <a:t>IBk</a:t>
            </a:r>
            <a:r>
              <a:rPr lang="en-US" altLang="en-US" sz="2400" dirty="0">
                <a:solidFill>
                  <a:srgbClr val="000000"/>
                </a:solidFill>
                <a:ea typeface="Calibri" panose="020F0502020204030204" pitchFamily="34" charset="0"/>
                <a:cs typeface="Arial" panose="020B0604020202020204" pitchFamily="34" charset="0"/>
              </a:rPr>
              <a:t>”.  This is KNN.  </a:t>
            </a:r>
            <a:r>
              <a:rPr lang="en-US" altLang="en-US" sz="2400" dirty="0" err="1">
                <a:solidFill>
                  <a:srgbClr val="000000"/>
                </a:solidFill>
                <a:ea typeface="Calibri" panose="020F0502020204030204" pitchFamily="34" charset="0"/>
                <a:cs typeface="Arial" panose="020B0604020202020204" pitchFamily="34" charset="0"/>
              </a:rPr>
              <a:t>IBk</a:t>
            </a:r>
            <a:r>
              <a:rPr lang="en-US" altLang="en-US" sz="2400" dirty="0">
                <a:solidFill>
                  <a:srgbClr val="000000"/>
                </a:solidFill>
                <a:ea typeface="Calibri" panose="020F0502020204030204" pitchFamily="34" charset="0"/>
                <a:cs typeface="Arial" panose="020B0604020202020204" pitchFamily="34" charset="0"/>
              </a:rPr>
              <a:t> stands for Instance-Based k.  </a:t>
            </a:r>
          </a:p>
        </p:txBody>
      </p:sp>
      <p:sp>
        <p:nvSpPr>
          <p:cNvPr id="2" name="TextBox 1"/>
          <p:cNvSpPr txBox="1"/>
          <p:nvPr/>
        </p:nvSpPr>
        <p:spPr>
          <a:xfrm>
            <a:off x="2278750" y="478790"/>
            <a:ext cx="8015336" cy="1033873"/>
          </a:xfrm>
          <a:prstGeom prst="rect">
            <a:avLst/>
          </a:prstGeom>
          <a:noFill/>
        </p:spPr>
        <p:txBody>
          <a:bodyPr wrap="none" rtlCol="0">
            <a:spAutoFit/>
          </a:bodyPr>
          <a:lstStyle/>
          <a:p>
            <a:pPr>
              <a:lnSpc>
                <a:spcPct val="115000"/>
              </a:lnSpc>
              <a:spcBef>
                <a:spcPct val="0"/>
              </a:spcBef>
              <a:spcAft>
                <a:spcPts val="1000"/>
              </a:spcAft>
            </a:pPr>
            <a:r>
              <a:rPr lang="en-US" altLang="en-US" sz="2400" dirty="0">
                <a:solidFill>
                  <a:srgbClr val="000000"/>
                </a:solidFill>
                <a:latin typeface="Arial" panose="020B0604020202020204" pitchFamily="34" charset="0"/>
                <a:ea typeface="Calibri" panose="020F0502020204030204" pitchFamily="34" charset="0"/>
                <a:cs typeface="Arial" panose="020B0604020202020204" pitchFamily="34" charset="0"/>
              </a:rPr>
              <a:t>Assignment 8 uses Weka to answer the question </a:t>
            </a:r>
          </a:p>
          <a:p>
            <a:pPr>
              <a:lnSpc>
                <a:spcPct val="115000"/>
              </a:lnSpc>
              <a:spcBef>
                <a:spcPct val="0"/>
              </a:spcBef>
              <a:spcAft>
                <a:spcPts val="1000"/>
              </a:spcAft>
            </a:pPr>
            <a:r>
              <a:rPr lang="en-US" altLang="en-US" sz="2400" dirty="0">
                <a:solidFill>
                  <a:srgbClr val="000000"/>
                </a:solidFill>
                <a:latin typeface="Arial" panose="020B0604020202020204" pitchFamily="34" charset="0"/>
                <a:ea typeface="Calibri" panose="020F0502020204030204" pitchFamily="34" charset="0"/>
                <a:cs typeface="Arial" panose="020B0604020202020204" pitchFamily="34" charset="0"/>
              </a:rPr>
              <a:t>“Can gene expression data predict the type of leukemia?”</a:t>
            </a:r>
          </a:p>
        </p:txBody>
      </p:sp>
    </p:spTree>
    <p:extLst>
      <p:ext uri="{BB962C8B-B14F-4D97-AF65-F5344CB8AC3E}">
        <p14:creationId xmlns:p14="http://schemas.microsoft.com/office/powerpoint/2010/main" val="3515106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ChangeArrowheads="1"/>
          </p:cNvSpPr>
          <p:nvPr/>
        </p:nvSpPr>
        <p:spPr bwMode="auto">
          <a:xfrm>
            <a:off x="339969" y="1219200"/>
            <a:ext cx="11512061"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solidFill>
                  <a:srgbClr val="000000"/>
                </a:solidFill>
                <a:ea typeface="Calibri" panose="020F0502020204030204" pitchFamily="34" charset="0"/>
                <a:cs typeface="Arial" panose="020B0604020202020204" pitchFamily="34" charset="0"/>
              </a:rPr>
              <a:t>Click on the text in the parameter box for </a:t>
            </a:r>
            <a:r>
              <a:rPr lang="en-US" altLang="en-US" sz="2400" dirty="0" err="1">
                <a:solidFill>
                  <a:srgbClr val="000000"/>
                </a:solidFill>
                <a:ea typeface="Calibri" panose="020F0502020204030204" pitchFamily="34" charset="0"/>
                <a:cs typeface="Arial" panose="020B0604020202020204" pitchFamily="34" charset="0"/>
              </a:rPr>
              <a:t>IBk</a:t>
            </a:r>
            <a:r>
              <a:rPr lang="en-US" altLang="en-US" sz="2400" dirty="0">
                <a:solidFill>
                  <a:srgbClr val="000000"/>
                </a:solidFill>
                <a:ea typeface="Calibri" panose="020F0502020204030204" pitchFamily="34" charset="0"/>
                <a:cs typeface="Arial" panose="020B0604020202020204" pitchFamily="34" charset="0"/>
              </a:rPr>
              <a:t>.  A menu will pop up.  For “KNN”, enter 5,  which means the algorithm will use the five nearest neighbors to classify each example.  Leave the rest of the values as default.</a:t>
            </a:r>
            <a:r>
              <a:rPr lang="en-US" altLang="en-US" sz="2400" dirty="0">
                <a:ea typeface="Calibri" panose="020F0502020204030204" pitchFamily="34" charset="0"/>
                <a:cs typeface="Arial" panose="020B0604020202020204" pitchFamily="34" charset="0"/>
              </a:rPr>
              <a:t> </a:t>
            </a:r>
          </a:p>
          <a:p>
            <a:pPr eaLnBrk="1" hangingPunct="1">
              <a:spcBef>
                <a:spcPct val="0"/>
              </a:spcBef>
              <a:buFontTx/>
              <a:buNone/>
            </a:pPr>
            <a:endParaRPr lang="en-US" altLang="en-US" sz="2400" dirty="0">
              <a:ea typeface="Calibri" panose="020F0502020204030204" pitchFamily="34" charset="0"/>
              <a:cs typeface="Arial" panose="020B0604020202020204" pitchFamily="34" charset="0"/>
            </a:endParaRPr>
          </a:p>
          <a:p>
            <a:pPr eaLnBrk="1" hangingPunct="1">
              <a:spcBef>
                <a:spcPct val="0"/>
              </a:spcBef>
              <a:buFontTx/>
              <a:buNone/>
            </a:pPr>
            <a:r>
              <a:rPr lang="en-US" altLang="en-US" sz="2400" dirty="0">
                <a:ea typeface="Calibri" panose="020F0502020204030204" pitchFamily="34" charset="0"/>
                <a:cs typeface="Arial" panose="020B0604020202020204" pitchFamily="34" charset="0"/>
              </a:rPr>
              <a:t>Under “Test options” choose “Cross-validation” and under “Folds” enter 5.  The drop-down menu below Test options should say “(Nom) </a:t>
            </a:r>
            <a:r>
              <a:rPr lang="en-US" altLang="en-US" sz="2400" dirty="0" err="1">
                <a:ea typeface="Calibri" panose="020F0502020204030204" pitchFamily="34" charset="0"/>
                <a:cs typeface="Arial" panose="020B0604020202020204" pitchFamily="34" charset="0"/>
              </a:rPr>
              <a:t>leukemia_type</a:t>
            </a:r>
            <a:r>
              <a:rPr lang="en-US" altLang="en-US" sz="2400" dirty="0">
                <a:ea typeface="Calibri" panose="020F0502020204030204" pitchFamily="34" charset="0"/>
                <a:cs typeface="Arial" panose="020B0604020202020204" pitchFamily="34" charset="0"/>
              </a:rPr>
              <a:t>”.  This means that the algorithm will classify “</a:t>
            </a:r>
            <a:r>
              <a:rPr lang="en-US" altLang="en-US" sz="2400" dirty="0" err="1">
                <a:ea typeface="Calibri" panose="020F0502020204030204" pitchFamily="34" charset="0"/>
                <a:cs typeface="Arial" panose="020B0604020202020204" pitchFamily="34" charset="0"/>
              </a:rPr>
              <a:t>leukemia_type</a:t>
            </a:r>
            <a:r>
              <a:rPr lang="en-US" altLang="en-US" sz="2400" dirty="0">
                <a:ea typeface="Calibri" panose="020F0502020204030204" pitchFamily="34" charset="0"/>
                <a:cs typeface="Arial" panose="020B0604020202020204" pitchFamily="34" charset="0"/>
              </a:rPr>
              <a:t>” (AML or ALL), using the gene expression values as attributes.</a:t>
            </a:r>
          </a:p>
        </p:txBody>
      </p:sp>
    </p:spTree>
    <p:extLst>
      <p:ext uri="{BB962C8B-B14F-4D97-AF65-F5344CB8AC3E}">
        <p14:creationId xmlns:p14="http://schemas.microsoft.com/office/powerpoint/2010/main" val="919139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2D76C6-C449-4EFA-AAE4-5A15772DFB6D}"/>
              </a:ext>
            </a:extLst>
          </p:cNvPr>
          <p:cNvSpPr txBox="1"/>
          <p:nvPr/>
        </p:nvSpPr>
        <p:spPr>
          <a:xfrm>
            <a:off x="3811504" y="1283187"/>
            <a:ext cx="4568992" cy="523220"/>
          </a:xfrm>
          <a:prstGeom prst="rect">
            <a:avLst/>
          </a:prstGeom>
          <a:noFill/>
        </p:spPr>
        <p:txBody>
          <a:bodyPr wrap="square">
            <a:spAutoFit/>
          </a:bodyPr>
          <a:lstStyle/>
          <a:p>
            <a:r>
              <a:rPr lang="en-US" sz="2800" dirty="0">
                <a:latin typeface="Arial" panose="020B0604020202020204" pitchFamily="34" charset="0"/>
                <a:cs typeface="Arial" panose="020B0604020202020204" pitchFamily="34" charset="0"/>
              </a:rPr>
              <a:t>Classification by regression</a:t>
            </a:r>
          </a:p>
        </p:txBody>
      </p:sp>
      <p:sp>
        <p:nvSpPr>
          <p:cNvPr id="4" name="TextBox 3">
            <a:extLst>
              <a:ext uri="{FF2B5EF4-FFF2-40B4-BE49-F238E27FC236}">
                <a16:creationId xmlns:a16="http://schemas.microsoft.com/office/drawing/2014/main" id="{60639EA0-6218-418B-AD9C-916F063AEA8D}"/>
              </a:ext>
            </a:extLst>
          </p:cNvPr>
          <p:cNvSpPr txBox="1"/>
          <p:nvPr/>
        </p:nvSpPr>
        <p:spPr>
          <a:xfrm>
            <a:off x="1528011" y="2165685"/>
            <a:ext cx="9700091" cy="2308324"/>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Regression on categorical predictors: </a:t>
            </a:r>
          </a:p>
          <a:p>
            <a:r>
              <a:rPr lang="en-US" sz="2400" dirty="0">
                <a:latin typeface="Arial" panose="020B0604020202020204" pitchFamily="34" charset="0"/>
                <a:cs typeface="Arial" panose="020B0604020202020204" pitchFamily="34" charset="0"/>
              </a:rPr>
              <a:t>	Example: display location as a predictor of nutritional rating</a:t>
            </a:r>
          </a:p>
          <a:p>
            <a:r>
              <a:rPr lang="en-US" sz="2400" dirty="0">
                <a:latin typeface="Arial" panose="020B0604020202020204" pitchFamily="34" charset="0"/>
                <a:cs typeface="Arial" panose="020B0604020202020204" pitchFamily="34" charset="0"/>
              </a:rPr>
              <a:t>	Regression on class labels</a:t>
            </a:r>
          </a:p>
          <a:p>
            <a:r>
              <a:rPr lang="en-US" sz="2400" dirty="0">
                <a:latin typeface="Arial" panose="020B0604020202020204" pitchFamily="34" charset="0"/>
                <a:cs typeface="Arial" panose="020B0604020202020204" pitchFamily="34" charset="0"/>
              </a:rPr>
              <a:t>		Convert alpha class labels to integers</a:t>
            </a:r>
          </a:p>
          <a:p>
            <a:r>
              <a:rPr lang="en-US" sz="2400" dirty="0">
                <a:latin typeface="Arial" panose="020B0604020202020204" pitchFamily="34" charset="0"/>
                <a:cs typeface="Arial" panose="020B0604020202020204" pitchFamily="34" charset="0"/>
              </a:rPr>
              <a:t>		Bin predictions of regression to make class assignments</a:t>
            </a:r>
          </a:p>
          <a:p>
            <a:r>
              <a:rPr lang="en-US" sz="2400" dirty="0">
                <a:latin typeface="Arial" panose="020B0604020202020204" pitchFamily="34" charset="0"/>
                <a:cs typeface="Arial" panose="020B0604020202020204" pitchFamily="34" charset="0"/>
              </a:rPr>
              <a:t>		Most often used for multi-class classification</a:t>
            </a:r>
          </a:p>
        </p:txBody>
      </p:sp>
    </p:spTree>
    <p:extLst>
      <p:ext uri="{BB962C8B-B14F-4D97-AF65-F5344CB8AC3E}">
        <p14:creationId xmlns:p14="http://schemas.microsoft.com/office/powerpoint/2010/main" val="1892965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63416" y="1905506"/>
            <a:ext cx="11547230" cy="2677656"/>
          </a:xfrm>
          <a:prstGeom prst="rect">
            <a:avLst/>
          </a:prstGeom>
        </p:spPr>
        <p:txBody>
          <a:bodyPr wrap="square">
            <a:spAutoFit/>
          </a:bodyPr>
          <a:lstStyle/>
          <a:p>
            <a:pPr>
              <a:spcBef>
                <a:spcPct val="0"/>
              </a:spcBef>
            </a:pPr>
            <a:r>
              <a:rPr lang="en-US" altLang="en-US" sz="2400" dirty="0">
                <a:solidFill>
                  <a:prstClr val="black"/>
                </a:solidFill>
                <a:latin typeface="Arial" panose="020B0604020202020204" pitchFamily="34" charset="0"/>
                <a:ea typeface="Calibri" panose="020F0502020204030204" pitchFamily="34" charset="0"/>
                <a:cs typeface="Arial" panose="020B0604020202020204" pitchFamily="34" charset="0"/>
              </a:rPr>
              <a:t>Click the “Start’ button.  The main window will show a variety of summary statistics, such as accuracy, true positives, false positives, and a confusion matrix</a:t>
            </a:r>
            <a:r>
              <a:rPr lang="en-US" alt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p>
          <a:p>
            <a:pPr lvl="0">
              <a:spcBef>
                <a:spcPct val="0"/>
              </a:spcBef>
            </a:pPr>
            <a:endParaRPr lang="en-US" alt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spcBef>
                <a:spcPct val="0"/>
              </a:spcBef>
            </a:pPr>
            <a:r>
              <a:rPr lang="en-US" altLang="en-US" sz="2400" dirty="0">
                <a:latin typeface="Arial" panose="020B0604020202020204" pitchFamily="34" charset="0"/>
                <a:ea typeface="Calibri" panose="020F0502020204030204" pitchFamily="34" charset="0"/>
                <a:cs typeface="Arial" panose="020B0604020202020204" pitchFamily="34" charset="0"/>
              </a:rPr>
              <a:t>Report % correctly classified and confusion matrix (ALL positive class). Derive the confusion matrix when AML is the positive class.  Calculate the class-dependent TP and FP rates defined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in lecture L6 Methods of Classification. </a:t>
            </a:r>
            <a:r>
              <a:rPr lang="en-US" altLang="en-US" sz="2400" dirty="0">
                <a:latin typeface="Arial" panose="020B0604020202020204" pitchFamily="34" charset="0"/>
                <a:ea typeface="Calibri" panose="020F0502020204030204" pitchFamily="34" charset="0"/>
                <a:cs typeface="Arial" panose="020B0604020202020204" pitchFamily="34" charset="0"/>
              </a:rPr>
              <a:t>Show your work and compare to Weka.</a:t>
            </a:r>
          </a:p>
        </p:txBody>
      </p:sp>
    </p:spTree>
    <p:extLst>
      <p:ext uri="{BB962C8B-B14F-4D97-AF65-F5344CB8AC3E}">
        <p14:creationId xmlns:p14="http://schemas.microsoft.com/office/powerpoint/2010/main" val="3974206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a:extLst>
              <a:ext uri="{FF2B5EF4-FFF2-40B4-BE49-F238E27FC236}">
                <a16:creationId xmlns:a16="http://schemas.microsoft.com/office/drawing/2014/main" id="{C299F072-0E51-40D1-BBFF-9BB71AEA8AD8}"/>
              </a:ext>
            </a:extLst>
          </p:cNvPr>
          <p:cNvSpPr>
            <a:spLocks noChangeArrowheads="1"/>
          </p:cNvSpPr>
          <p:nvPr/>
        </p:nvSpPr>
        <p:spPr bwMode="auto">
          <a:xfrm>
            <a:off x="990600" y="965934"/>
            <a:ext cx="10210800" cy="3966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15000"/>
              </a:lnSpc>
              <a:spcBef>
                <a:spcPct val="0"/>
              </a:spcBef>
              <a:spcAft>
                <a:spcPts val="750"/>
              </a:spcAft>
              <a:buClrTx/>
              <a:buSzTx/>
              <a:buFontTx/>
              <a:buNone/>
              <a:tabLst/>
              <a:defRPr/>
            </a:pPr>
            <a:r>
              <a:rPr kumimoji="0" lang="en-US" altLang="en-US"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Assignment 8: Summary</a:t>
            </a:r>
          </a:p>
          <a:p>
            <a:pPr marL="0" marR="0" lvl="0" indent="0" algn="l" defTabSz="914400" rtl="0" eaLnBrk="0" fontAlgn="base" latinLnBrk="0" hangingPunct="0">
              <a:lnSpc>
                <a:spcPct val="115000"/>
              </a:lnSpc>
              <a:spcBef>
                <a:spcPct val="0"/>
              </a:spcBef>
              <a:spcAft>
                <a:spcPts val="750"/>
              </a:spcAft>
              <a:buClrTx/>
              <a:buSzTx/>
              <a:buFontTx/>
              <a:buNone/>
              <a:tabLst/>
              <a:defRPr/>
            </a:pPr>
            <a:r>
              <a:rPr kumimoji="0" lang="en-US" altLang="en-US"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Open the leukemia gene expression file (on class website) in Weka. </a:t>
            </a:r>
          </a:p>
          <a:p>
            <a:pPr marL="0" marR="0" lvl="0" indent="0" algn="l" defTabSz="914400" rtl="0" eaLnBrk="0" fontAlgn="base" latinLnBrk="0" hangingPunct="0">
              <a:lnSpc>
                <a:spcPct val="115000"/>
              </a:lnSpc>
              <a:spcBef>
                <a:spcPct val="0"/>
              </a:spcBef>
              <a:spcAft>
                <a:spcPts val="750"/>
              </a:spcAft>
              <a:buClrTx/>
              <a:buSzTx/>
              <a:buFontTx/>
              <a:buNone/>
              <a:tabLst/>
              <a:defRPr/>
            </a:pPr>
            <a:r>
              <a:rPr kumimoji="0" lang="en-US" altLang="en-US"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Find </a:t>
            </a:r>
            <a:r>
              <a:rPr kumimoji="0" lang="en-US" altLang="en-US" sz="2400" b="0" i="0" u="none" strike="noStrike" kern="1200" cap="none" spc="0" normalizeH="0" baseline="0" noProof="0" dirty="0" err="1">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IBk</a:t>
            </a:r>
            <a:r>
              <a:rPr kumimoji="0" lang="en-US" altLang="en-US"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(aka KNN) </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classification method. Use default values. </a:t>
            </a:r>
          </a:p>
          <a:p>
            <a:pPr marL="0" marR="0" lvl="0" indent="0" algn="l" defTabSz="914400" rtl="0" eaLnBrk="0" fontAlgn="base" latinLnBrk="0" hangingPunct="0">
              <a:lnSpc>
                <a:spcPct val="115000"/>
              </a:lnSpc>
              <a:spcBef>
                <a:spcPct val="0"/>
              </a:spcBef>
              <a:spcAft>
                <a:spcPts val="75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Report accuracy of classification and confusion matrix assuming ALL is the positive class (Weka’s choice)</a:t>
            </a:r>
          </a:p>
          <a:p>
            <a:pPr marL="0" marR="0" lvl="0" indent="0" algn="l" defTabSz="914400" rtl="0" eaLnBrk="0" fontAlgn="base" latinLnBrk="0" hangingPunct="0">
              <a:lnSpc>
                <a:spcPct val="115000"/>
              </a:lnSpc>
              <a:spcBef>
                <a:spcPct val="0"/>
              </a:spcBef>
              <a:spcAft>
                <a:spcPts val="75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Construct the confusion matrix assuming AML is the positive class</a:t>
            </a:r>
          </a:p>
          <a:p>
            <a:pPr marL="0" marR="0" lvl="0" indent="0" algn="l" defTabSz="914400" rtl="0" eaLnBrk="0" fontAlgn="base" latinLnBrk="0" hangingPunct="0">
              <a:lnSpc>
                <a:spcPct val="115000"/>
              </a:lnSpc>
              <a:spcBef>
                <a:spcPct val="0"/>
              </a:spcBef>
              <a:spcAft>
                <a:spcPts val="75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Calculate the class-dependent TP and FP rates. Show your work and compare to Weka.</a:t>
            </a:r>
          </a:p>
        </p:txBody>
      </p:sp>
    </p:spTree>
    <p:extLst>
      <p:ext uri="{BB962C8B-B14F-4D97-AF65-F5344CB8AC3E}">
        <p14:creationId xmlns:p14="http://schemas.microsoft.com/office/powerpoint/2010/main" val="2143812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8999F8-A084-4E20-8D0B-FA4977066090}"/>
              </a:ext>
            </a:extLst>
          </p:cNvPr>
          <p:cNvSpPr txBox="1"/>
          <p:nvPr/>
        </p:nvSpPr>
        <p:spPr>
          <a:xfrm>
            <a:off x="3344780" y="2351782"/>
            <a:ext cx="7327647" cy="1077218"/>
          </a:xfrm>
          <a:prstGeom prst="rect">
            <a:avLst/>
          </a:prstGeom>
          <a:noFill/>
        </p:spPr>
        <p:txBody>
          <a:bodyPr wrap="none" rtlCol="0">
            <a:spAutoFit/>
          </a:bodyPr>
          <a:lstStyle/>
          <a:p>
            <a:r>
              <a:rPr lang="en-US" sz="3200" dirty="0">
                <a:latin typeface="Arial" panose="020B0604020202020204" pitchFamily="34" charset="0"/>
                <a:cs typeface="Arial" panose="020B0604020202020204" pitchFamily="34" charset="0"/>
              </a:rPr>
              <a:t>Methods of classification</a:t>
            </a:r>
          </a:p>
          <a:p>
            <a:r>
              <a:rPr lang="en-US" sz="3200" dirty="0">
                <a:latin typeface="Arial" panose="020B0604020202020204" pitchFamily="34" charset="0"/>
                <a:cs typeface="Arial" panose="020B0604020202020204" pitchFamily="34" charset="0"/>
              </a:rPr>
              <a:t>	Parametric Bayesian classification</a:t>
            </a:r>
          </a:p>
        </p:txBody>
      </p:sp>
    </p:spTree>
    <p:extLst>
      <p:ext uri="{BB962C8B-B14F-4D97-AF65-F5344CB8AC3E}">
        <p14:creationId xmlns:p14="http://schemas.microsoft.com/office/powerpoint/2010/main" val="11697195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22" name="Object 25"/>
          <p:cNvGraphicFramePr>
            <a:graphicFrameLocks noGrp="1" noChangeAspect="1"/>
          </p:cNvGraphicFramePr>
          <p:nvPr>
            <p:ph sz="half" idx="1"/>
          </p:nvPr>
        </p:nvGraphicFramePr>
        <p:xfrm>
          <a:off x="3581401" y="2007827"/>
          <a:ext cx="4484816" cy="1332152"/>
        </p:xfrm>
        <a:graphic>
          <a:graphicData uri="http://schemas.openxmlformats.org/presentationml/2006/ole">
            <mc:AlternateContent xmlns:mc="http://schemas.openxmlformats.org/markup-compatibility/2006">
              <mc:Choice xmlns:v="urn:schemas-microsoft-com:vml" Requires="v">
                <p:oleObj name="Equation" r:id="rId3" imgW="1409700" imgH="419100" progId="Equation.3">
                  <p:embed/>
                </p:oleObj>
              </mc:Choice>
              <mc:Fallback>
                <p:oleObj name="Equation" r:id="rId3" imgW="1409700" imgH="419100" progId="Equation.3">
                  <p:embed/>
                  <p:pic>
                    <p:nvPicPr>
                      <p:cNvPr id="30722" name="Object 25"/>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1" y="2007827"/>
                        <a:ext cx="4484816" cy="1332152"/>
                      </a:xfrm>
                      <a:prstGeom prst="rect">
                        <a:avLst/>
                      </a:prstGeom>
                      <a:noFill/>
                      <a:ln>
                        <a:noFill/>
                      </a:ln>
                    </p:spPr>
                  </p:pic>
                </p:oleObj>
              </mc:Fallback>
            </mc:AlternateContent>
          </a:graphicData>
        </a:graphic>
      </p:graphicFrame>
      <p:sp>
        <p:nvSpPr>
          <p:cNvPr id="14" name="Slide Number Placeholder 5"/>
          <p:cNvSpPr>
            <a:spLocks noGrp="1"/>
          </p:cNvSpPr>
          <p:nvPr>
            <p:ph type="sldNum" sz="quarter" idx="12"/>
          </p:nvPr>
        </p:nvSpPr>
        <p:spPr/>
        <p:txBody>
          <a:bodyPr/>
          <a:lstStyle/>
          <a:p>
            <a:pPr>
              <a:defRPr/>
            </a:pPr>
            <a:fld id="{DEABF501-E6C6-4D00-95EC-55131F547DA4}" type="slidenum">
              <a:rPr lang="tr-TR">
                <a:solidFill>
                  <a:schemeClr val="tx2"/>
                </a:solidFill>
                <a:latin typeface="+mj-lt"/>
              </a:rPr>
              <a:pPr>
                <a:defRPr/>
              </a:pPr>
              <a:t>23</a:t>
            </a:fld>
            <a:endParaRPr lang="tr-TR">
              <a:solidFill>
                <a:schemeClr val="tx2"/>
              </a:solidFill>
              <a:latin typeface="+mj-lt"/>
            </a:endParaRPr>
          </a:p>
        </p:txBody>
      </p:sp>
      <p:sp>
        <p:nvSpPr>
          <p:cNvPr id="137221" name="Text Box 5"/>
          <p:cNvSpPr txBox="1">
            <a:spLocks noChangeArrowheads="1"/>
          </p:cNvSpPr>
          <p:nvPr/>
        </p:nvSpPr>
        <p:spPr bwMode="auto">
          <a:xfrm>
            <a:off x="1439291" y="2369889"/>
            <a:ext cx="1426327" cy="461665"/>
          </a:xfrm>
          <a:prstGeom prst="rect">
            <a:avLst/>
          </a:prstGeom>
          <a:noFill/>
          <a:ln w="9525">
            <a:noFill/>
            <a:miter lim="800000"/>
            <a:headEnd/>
            <a:tailEnd/>
          </a:ln>
          <a:effectLst/>
        </p:spPr>
        <p:txBody>
          <a:bodyPr wrap="square">
            <a:spAutoFit/>
          </a:bodyPr>
          <a:lstStyle/>
          <a:p>
            <a:pPr>
              <a:defRPr/>
            </a:pPr>
            <a:r>
              <a:rPr lang="tr-TR" sz="2400" dirty="0">
                <a:latin typeface="Arial" panose="020B0604020202020204" pitchFamily="34" charset="0"/>
                <a:cs typeface="Arial" panose="020B0604020202020204" pitchFamily="34" charset="0"/>
              </a:rPr>
              <a:t>posterior</a:t>
            </a:r>
          </a:p>
        </p:txBody>
      </p:sp>
      <p:sp>
        <p:nvSpPr>
          <p:cNvPr id="137224" name="Text Box 8"/>
          <p:cNvSpPr txBox="1">
            <a:spLocks noChangeArrowheads="1"/>
          </p:cNvSpPr>
          <p:nvPr/>
        </p:nvSpPr>
        <p:spPr bwMode="auto">
          <a:xfrm>
            <a:off x="8764002" y="1783558"/>
            <a:ext cx="1787669" cy="369332"/>
          </a:xfrm>
          <a:prstGeom prst="rect">
            <a:avLst/>
          </a:prstGeom>
          <a:noFill/>
          <a:ln w="9525">
            <a:noFill/>
            <a:miter lim="800000"/>
            <a:headEnd/>
            <a:tailEnd/>
          </a:ln>
          <a:effectLst/>
        </p:spPr>
        <p:txBody>
          <a:bodyPr wrap="none">
            <a:spAutoFit/>
          </a:bodyPr>
          <a:lstStyle/>
          <a:p>
            <a:pPr>
              <a:defRPr/>
            </a:pPr>
            <a:r>
              <a:rPr lang="en-US" dirty="0">
                <a:latin typeface="Arial" panose="020B0604020202020204" pitchFamily="34" charset="0"/>
                <a:cs typeface="Arial" panose="020B0604020202020204" pitchFamily="34" charset="0"/>
              </a:rPr>
              <a:t>Class </a:t>
            </a:r>
            <a:r>
              <a:rPr lang="tr-TR" dirty="0">
                <a:latin typeface="Arial" panose="020B0604020202020204" pitchFamily="34" charset="0"/>
                <a:cs typeface="Arial" panose="020B0604020202020204" pitchFamily="34" charset="0"/>
              </a:rPr>
              <a:t>likelihood</a:t>
            </a:r>
          </a:p>
        </p:txBody>
      </p:sp>
      <p:sp>
        <p:nvSpPr>
          <p:cNvPr id="137225" name="Text Box 9"/>
          <p:cNvSpPr txBox="1">
            <a:spLocks noChangeArrowheads="1"/>
          </p:cNvSpPr>
          <p:nvPr/>
        </p:nvSpPr>
        <p:spPr bwMode="auto">
          <a:xfrm>
            <a:off x="5664881" y="1111900"/>
            <a:ext cx="906017" cy="523220"/>
          </a:xfrm>
          <a:prstGeom prst="rect">
            <a:avLst/>
          </a:prstGeom>
          <a:noFill/>
          <a:ln w="9525">
            <a:noFill/>
            <a:miter lim="800000"/>
            <a:headEnd/>
            <a:tailEnd/>
          </a:ln>
          <a:effectLst/>
        </p:spPr>
        <p:txBody>
          <a:bodyPr wrap="none">
            <a:spAutoFit/>
          </a:bodyPr>
          <a:lstStyle/>
          <a:p>
            <a:pPr>
              <a:defRPr/>
            </a:pPr>
            <a:r>
              <a:rPr lang="tr-TR" sz="2800" dirty="0">
                <a:latin typeface="Arial" panose="020B0604020202020204" pitchFamily="34" charset="0"/>
                <a:cs typeface="Arial" panose="020B0604020202020204" pitchFamily="34" charset="0"/>
              </a:rPr>
              <a:t>prior</a:t>
            </a:r>
            <a:endParaRPr lang="tr-TR" sz="2000" dirty="0">
              <a:latin typeface="Arial" panose="020B0604020202020204" pitchFamily="34" charset="0"/>
              <a:cs typeface="Arial" panose="020B0604020202020204" pitchFamily="34" charset="0"/>
            </a:endParaRPr>
          </a:p>
        </p:txBody>
      </p:sp>
      <p:sp>
        <p:nvSpPr>
          <p:cNvPr id="137226" name="Text Box 10"/>
          <p:cNvSpPr txBox="1">
            <a:spLocks noChangeArrowheads="1"/>
          </p:cNvSpPr>
          <p:nvPr/>
        </p:nvSpPr>
        <p:spPr bwMode="auto">
          <a:xfrm>
            <a:off x="7866987" y="2815290"/>
            <a:ext cx="2464136" cy="400110"/>
          </a:xfrm>
          <a:prstGeom prst="rect">
            <a:avLst/>
          </a:prstGeom>
          <a:noFill/>
          <a:ln w="9525">
            <a:noFill/>
            <a:miter lim="800000"/>
            <a:headEnd/>
            <a:tailEnd/>
          </a:ln>
          <a:effectLst/>
        </p:spPr>
        <p:txBody>
          <a:bodyPr wrap="none">
            <a:spAutoFit/>
          </a:bodyPr>
          <a:lstStyle/>
          <a:p>
            <a:pPr>
              <a:defRPr/>
            </a:pPr>
            <a:r>
              <a:rPr lang="en-US" sz="2000" i="1" dirty="0">
                <a:latin typeface="Arial" panose="020B0604020202020204" pitchFamily="34" charset="0"/>
                <a:cs typeface="Arial" panose="020B0604020202020204" pitchFamily="34" charset="0"/>
              </a:rPr>
              <a:t>Normalization factor</a:t>
            </a:r>
            <a:endParaRPr lang="tr-TR" sz="2000" i="1" dirty="0">
              <a:latin typeface="Arial" panose="020B0604020202020204" pitchFamily="34" charset="0"/>
              <a:cs typeface="Arial" panose="020B0604020202020204" pitchFamily="34" charset="0"/>
            </a:endParaRPr>
          </a:p>
        </p:txBody>
      </p:sp>
      <p:sp>
        <p:nvSpPr>
          <p:cNvPr id="137229" name="Line 13"/>
          <p:cNvSpPr>
            <a:spLocks noChangeShapeType="1"/>
          </p:cNvSpPr>
          <p:nvPr/>
        </p:nvSpPr>
        <p:spPr bwMode="auto">
          <a:xfrm flipH="1" flipV="1">
            <a:off x="7393061" y="3015345"/>
            <a:ext cx="473926" cy="0"/>
          </a:xfrm>
          <a:prstGeom prst="line">
            <a:avLst/>
          </a:prstGeom>
          <a:noFill/>
          <a:ln w="19050">
            <a:solidFill>
              <a:schemeClr val="tx1"/>
            </a:solidFill>
            <a:round/>
            <a:headEnd/>
            <a:tailEnd type="triangle" w="med" len="med"/>
          </a:ln>
          <a:effectLst/>
        </p:spPr>
        <p:txBody>
          <a:bodyPr/>
          <a:lstStyle/>
          <a:p>
            <a:pPr>
              <a:defRPr/>
            </a:pPr>
            <a:endParaRPr lang="tr-TR" sz="1350">
              <a:solidFill>
                <a:schemeClr val="tx2"/>
              </a:solidFill>
              <a:latin typeface="+mj-lt"/>
            </a:endParaRPr>
          </a:p>
        </p:txBody>
      </p:sp>
      <p:sp>
        <p:nvSpPr>
          <p:cNvPr id="137230" name="Line 14"/>
          <p:cNvSpPr>
            <a:spLocks noChangeShapeType="1"/>
          </p:cNvSpPr>
          <p:nvPr/>
        </p:nvSpPr>
        <p:spPr bwMode="auto">
          <a:xfrm flipH="1">
            <a:off x="6068087" y="1635120"/>
            <a:ext cx="4218" cy="237351"/>
          </a:xfrm>
          <a:prstGeom prst="line">
            <a:avLst/>
          </a:prstGeom>
          <a:noFill/>
          <a:ln w="19050">
            <a:solidFill>
              <a:schemeClr val="tx1"/>
            </a:solidFill>
            <a:round/>
            <a:headEnd/>
            <a:tailEnd type="triangle" w="med" len="med"/>
          </a:ln>
          <a:effectLst/>
        </p:spPr>
        <p:txBody>
          <a:bodyPr/>
          <a:lstStyle/>
          <a:p>
            <a:pPr>
              <a:defRPr/>
            </a:pPr>
            <a:endParaRPr lang="tr-TR" sz="1350">
              <a:solidFill>
                <a:schemeClr val="tx2"/>
              </a:solidFill>
              <a:latin typeface="+mj-lt"/>
            </a:endParaRPr>
          </a:p>
        </p:txBody>
      </p:sp>
      <p:sp>
        <p:nvSpPr>
          <p:cNvPr id="137231" name="Line 15"/>
          <p:cNvSpPr>
            <a:spLocks noChangeShapeType="1"/>
          </p:cNvSpPr>
          <p:nvPr/>
        </p:nvSpPr>
        <p:spPr bwMode="auto">
          <a:xfrm flipH="1">
            <a:off x="8084215" y="2010265"/>
            <a:ext cx="679787" cy="131336"/>
          </a:xfrm>
          <a:prstGeom prst="line">
            <a:avLst/>
          </a:prstGeom>
          <a:noFill/>
          <a:ln w="19050">
            <a:solidFill>
              <a:schemeClr val="tx1"/>
            </a:solidFill>
            <a:round/>
            <a:headEnd/>
            <a:tailEnd type="triangle" w="med" len="med"/>
          </a:ln>
          <a:effectLst/>
        </p:spPr>
        <p:txBody>
          <a:bodyPr/>
          <a:lstStyle/>
          <a:p>
            <a:pPr>
              <a:defRPr/>
            </a:pPr>
            <a:endParaRPr lang="tr-TR" sz="1350">
              <a:solidFill>
                <a:schemeClr val="tx2"/>
              </a:solidFill>
              <a:latin typeface="+mj-lt"/>
            </a:endParaRPr>
          </a:p>
        </p:txBody>
      </p:sp>
      <p:sp>
        <p:nvSpPr>
          <p:cNvPr id="30733" name="Text Box 40"/>
          <p:cNvSpPr txBox="1">
            <a:spLocks noChangeArrowheads="1"/>
          </p:cNvSpPr>
          <p:nvPr/>
        </p:nvSpPr>
        <p:spPr bwMode="auto">
          <a:xfrm>
            <a:off x="982229" y="3764623"/>
            <a:ext cx="1117733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Prior is usually the proportion of training examples in each class.</a:t>
            </a:r>
          </a:p>
          <a:p>
            <a:pPr>
              <a:spcBef>
                <a:spcPct val="0"/>
              </a:spcBef>
              <a:buFontTx/>
              <a:buNone/>
            </a:pPr>
            <a:r>
              <a:rPr lang="en-US" altLang="en-US" sz="2400" dirty="0"/>
              <a:t>Class likelihood is probability that a member of class C will have attributes </a:t>
            </a:r>
            <a:r>
              <a:rPr lang="en-US" altLang="en-US" sz="2400" b="1" dirty="0"/>
              <a:t>x</a:t>
            </a:r>
          </a:p>
          <a:p>
            <a:pPr>
              <a:spcBef>
                <a:spcPct val="0"/>
              </a:spcBef>
              <a:buFontTx/>
              <a:buNone/>
            </a:pPr>
            <a:r>
              <a:rPr lang="en-US" altLang="en-US" sz="2400" dirty="0"/>
              <a:t>Assign example with attributes </a:t>
            </a:r>
            <a:r>
              <a:rPr lang="en-US" altLang="en-US" sz="2400" b="1" dirty="0"/>
              <a:t>x</a:t>
            </a:r>
            <a:r>
              <a:rPr lang="en-US" altLang="en-US" sz="2400" dirty="0"/>
              <a:t> to class C if P(</a:t>
            </a:r>
            <a:r>
              <a:rPr lang="en-US" altLang="en-US" sz="2400" dirty="0" err="1"/>
              <a:t>C|</a:t>
            </a:r>
            <a:r>
              <a:rPr lang="en-US" altLang="en-US" sz="2400" b="1" dirty="0" err="1"/>
              <a:t>x</a:t>
            </a:r>
            <a:r>
              <a:rPr lang="en-US" altLang="en-US" sz="2400" dirty="0"/>
              <a:t>) &gt; 0.5</a:t>
            </a:r>
          </a:p>
        </p:txBody>
      </p:sp>
      <p:sp>
        <p:nvSpPr>
          <p:cNvPr id="30734" name="TextBox 2"/>
          <p:cNvSpPr txBox="1">
            <a:spLocks noChangeArrowheads="1"/>
          </p:cNvSpPr>
          <p:nvPr/>
        </p:nvSpPr>
        <p:spPr bwMode="auto">
          <a:xfrm>
            <a:off x="2674302" y="494969"/>
            <a:ext cx="730789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800" dirty="0"/>
              <a:t>Review </a:t>
            </a:r>
            <a:r>
              <a:rPr lang="tr-TR" altLang="en-US" sz="2800" dirty="0"/>
              <a:t>Bayes’ Rule</a:t>
            </a:r>
            <a:r>
              <a:rPr lang="en-US" altLang="en-US" sz="2800" dirty="0"/>
              <a:t> for binary classification</a:t>
            </a:r>
          </a:p>
        </p:txBody>
      </p:sp>
      <p:sp>
        <p:nvSpPr>
          <p:cNvPr id="15" name="Line 13"/>
          <p:cNvSpPr>
            <a:spLocks noChangeShapeType="1"/>
          </p:cNvSpPr>
          <p:nvPr/>
        </p:nvSpPr>
        <p:spPr bwMode="auto">
          <a:xfrm>
            <a:off x="2883616" y="2676001"/>
            <a:ext cx="507720" cy="794"/>
          </a:xfrm>
          <a:prstGeom prst="line">
            <a:avLst/>
          </a:prstGeom>
          <a:noFill/>
          <a:ln w="19050">
            <a:solidFill>
              <a:schemeClr val="tx1"/>
            </a:solidFill>
            <a:round/>
            <a:headEnd/>
            <a:tailEnd type="triangle" w="med" len="med"/>
          </a:ln>
          <a:effectLst/>
        </p:spPr>
        <p:txBody>
          <a:bodyPr/>
          <a:lstStyle/>
          <a:p>
            <a:pPr>
              <a:defRPr/>
            </a:pPr>
            <a:endParaRPr lang="tr-TR" sz="1350">
              <a:solidFill>
                <a:schemeClr val="tx2"/>
              </a:solidFill>
              <a:latin typeface="+mj-lt"/>
            </a:endParaRPr>
          </a:p>
        </p:txBody>
      </p:sp>
    </p:spTree>
    <p:extLst>
      <p:ext uri="{BB962C8B-B14F-4D97-AF65-F5344CB8AC3E}">
        <p14:creationId xmlns:p14="http://schemas.microsoft.com/office/powerpoint/2010/main" val="3904736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872493" y="790682"/>
            <a:ext cx="4629150" cy="488156"/>
          </a:xfrm>
        </p:spPr>
        <p:txBody>
          <a:bodyPr>
            <a:normAutofit/>
          </a:bodyPr>
          <a:lstStyle/>
          <a:p>
            <a:pPr eaLnBrk="1" hangingPunct="1"/>
            <a:r>
              <a:rPr lang="tr-TR" altLang="en-US" sz="2700" dirty="0">
                <a:latin typeface="Arial" panose="020B0604020202020204" pitchFamily="34" charset="0"/>
                <a:cs typeface="Arial" panose="020B0604020202020204" pitchFamily="34" charset="0"/>
              </a:rPr>
              <a:t>Bayes’ Rule: </a:t>
            </a:r>
            <a:r>
              <a:rPr lang="tr-TR" altLang="en-US" sz="2700" i="1" dirty="0">
                <a:latin typeface="Arial" panose="020B0604020202020204" pitchFamily="34" charset="0"/>
                <a:cs typeface="Arial" panose="020B0604020202020204" pitchFamily="34" charset="0"/>
              </a:rPr>
              <a:t>K</a:t>
            </a:r>
            <a:r>
              <a:rPr lang="tr-TR" altLang="en-US" sz="2700" dirty="0">
                <a:latin typeface="Arial" panose="020B0604020202020204" pitchFamily="34" charset="0"/>
                <a:cs typeface="Arial" panose="020B0604020202020204" pitchFamily="34" charset="0"/>
              </a:rPr>
              <a:t>&gt;2 Classes</a:t>
            </a:r>
          </a:p>
        </p:txBody>
      </p:sp>
      <p:graphicFrame>
        <p:nvGraphicFramePr>
          <p:cNvPr id="36867" name="Object 17"/>
          <p:cNvGraphicFramePr>
            <a:graphicFrameLocks noGrp="1" noChangeAspect="1"/>
          </p:cNvGraphicFramePr>
          <p:nvPr>
            <p:ph sz="half" idx="1"/>
          </p:nvPr>
        </p:nvGraphicFramePr>
        <p:xfrm>
          <a:off x="2677257" y="1613214"/>
          <a:ext cx="6837486" cy="1523011"/>
        </p:xfrm>
        <a:graphic>
          <a:graphicData uri="http://schemas.openxmlformats.org/presentationml/2006/ole">
            <mc:AlternateContent xmlns:mc="http://schemas.openxmlformats.org/markup-compatibility/2006">
              <mc:Choice xmlns:v="urn:schemas-microsoft-com:vml" Requires="v">
                <p:oleObj name="Equation" r:id="rId3" imgW="2794000" imgH="622300" progId="Equation.3">
                  <p:embed/>
                </p:oleObj>
              </mc:Choice>
              <mc:Fallback>
                <p:oleObj name="Equation" r:id="rId3" imgW="2794000" imgH="622300" progId="Equation.3">
                  <p:embed/>
                  <p:pic>
                    <p:nvPicPr>
                      <p:cNvPr id="36867" name="Object 17"/>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7257" y="1613214"/>
                        <a:ext cx="6837486" cy="1523011"/>
                      </a:xfrm>
                      <a:prstGeom prst="rect">
                        <a:avLst/>
                      </a:prstGeom>
                      <a:noFill/>
                      <a:ln>
                        <a:noFill/>
                      </a:ln>
                    </p:spPr>
                  </p:pic>
                </p:oleObj>
              </mc:Fallback>
            </mc:AlternateContent>
          </a:graphicData>
        </a:graphic>
      </p:graphicFrame>
      <p:graphicFrame>
        <p:nvGraphicFramePr>
          <p:cNvPr id="36868" name="Object 21"/>
          <p:cNvGraphicFramePr>
            <a:graphicFrameLocks noGrp="1" noChangeAspect="1"/>
          </p:cNvGraphicFramePr>
          <p:nvPr>
            <p:ph sz="half" idx="2"/>
          </p:nvPr>
        </p:nvGraphicFramePr>
        <p:xfrm>
          <a:off x="2097279" y="3849964"/>
          <a:ext cx="8101066" cy="1394822"/>
        </p:xfrm>
        <a:graphic>
          <a:graphicData uri="http://schemas.openxmlformats.org/presentationml/2006/ole">
            <mc:AlternateContent xmlns:mc="http://schemas.openxmlformats.org/markup-compatibility/2006">
              <mc:Choice xmlns:v="urn:schemas-microsoft-com:vml" Requires="v">
                <p:oleObj name="Equation" r:id="rId5" imgW="3835080" imgH="660240" progId="Equation.3">
                  <p:embed/>
                </p:oleObj>
              </mc:Choice>
              <mc:Fallback>
                <p:oleObj name="Equation" r:id="rId5" imgW="3835080" imgH="660240" progId="Equation.3">
                  <p:embed/>
                  <p:pic>
                    <p:nvPicPr>
                      <p:cNvPr id="36868" name="Object 21"/>
                      <p:cNvPicPr>
                        <a:picLocks noGrp="1" noChangeAspect="1" noChangeArrowheads="1"/>
                      </p:cNvPicPr>
                      <p:nvPr/>
                    </p:nvPicPr>
                    <p:blipFill>
                      <a:blip r:embed="rId6"/>
                      <a:srcRect/>
                      <a:stretch>
                        <a:fillRect/>
                      </a:stretch>
                    </p:blipFill>
                    <p:spPr bwMode="auto">
                      <a:xfrm>
                        <a:off x="2097279" y="3849964"/>
                        <a:ext cx="8101066" cy="1394822"/>
                      </a:xfrm>
                      <a:prstGeom prst="rect">
                        <a:avLst/>
                      </a:prstGeom>
                      <a:noFill/>
                      <a:ln>
                        <a:noFill/>
                      </a:ln>
                    </p:spPr>
                  </p:pic>
                </p:oleObj>
              </mc:Fallback>
            </mc:AlternateContent>
          </a:graphicData>
        </a:graphic>
      </p:graphicFrame>
      <p:sp>
        <p:nvSpPr>
          <p:cNvPr id="36869" name="Slide Number Placeholder 5"/>
          <p:cNvSpPr>
            <a:spLocks noGrp="1"/>
          </p:cNvSpPr>
          <p:nvPr>
            <p:ph type="sldNum" sz="quarter" idx="12"/>
          </p:nvPr>
        </p:nvSpPr>
        <p:spPr>
          <a:noFill/>
        </p:spPr>
        <p:txBody>
          <a:bodyPr/>
          <a:lstStyle>
            <a:lvl1pPr>
              <a:spcBef>
                <a:spcPct val="20000"/>
              </a:spcBef>
              <a:buChar char="•"/>
              <a:defRPr sz="2400">
                <a:solidFill>
                  <a:schemeClr val="tx1"/>
                </a:solidFill>
                <a:latin typeface="Arial" panose="020B0604020202020204" pitchFamily="34" charset="0"/>
              </a:defRPr>
            </a:lvl1pPr>
            <a:lvl2pPr marL="557213" indent="-214313">
              <a:spcBef>
                <a:spcPct val="20000"/>
              </a:spcBef>
              <a:buChar char="–"/>
              <a:defRPr sz="2100">
                <a:solidFill>
                  <a:schemeClr val="tx1"/>
                </a:solidFill>
                <a:latin typeface="Arial" panose="020B0604020202020204" pitchFamily="34" charset="0"/>
              </a:defRPr>
            </a:lvl2pPr>
            <a:lvl3pPr marL="857250" indent="-171450">
              <a:spcBef>
                <a:spcPct val="20000"/>
              </a:spcBef>
              <a:buChar char="•"/>
              <a:defRPr sz="1800">
                <a:solidFill>
                  <a:schemeClr val="tx1"/>
                </a:solidFill>
                <a:latin typeface="Arial" panose="020B0604020202020204" pitchFamily="34" charset="0"/>
              </a:defRPr>
            </a:lvl3pPr>
            <a:lvl4pPr marL="1200150" indent="-171450">
              <a:spcBef>
                <a:spcPct val="20000"/>
              </a:spcBef>
              <a:buChar char="–"/>
              <a:defRPr sz="1500">
                <a:solidFill>
                  <a:schemeClr val="tx1"/>
                </a:solidFill>
                <a:latin typeface="Arial" panose="020B0604020202020204" pitchFamily="34" charset="0"/>
              </a:defRPr>
            </a:lvl4pPr>
            <a:lvl5pPr marL="1543050" indent="-171450">
              <a:spcBef>
                <a:spcPct val="20000"/>
              </a:spcBef>
              <a:buChar char="»"/>
              <a:defRPr sz="1500">
                <a:solidFill>
                  <a:schemeClr val="tx1"/>
                </a:solidFill>
                <a:latin typeface="Arial" panose="020B0604020202020204" pitchFamily="34" charset="0"/>
              </a:defRPr>
            </a:lvl5pPr>
            <a:lvl6pPr marL="1885950" indent="-171450" eaLnBrk="0" fontAlgn="base" hangingPunct="0">
              <a:spcBef>
                <a:spcPct val="20000"/>
              </a:spcBef>
              <a:spcAft>
                <a:spcPct val="0"/>
              </a:spcAft>
              <a:buChar char="»"/>
              <a:defRPr sz="1500">
                <a:solidFill>
                  <a:schemeClr val="tx1"/>
                </a:solidFill>
                <a:latin typeface="Arial" panose="020B0604020202020204" pitchFamily="34" charset="0"/>
              </a:defRPr>
            </a:lvl6pPr>
            <a:lvl7pPr marL="2228850" indent="-171450" eaLnBrk="0" fontAlgn="base" hangingPunct="0">
              <a:spcBef>
                <a:spcPct val="20000"/>
              </a:spcBef>
              <a:spcAft>
                <a:spcPct val="0"/>
              </a:spcAft>
              <a:buChar char="»"/>
              <a:defRPr sz="1500">
                <a:solidFill>
                  <a:schemeClr val="tx1"/>
                </a:solidFill>
                <a:latin typeface="Arial" panose="020B0604020202020204" pitchFamily="34" charset="0"/>
              </a:defRPr>
            </a:lvl7pPr>
            <a:lvl8pPr marL="2571750" indent="-171450" eaLnBrk="0" fontAlgn="base" hangingPunct="0">
              <a:spcBef>
                <a:spcPct val="20000"/>
              </a:spcBef>
              <a:spcAft>
                <a:spcPct val="0"/>
              </a:spcAft>
              <a:buChar char="»"/>
              <a:defRPr sz="1500">
                <a:solidFill>
                  <a:schemeClr val="tx1"/>
                </a:solidFill>
                <a:latin typeface="Arial" panose="020B0604020202020204" pitchFamily="34" charset="0"/>
              </a:defRPr>
            </a:lvl8pPr>
            <a:lvl9pPr marL="2914650" indent="-171450" eaLnBrk="0" fontAlgn="base" hangingPunct="0">
              <a:spcBef>
                <a:spcPct val="20000"/>
              </a:spcBef>
              <a:spcAft>
                <a:spcPct val="0"/>
              </a:spcAft>
              <a:buChar char="»"/>
              <a:defRPr sz="1500">
                <a:solidFill>
                  <a:schemeClr val="tx1"/>
                </a:solidFill>
                <a:latin typeface="Arial" panose="020B0604020202020204" pitchFamily="34" charset="0"/>
              </a:defRPr>
            </a:lvl9pPr>
          </a:lstStyle>
          <a:p>
            <a:pPr>
              <a:spcBef>
                <a:spcPct val="0"/>
              </a:spcBef>
              <a:buFontTx/>
              <a:buNone/>
            </a:pPr>
            <a:fld id="{CAB9348B-99A6-4F1D-8BFB-4C1DBCD734AD}" type="slidenum">
              <a:rPr lang="tr-TR" altLang="en-US" sz="1050"/>
              <a:pPr>
                <a:spcBef>
                  <a:spcPct val="0"/>
                </a:spcBef>
                <a:buFontTx/>
                <a:buNone/>
              </a:pPr>
              <a:t>24</a:t>
            </a:fld>
            <a:endParaRPr lang="tr-TR" altLang="en-US" sz="1050"/>
          </a:p>
        </p:txBody>
      </p:sp>
      <p:sp>
        <p:nvSpPr>
          <p:cNvPr id="2" name="TextBox 1"/>
          <p:cNvSpPr txBox="1"/>
          <p:nvPr/>
        </p:nvSpPr>
        <p:spPr>
          <a:xfrm>
            <a:off x="5495692" y="4024155"/>
            <a:ext cx="2600392"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Normalized priors</a:t>
            </a:r>
          </a:p>
        </p:txBody>
      </p:sp>
      <p:sp>
        <p:nvSpPr>
          <p:cNvPr id="3" name="Rectangle 2"/>
          <p:cNvSpPr/>
          <p:nvPr/>
        </p:nvSpPr>
        <p:spPr>
          <a:xfrm>
            <a:off x="2097280" y="4838452"/>
            <a:ext cx="3550427" cy="4063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 name="TextBox 3"/>
          <p:cNvSpPr txBox="1"/>
          <p:nvPr/>
        </p:nvSpPr>
        <p:spPr>
          <a:xfrm>
            <a:off x="1408083" y="4783121"/>
            <a:ext cx="4344459"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Assign example with attributes</a:t>
            </a:r>
          </a:p>
        </p:txBody>
      </p:sp>
    </p:spTree>
    <p:extLst>
      <p:ext uri="{BB962C8B-B14F-4D97-AF65-F5344CB8AC3E}">
        <p14:creationId xmlns:p14="http://schemas.microsoft.com/office/powerpoint/2010/main" val="13897388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1643082" y="703682"/>
            <a:ext cx="8734927" cy="455998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latin typeface="Arial" charset="0"/>
              </a:rPr>
              <a:t>Parametric Bayesian classification:</a:t>
            </a:r>
          </a:p>
          <a:p>
            <a:pPr marL="0" indent="0">
              <a:buNone/>
            </a:pPr>
            <a:r>
              <a:rPr lang="en-US" sz="2400" dirty="0">
                <a:latin typeface="Arial" charset="0"/>
              </a:rPr>
              <a:t>1. assume a distribution function for class likelihoods, p(</a:t>
            </a:r>
            <a:r>
              <a:rPr lang="en-US" sz="2400" b="1" dirty="0">
                <a:latin typeface="Arial" charset="0"/>
              </a:rPr>
              <a:t>x</a:t>
            </a:r>
            <a:r>
              <a:rPr lang="en-US" sz="2400" dirty="0">
                <a:latin typeface="Arial" charset="0"/>
              </a:rPr>
              <a:t>|C</a:t>
            </a:r>
            <a:r>
              <a:rPr lang="en-US" sz="2400" baseline="-25000" dirty="0">
                <a:latin typeface="Arial" charset="0"/>
              </a:rPr>
              <a:t>i</a:t>
            </a:r>
            <a:r>
              <a:rPr lang="en-US" sz="2400" dirty="0">
                <a:latin typeface="Arial" charset="0"/>
              </a:rPr>
              <a:t>)  </a:t>
            </a:r>
          </a:p>
          <a:p>
            <a:pPr marL="0" indent="0">
              <a:buNone/>
            </a:pPr>
            <a:r>
              <a:rPr lang="en-US" sz="2400" dirty="0">
                <a:latin typeface="Arial" charset="0"/>
              </a:rPr>
              <a:t>2. estimate parameters of distribution from data </a:t>
            </a:r>
          </a:p>
          <a:p>
            <a:pPr marL="0" indent="0">
              <a:buNone/>
            </a:pPr>
            <a:r>
              <a:rPr lang="en-US" sz="2400" dirty="0">
                <a:latin typeface="Arial" charset="0"/>
              </a:rPr>
              <a:t>3. use relative class sizes in dataset for priors, p(C</a:t>
            </a:r>
            <a:r>
              <a:rPr lang="en-US" sz="2400" baseline="-25000" dirty="0">
                <a:latin typeface="Arial" charset="0"/>
              </a:rPr>
              <a:t>i</a:t>
            </a:r>
            <a:r>
              <a:rPr lang="en-US" sz="2400" dirty="0">
                <a:latin typeface="Arial" charset="0"/>
              </a:rPr>
              <a:t>) </a:t>
            </a:r>
          </a:p>
          <a:p>
            <a:pPr marL="0" indent="0">
              <a:buNone/>
            </a:pPr>
            <a:r>
              <a:rPr lang="en-US" sz="2400" dirty="0">
                <a:latin typeface="Arial" charset="0"/>
              </a:rPr>
              <a:t>4. assign example with attributes </a:t>
            </a:r>
            <a:r>
              <a:rPr lang="en-US" sz="2400" b="1" dirty="0">
                <a:latin typeface="Arial" charset="0"/>
              </a:rPr>
              <a:t>x</a:t>
            </a:r>
            <a:r>
              <a:rPr lang="en-US" sz="2400" dirty="0">
                <a:latin typeface="Arial" charset="0"/>
              </a:rPr>
              <a:t> to class with largest p(</a:t>
            </a:r>
            <a:r>
              <a:rPr lang="en-US" sz="2400" dirty="0" err="1">
                <a:latin typeface="Arial" charset="0"/>
              </a:rPr>
              <a:t>C</a:t>
            </a:r>
            <a:r>
              <a:rPr lang="en-US" sz="2400" baseline="-25000" dirty="0" err="1">
                <a:latin typeface="Arial" charset="0"/>
              </a:rPr>
              <a:t>i</a:t>
            </a:r>
            <a:r>
              <a:rPr lang="en-US" sz="2400" dirty="0" err="1">
                <a:latin typeface="Arial" charset="0"/>
              </a:rPr>
              <a:t>|</a:t>
            </a:r>
            <a:r>
              <a:rPr lang="en-US" sz="2400" b="1" dirty="0" err="1">
                <a:latin typeface="Arial" charset="0"/>
              </a:rPr>
              <a:t>x</a:t>
            </a:r>
            <a:r>
              <a:rPr lang="en-US" sz="2400" dirty="0">
                <a:latin typeface="Arial" charset="0"/>
              </a:rPr>
              <a:t>)</a:t>
            </a:r>
          </a:p>
          <a:p>
            <a:pPr marL="0" indent="0">
              <a:buNone/>
            </a:pPr>
            <a:endParaRPr lang="en-US" sz="240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latin typeface="Arial" charset="0"/>
              </a:rPr>
              <a:t>Example: 1D with </a:t>
            </a:r>
            <a:r>
              <a:rPr kumimoji="0" lang="en-US" sz="2400" b="0" i="0" u="none" strike="noStrike" kern="1200" cap="none" spc="0" normalizeH="0" baseline="0" noProof="0" dirty="0">
                <a:ln>
                  <a:noFill/>
                </a:ln>
                <a:solidFill>
                  <a:prstClr val="black"/>
                </a:solidFill>
                <a:effectLst/>
                <a:uLnTx/>
                <a:uFillTx/>
                <a:latin typeface="Arial" charset="0"/>
                <a:ea typeface="+mn-ea"/>
                <a:cs typeface="+mn-cs"/>
              </a:rPr>
              <a:t>Gaussian class likelihoods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charset="0"/>
                <a:ea typeface="+mn-ea"/>
                <a:cs typeface="+mn-cs"/>
              </a:rPr>
              <a:t>Let x denote the attribute that is the basis for classification.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Arial" charset="0"/>
              </a:rPr>
              <a:t>In each class, the distribution of x values are characterized by a mean value and standard deviation.</a:t>
            </a:r>
            <a:endParaRPr kumimoji="0" lang="en-US" sz="24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33261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304800" y="482866"/>
            <a:ext cx="11582400" cy="457200"/>
          </a:xfrm>
        </p:spPr>
        <p:txBody>
          <a:bodyPr vert="horz" lIns="0" tIns="34290" rIns="0" bIns="0" rtlCol="0" anchor="b">
            <a:normAutofit fontScale="90000"/>
          </a:bodyPr>
          <a:lstStyle/>
          <a:p>
            <a:r>
              <a:rPr lang="en-US" altLang="en-US" sz="2400" dirty="0">
                <a:latin typeface="Symbol" panose="05050102010706020507" pitchFamily="18" charset="2"/>
                <a:cs typeface="Arial" panose="020B0604020202020204" pitchFamily="34" charset="0"/>
              </a:rPr>
              <a:t>m</a:t>
            </a:r>
            <a:r>
              <a:rPr lang="en-US" altLang="en-US" sz="2400" dirty="0">
                <a:latin typeface="Arial" panose="020B0604020202020204" pitchFamily="34" charset="0"/>
                <a:cs typeface="Arial" panose="020B0604020202020204" pitchFamily="34" charset="0"/>
              </a:rPr>
              <a:t> and </a:t>
            </a:r>
            <a:r>
              <a:rPr lang="en-US" altLang="en-US" sz="2400" dirty="0">
                <a:latin typeface="Symbol" panose="05050102010706020507" pitchFamily="18" charset="2"/>
                <a:cs typeface="Arial" panose="020B0604020202020204" pitchFamily="34" charset="0"/>
              </a:rPr>
              <a:t>s</a:t>
            </a:r>
            <a:r>
              <a:rPr lang="en-US" altLang="en-US" sz="2400" dirty="0">
                <a:latin typeface="Arial" panose="020B0604020202020204" pitchFamily="34" charset="0"/>
                <a:cs typeface="Arial" panose="020B0604020202020204" pitchFamily="34" charset="0"/>
              </a:rPr>
              <a:t> are class properties; p(x) is probability that a member of the class will have attribute x</a:t>
            </a:r>
            <a:endParaRPr lang="en-GB" altLang="en-US" sz="2400" dirty="0">
              <a:latin typeface="Arial" panose="020B0604020202020204" pitchFamily="34" charset="0"/>
              <a:cs typeface="Arial" panose="020B0604020202020204" pitchFamily="34" charset="0"/>
            </a:endParaRPr>
          </a:p>
        </p:txBody>
      </p:sp>
      <p:graphicFrame>
        <p:nvGraphicFramePr>
          <p:cNvPr id="7172" name="Object 4"/>
          <p:cNvGraphicFramePr>
            <a:graphicFrameLocks noGrp="1" noChangeAspect="1"/>
          </p:cNvGraphicFramePr>
          <p:nvPr>
            <p:ph sz="quarter" idx="4294967295"/>
          </p:nvPr>
        </p:nvGraphicFramePr>
        <p:xfrm>
          <a:off x="6349322" y="3431481"/>
          <a:ext cx="2570161" cy="2660873"/>
        </p:xfrm>
        <a:graphic>
          <a:graphicData uri="http://schemas.openxmlformats.org/presentationml/2006/ole">
            <mc:AlternateContent xmlns:mc="http://schemas.openxmlformats.org/markup-compatibility/2006">
              <mc:Choice xmlns:v="urn:schemas-microsoft-com:vml" Requires="v">
                <p:oleObj name="Equation" r:id="rId2" imgW="1054080" imgH="1091880" progId="Equation.3">
                  <p:embed/>
                </p:oleObj>
              </mc:Choice>
              <mc:Fallback>
                <p:oleObj name="Equation" r:id="rId2" imgW="1054080" imgH="1091880" progId="Equation.3">
                  <p:embed/>
                  <p:pic>
                    <p:nvPicPr>
                      <p:cNvPr id="7172"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9322" y="3431481"/>
                        <a:ext cx="2570161" cy="2660873"/>
                      </a:xfrm>
                      <a:prstGeom prst="rect">
                        <a:avLst/>
                      </a:prstGeom>
                    </p:spPr>
                  </p:pic>
                </p:oleObj>
              </mc:Fallback>
            </mc:AlternateContent>
          </a:graphicData>
        </a:graphic>
      </p:graphicFrame>
      <p:sp>
        <p:nvSpPr>
          <p:cNvPr id="167942" name="Rectangle 6"/>
          <p:cNvSpPr>
            <a:spLocks noGrp="1" noChangeArrowheads="1"/>
          </p:cNvSpPr>
          <p:nvPr>
            <p:ph type="body" sz="half" idx="4294967295"/>
          </p:nvPr>
        </p:nvSpPr>
        <p:spPr>
          <a:xfrm>
            <a:off x="6096000" y="2701396"/>
            <a:ext cx="3867645" cy="466415"/>
          </a:xfrm>
        </p:spPr>
        <p:txBody>
          <a:bodyPr>
            <a:normAutofit lnSpcReduction="10000"/>
          </a:bodyPr>
          <a:lstStyle/>
          <a:p>
            <a:pPr marL="0" indent="0">
              <a:buNone/>
            </a:pPr>
            <a:r>
              <a:rPr lang="en-US" altLang="en-US" dirty="0">
                <a:latin typeface="Arial" panose="020B0604020202020204" pitchFamily="34" charset="0"/>
                <a:cs typeface="Arial" panose="020B0604020202020204" pitchFamily="34" charset="0"/>
              </a:rPr>
              <a:t>Estimate </a:t>
            </a:r>
            <a:r>
              <a:rPr lang="tr-TR" altLang="en-US" i="1" dirty="0">
                <a:latin typeface="Arial" panose="020B0604020202020204" pitchFamily="34" charset="0"/>
                <a:cs typeface="Arial" panose="020B0604020202020204" pitchFamily="34" charset="0"/>
              </a:rPr>
              <a:t>μ</a:t>
            </a:r>
            <a:r>
              <a:rPr lang="tr-TR" altLang="en-US" dirty="0">
                <a:latin typeface="Arial" panose="020B0604020202020204" pitchFamily="34" charset="0"/>
                <a:cs typeface="Arial" panose="020B0604020202020204" pitchFamily="34" charset="0"/>
              </a:rPr>
              <a:t> and </a:t>
            </a:r>
            <a:r>
              <a:rPr lang="tr-TR" altLang="en-US" i="1" dirty="0">
                <a:latin typeface="Arial" panose="020B0604020202020204" pitchFamily="34" charset="0"/>
                <a:cs typeface="Arial" panose="020B0604020202020204" pitchFamily="34" charset="0"/>
              </a:rPr>
              <a:t>σ</a:t>
            </a:r>
            <a:r>
              <a:rPr lang="tr-TR" altLang="en-US" baseline="30000" dirty="0">
                <a:latin typeface="Arial" panose="020B0604020202020204" pitchFamily="34" charset="0"/>
                <a:cs typeface="Arial" panose="020B0604020202020204" pitchFamily="34" charset="0"/>
              </a:rPr>
              <a:t>2</a:t>
            </a:r>
            <a:r>
              <a:rPr lang="en-US" altLang="en-US" baseline="30000"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by</a:t>
            </a:r>
            <a:endParaRPr lang="en-GB" altLang="en-US" i="1" dirty="0">
              <a:latin typeface="Arial" panose="020B0604020202020204" pitchFamily="34" charset="0"/>
              <a:cs typeface="Arial" panose="020B0604020202020204" pitchFamily="34" charset="0"/>
            </a:endParaRPr>
          </a:p>
        </p:txBody>
      </p:sp>
      <p:grpSp>
        <p:nvGrpSpPr>
          <p:cNvPr id="7182" name="Group 14"/>
          <p:cNvGrpSpPr>
            <a:grpSpLocks/>
          </p:cNvGrpSpPr>
          <p:nvPr/>
        </p:nvGrpSpPr>
        <p:grpSpPr bwMode="auto">
          <a:xfrm>
            <a:off x="805379" y="1368288"/>
            <a:ext cx="4271947" cy="3287933"/>
            <a:chOff x="340" y="1162"/>
            <a:chExt cx="2204" cy="1934"/>
          </a:xfrm>
        </p:grpSpPr>
        <p:graphicFrame>
          <p:nvGraphicFramePr>
            <p:cNvPr id="7171" name="Object 3"/>
            <p:cNvGraphicFramePr>
              <a:graphicFrameLocks noChangeAspect="1"/>
            </p:cNvGraphicFramePr>
            <p:nvPr/>
          </p:nvGraphicFramePr>
          <p:xfrm>
            <a:off x="976" y="1479"/>
            <a:ext cx="1168" cy="330"/>
          </p:xfrm>
          <a:graphic>
            <a:graphicData uri="http://schemas.openxmlformats.org/presentationml/2006/ole">
              <mc:AlternateContent xmlns:mc="http://schemas.openxmlformats.org/markup-compatibility/2006">
                <mc:Choice xmlns:v="urn:schemas-microsoft-com:vml" Requires="v">
                  <p:oleObj name="Equation" r:id="rId4" imgW="1854000" imgH="507960" progId="Equation.3">
                    <p:embed/>
                  </p:oleObj>
                </mc:Choice>
                <mc:Fallback>
                  <p:oleObj name="Equation" r:id="rId4" imgW="1854000" imgH="507960" progId="Equation.3">
                    <p:embed/>
                    <p:pic>
                      <p:nvPicPr>
                        <p:cNvPr id="7171"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6" y="1479"/>
                          <a:ext cx="1168" cy="330"/>
                        </a:xfrm>
                        <a:prstGeom prst="rect">
                          <a:avLst/>
                        </a:prstGeom>
                      </p:spPr>
                    </p:pic>
                  </p:oleObj>
                </mc:Fallback>
              </mc:AlternateContent>
            </a:graphicData>
          </a:graphic>
        </p:graphicFrame>
        <p:sp>
          <p:nvSpPr>
            <p:cNvPr id="7175" name="Text Box 9"/>
            <p:cNvSpPr txBox="1">
              <a:spLocks noChangeArrowheads="1"/>
            </p:cNvSpPr>
            <p:nvPr/>
          </p:nvSpPr>
          <p:spPr bwMode="auto">
            <a:xfrm>
              <a:off x="1474" y="2750"/>
              <a:ext cx="240"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tr-TR" altLang="en-US" i="1">
                  <a:latin typeface="Lucida Bright" pitchFamily="18" charset="0"/>
                </a:rPr>
                <a:t>μ</a:t>
              </a:r>
              <a:endParaRPr lang="en-GB" altLang="en-US" i="1">
                <a:latin typeface="Lucida Bright" pitchFamily="18" charset="0"/>
              </a:endParaRPr>
            </a:p>
          </p:txBody>
        </p:sp>
        <p:sp>
          <p:nvSpPr>
            <p:cNvPr id="7176" name="Line 11"/>
            <p:cNvSpPr>
              <a:spLocks noChangeShapeType="1"/>
            </p:cNvSpPr>
            <p:nvPr/>
          </p:nvSpPr>
          <p:spPr bwMode="auto">
            <a:xfrm flipH="1" flipV="1">
              <a:off x="1474" y="2750"/>
              <a:ext cx="0" cy="31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sp>
          <p:nvSpPr>
            <p:cNvPr id="7177" name="Line 12"/>
            <p:cNvSpPr>
              <a:spLocks noChangeShapeType="1"/>
            </p:cNvSpPr>
            <p:nvPr/>
          </p:nvSpPr>
          <p:spPr bwMode="auto">
            <a:xfrm>
              <a:off x="1474" y="3067"/>
              <a:ext cx="499"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sp>
          <p:nvSpPr>
            <p:cNvPr id="7178" name="Text Box 13"/>
            <p:cNvSpPr txBox="1">
              <a:spLocks noChangeArrowheads="1"/>
            </p:cNvSpPr>
            <p:nvPr/>
          </p:nvSpPr>
          <p:spPr bwMode="auto">
            <a:xfrm>
              <a:off x="1973" y="2832"/>
              <a:ext cx="213"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tr-TR" altLang="en-US" i="1">
                  <a:latin typeface="Lucida Bright" pitchFamily="18" charset="0"/>
                </a:rPr>
                <a:t>σ</a:t>
              </a:r>
              <a:endParaRPr lang="en-GB" altLang="en-US" i="1">
                <a:latin typeface="Lucida Bright" pitchFamily="18" charset="0"/>
              </a:endParaRPr>
            </a:p>
          </p:txBody>
        </p:sp>
        <p:pic>
          <p:nvPicPr>
            <p:cNvPr id="7179" name="Picture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0" y="1162"/>
              <a:ext cx="2204" cy="1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aphicFrame>
        <p:nvGraphicFramePr>
          <p:cNvPr id="7180" name="Object 12"/>
          <p:cNvGraphicFramePr>
            <a:graphicFrameLocks noChangeAspect="1"/>
          </p:cNvGraphicFramePr>
          <p:nvPr/>
        </p:nvGraphicFramePr>
        <p:xfrm>
          <a:off x="5887635" y="1192239"/>
          <a:ext cx="4076010" cy="1174538"/>
        </p:xfrm>
        <a:graphic>
          <a:graphicData uri="http://schemas.openxmlformats.org/presentationml/2006/ole">
            <mc:AlternateContent xmlns:mc="http://schemas.openxmlformats.org/markup-compatibility/2006">
              <mc:Choice xmlns:v="urn:schemas-microsoft-com:vml" Requires="v">
                <p:oleObj name="Equation" r:id="rId7" imgW="1828800" imgH="482400" progId="Equation.3">
                  <p:embed/>
                </p:oleObj>
              </mc:Choice>
              <mc:Fallback>
                <p:oleObj name="Equation" r:id="rId7" imgW="1828800" imgH="482400" progId="Equation.3">
                  <p:embed/>
                  <p:pic>
                    <p:nvPicPr>
                      <p:cNvPr id="718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87635" y="1192239"/>
                        <a:ext cx="4076010" cy="1174538"/>
                      </a:xfrm>
                      <a:prstGeom prst="rect">
                        <a:avLst/>
                      </a:prstGeom>
                      <a:noFill/>
                    </p:spPr>
                  </p:pic>
                </p:oleObj>
              </mc:Fallback>
            </mc:AlternateContent>
          </a:graphicData>
        </a:graphic>
      </p:graphicFrame>
      <p:sp>
        <p:nvSpPr>
          <p:cNvPr id="7184" name="Text Box 16"/>
          <p:cNvSpPr txBox="1">
            <a:spLocks noChangeArrowheads="1"/>
          </p:cNvSpPr>
          <p:nvPr/>
        </p:nvSpPr>
        <p:spPr bwMode="auto">
          <a:xfrm>
            <a:off x="1538151" y="4793140"/>
            <a:ext cx="380386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Function of a single random </a:t>
            </a:r>
          </a:p>
          <a:p>
            <a:r>
              <a:rPr lang="en-US" altLang="en-US" sz="2000" dirty="0">
                <a:latin typeface="Arial" panose="020B0604020202020204" pitchFamily="34" charset="0"/>
                <a:cs typeface="Arial" panose="020B0604020202020204" pitchFamily="34" charset="0"/>
              </a:rPr>
              <a:t>variable with a shape </a:t>
            </a:r>
          </a:p>
          <a:p>
            <a:r>
              <a:rPr lang="en-US" altLang="en-US" sz="2000" dirty="0">
                <a:latin typeface="Arial" panose="020B0604020202020204" pitchFamily="34" charset="0"/>
                <a:cs typeface="Arial" panose="020B0604020202020204" pitchFamily="34" charset="0"/>
              </a:rPr>
              <a:t>characterized by 2 parameters</a:t>
            </a:r>
          </a:p>
        </p:txBody>
      </p:sp>
    </p:spTree>
    <p:extLst>
      <p:ext uri="{BB962C8B-B14F-4D97-AF65-F5344CB8AC3E}">
        <p14:creationId xmlns:p14="http://schemas.microsoft.com/office/powerpoint/2010/main" val="32733583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39" name="Object 4"/>
          <p:cNvGraphicFramePr>
            <a:graphicFrameLocks noGrp="1" noChangeAspect="1"/>
          </p:cNvGraphicFramePr>
          <p:nvPr>
            <p:ph idx="4294967295"/>
            <p:extLst>
              <p:ext uri="{D42A27DB-BD31-4B8C-83A1-F6EECF244321}">
                <p14:modId xmlns:p14="http://schemas.microsoft.com/office/powerpoint/2010/main" val="2485826229"/>
              </p:ext>
            </p:extLst>
          </p:nvPr>
        </p:nvGraphicFramePr>
        <p:xfrm>
          <a:off x="2048707" y="3073173"/>
          <a:ext cx="7758905" cy="1446550"/>
        </p:xfrm>
        <a:graphic>
          <a:graphicData uri="http://schemas.openxmlformats.org/presentationml/2006/ole">
            <mc:AlternateContent xmlns:mc="http://schemas.openxmlformats.org/markup-compatibility/2006">
              <mc:Choice xmlns:v="urn:schemas-microsoft-com:vml" Requires="v">
                <p:oleObj name="Equation" r:id="rId2" imgW="3746160" imgH="698400" progId="Equation.3">
                  <p:embed/>
                </p:oleObj>
              </mc:Choice>
              <mc:Fallback>
                <p:oleObj name="Equation" r:id="rId2" imgW="3746160" imgH="698400" progId="Equation.3">
                  <p:embed/>
                  <p:pic>
                    <p:nvPicPr>
                      <p:cNvPr id="39939" name="Object 4"/>
                      <p:cNvPicPr>
                        <a:picLocks noGrp="1" noChangeAspect="1" noChangeArrowheads="1"/>
                      </p:cNvPicPr>
                      <p:nvPr/>
                    </p:nvPicPr>
                    <p:blipFill>
                      <a:blip r:embed="rId3"/>
                      <a:srcRect/>
                      <a:stretch>
                        <a:fillRect/>
                      </a:stretch>
                    </p:blipFill>
                    <p:spPr bwMode="auto">
                      <a:xfrm>
                        <a:off x="2048707" y="3073173"/>
                        <a:ext cx="7758905" cy="1446550"/>
                      </a:xfrm>
                      <a:prstGeom prst="rect">
                        <a:avLst/>
                      </a:prstGeom>
                      <a:noFill/>
                      <a:ln>
                        <a:noFill/>
                      </a:ln>
                    </p:spPr>
                  </p:pic>
                </p:oleObj>
              </mc:Fallback>
            </mc:AlternateContent>
          </a:graphicData>
        </a:graphic>
      </p:graphicFrame>
      <p:sp>
        <p:nvSpPr>
          <p:cNvPr id="6" name="Slide Number Placeholder 4"/>
          <p:cNvSpPr txBox="1">
            <a:spLocks noGrp="1"/>
          </p:cNvSpPr>
          <p:nvPr/>
        </p:nvSpPr>
        <p:spPr>
          <a:xfrm>
            <a:off x="7981951" y="5075636"/>
            <a:ext cx="428625" cy="205978"/>
          </a:xfrm>
          <a:prstGeom prst="rect">
            <a:avLst/>
          </a:prstGeom>
          <a:noFill/>
        </p:spPr>
        <p:txBody>
          <a:bodyPr lIns="0" tIns="0" rIns="0" bIns="0" anchor="b"/>
          <a:lstStyle/>
          <a:p>
            <a:pPr algn="r">
              <a:defRPr/>
            </a:pPr>
            <a:fld id="{A06CD511-58AD-495B-9FB3-277BC5E8A5E8}" type="slidenum">
              <a:rPr lang="tr-TR" sz="675">
                <a:solidFill>
                  <a:schemeClr val="tx2">
                    <a:shade val="90000"/>
                  </a:schemeClr>
                </a:solidFill>
              </a:rPr>
              <a:pPr algn="r">
                <a:defRPr/>
              </a:pPr>
              <a:t>27</a:t>
            </a:fld>
            <a:endParaRPr lang="tr-TR" sz="675">
              <a:solidFill>
                <a:schemeClr val="tx2">
                  <a:shade val="90000"/>
                </a:schemeClr>
              </a:solidFill>
            </a:endParaRPr>
          </a:p>
        </p:txBody>
      </p:sp>
      <p:sp>
        <p:nvSpPr>
          <p:cNvPr id="39942" name="TextBox 1"/>
          <p:cNvSpPr txBox="1">
            <a:spLocks noChangeArrowheads="1"/>
          </p:cNvSpPr>
          <p:nvPr/>
        </p:nvSpPr>
        <p:spPr bwMode="auto">
          <a:xfrm>
            <a:off x="2691863" y="449616"/>
            <a:ext cx="69958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Naïve Bayes classification based on d attributes:</a:t>
            </a:r>
          </a:p>
        </p:txBody>
      </p:sp>
      <p:sp>
        <p:nvSpPr>
          <p:cNvPr id="8" name="Rectangle 5"/>
          <p:cNvSpPr txBox="1">
            <a:spLocks noChangeArrowheads="1"/>
          </p:cNvSpPr>
          <p:nvPr/>
        </p:nvSpPr>
        <p:spPr bwMode="auto">
          <a:xfrm>
            <a:off x="477859" y="4745991"/>
            <a:ext cx="11236282" cy="865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None/>
              <a:defRPr/>
            </a:pPr>
            <a:r>
              <a:rPr lang="en-US" sz="2400" dirty="0">
                <a:latin typeface="Arial" panose="020B0604020202020204" pitchFamily="34" charset="0"/>
                <a:cs typeface="Arial" panose="020B0604020202020204" pitchFamily="34" charset="0"/>
              </a:rPr>
              <a:t>Each class is characterized by a mean and variance of the attributes of examples in the dataset that belong to that class.</a:t>
            </a:r>
          </a:p>
        </p:txBody>
      </p:sp>
      <p:sp>
        <p:nvSpPr>
          <p:cNvPr id="2" name="TextBox 1"/>
          <p:cNvSpPr txBox="1"/>
          <p:nvPr/>
        </p:nvSpPr>
        <p:spPr>
          <a:xfrm>
            <a:off x="389351" y="1340938"/>
            <a:ext cx="11556464" cy="1446550"/>
          </a:xfrm>
          <a:prstGeom prst="rect">
            <a:avLst/>
          </a:prstGeom>
          <a:noFill/>
        </p:spPr>
        <p:txBody>
          <a:bodyPr wrap="square" rtlCol="0">
            <a:spAutoFit/>
          </a:bodyPr>
          <a:lstStyle/>
          <a:p>
            <a:pPr>
              <a:defRPr/>
            </a:pPr>
            <a:r>
              <a:rPr lang="en-US" sz="2000" dirty="0">
                <a:latin typeface="Arial" panose="020B0604020202020204" pitchFamily="34" charset="0"/>
                <a:cs typeface="Arial" panose="020B0604020202020204" pitchFamily="34" charset="0"/>
              </a:rPr>
              <a:t>Assumes that the d attributes are uncorrelated. Unlikely; hence, Naïve Bayes. With this assumption,</a:t>
            </a:r>
          </a:p>
          <a:p>
            <a:pPr>
              <a:defRPr/>
            </a:pPr>
            <a:r>
              <a:rPr lang="en-US" sz="2000" dirty="0">
                <a:latin typeface="Arial" panose="020B0604020202020204" pitchFamily="34" charset="0"/>
                <a:cs typeface="Arial" panose="020B0604020202020204" pitchFamily="34" charset="0"/>
              </a:rPr>
              <a:t>class likelihood, P(</a:t>
            </a:r>
            <a:r>
              <a:rPr lang="en-US" sz="2000" b="1" dirty="0" err="1">
                <a:latin typeface="Arial" panose="020B0604020202020204" pitchFamily="34" charset="0"/>
                <a:cs typeface="Arial" panose="020B0604020202020204" pitchFamily="34" charset="0"/>
              </a:rPr>
              <a:t>x</a:t>
            </a:r>
            <a:r>
              <a:rPr lang="en-US" sz="2000" dirty="0" err="1">
                <a:latin typeface="Arial" panose="020B0604020202020204" pitchFamily="34" charset="0"/>
                <a:cs typeface="Arial" panose="020B0604020202020204" pitchFamily="34" charset="0"/>
              </a:rPr>
              <a:t>|C</a:t>
            </a:r>
            <a:r>
              <a:rPr lang="en-US" sz="2000" dirty="0">
                <a:latin typeface="Arial" panose="020B0604020202020204" pitchFamily="34" charset="0"/>
                <a:cs typeface="Arial" panose="020B0604020202020204" pitchFamily="34" charset="0"/>
              </a:rPr>
              <a:t>), is a product of 1D Gaussians for each attribute</a:t>
            </a:r>
            <a:r>
              <a:rPr lang="en-US" sz="2000" b="1" dirty="0">
                <a:latin typeface="Arial" panose="020B0604020202020204" pitchFamily="34" charset="0"/>
                <a:cs typeface="Arial" panose="020B0604020202020204" pitchFamily="34" charset="0"/>
              </a:rPr>
              <a:t>.</a:t>
            </a:r>
          </a:p>
          <a:p>
            <a:pPr>
              <a:defRPr/>
            </a:pPr>
            <a:r>
              <a:rPr lang="en-US" sz="2400" i="1" dirty="0">
                <a:latin typeface="Arial" panose="020B0604020202020204" pitchFamily="34" charset="0"/>
                <a:cs typeface="Arial" panose="020B0604020202020204" pitchFamily="34" charset="0"/>
              </a:rPr>
              <a:t>p(x</a:t>
            </a:r>
            <a:r>
              <a:rPr lang="en-US" sz="2400" i="1" baseline="-25000" dirty="0">
                <a:latin typeface="Arial" panose="020B0604020202020204" pitchFamily="34" charset="0"/>
                <a:cs typeface="Arial" panose="020B0604020202020204" pitchFamily="34" charset="0"/>
              </a:rPr>
              <a:t>i </a:t>
            </a:r>
            <a:r>
              <a:rPr lang="en-US" sz="2400" i="1" dirty="0">
                <a:latin typeface="Arial" panose="020B0604020202020204" pitchFamily="34" charset="0"/>
                <a:cs typeface="Arial" panose="020B0604020202020204" pitchFamily="34" charset="0"/>
              </a:rPr>
              <a:t>|C)</a:t>
            </a:r>
            <a:r>
              <a:rPr lang="en-US" sz="2400" i="1" baseline="-25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is the probability that an example in class C will have value </a:t>
            </a:r>
            <a:r>
              <a:rPr lang="en-US" sz="2400" i="1" dirty="0">
                <a:latin typeface="Arial" panose="020B0604020202020204" pitchFamily="34" charset="0"/>
                <a:cs typeface="Arial" panose="020B0604020202020204" pitchFamily="34" charset="0"/>
              </a:rPr>
              <a:t>x</a:t>
            </a:r>
            <a:r>
              <a:rPr lang="en-US" sz="2400" i="1" baseline="-25000" dirty="0">
                <a:latin typeface="Arial" panose="020B0604020202020204" pitchFamily="34" charset="0"/>
                <a:cs typeface="Arial" panose="020B0604020202020204" pitchFamily="34" charset="0"/>
              </a:rPr>
              <a:t>i</a:t>
            </a:r>
            <a:r>
              <a:rPr lang="en-US" sz="2000" dirty="0">
                <a:latin typeface="Arial" panose="020B0604020202020204" pitchFamily="34" charset="0"/>
                <a:cs typeface="Arial" panose="020B0604020202020204" pitchFamily="34" charset="0"/>
              </a:rPr>
              <a:t> for attribute </a:t>
            </a:r>
            <a:r>
              <a:rPr lang="en-US" sz="2400" i="1" dirty="0" err="1">
                <a:latin typeface="Arial" panose="020B0604020202020204" pitchFamily="34" charset="0"/>
                <a:cs typeface="Arial" panose="020B0604020202020204" pitchFamily="34" charset="0"/>
              </a:rPr>
              <a:t>i</a:t>
            </a:r>
            <a:endParaRPr lang="en-US" sz="2400" i="1" dirty="0">
              <a:latin typeface="Arial" panose="020B0604020202020204" pitchFamily="34" charset="0"/>
              <a:cs typeface="Arial" panose="020B0604020202020204" pitchFamily="34" charset="0"/>
            </a:endParaRPr>
          </a:p>
          <a:p>
            <a:pPr>
              <a:defRPr/>
            </a:pPr>
            <a:r>
              <a:rPr lang="en-US" sz="2400" i="1" dirty="0">
                <a:latin typeface="Arial" panose="020B0604020202020204" pitchFamily="34" charset="0"/>
                <a:cs typeface="Arial" panose="020B0604020202020204" pitchFamily="34" charset="0"/>
              </a:rPr>
              <a:t>P(</a:t>
            </a:r>
            <a:r>
              <a:rPr lang="en-US" sz="2400" b="1" i="1" dirty="0">
                <a:latin typeface="Arial" panose="020B0604020202020204" pitchFamily="34" charset="0"/>
                <a:cs typeface="Arial" panose="020B0604020202020204" pitchFamily="34" charset="0"/>
              </a:rPr>
              <a:t>x</a:t>
            </a:r>
            <a:r>
              <a:rPr lang="en-US" sz="2400" i="1" dirty="0">
                <a:latin typeface="Arial" panose="020B0604020202020204" pitchFamily="34" charset="0"/>
                <a:cs typeface="Arial" panose="020B0604020202020204" pitchFamily="34" charset="0"/>
              </a:rPr>
              <a:t> |C) </a:t>
            </a:r>
            <a:r>
              <a:rPr lang="en-US" sz="2000" dirty="0">
                <a:latin typeface="Arial" panose="020B0604020202020204" pitchFamily="34" charset="0"/>
                <a:cs typeface="Arial" panose="020B0604020202020204" pitchFamily="34" charset="0"/>
              </a:rPr>
              <a:t>is the probability that an example in class C will have attribute vector </a:t>
            </a:r>
            <a:r>
              <a:rPr lang="en-US" sz="2400" b="1" dirty="0">
                <a:latin typeface="Arial" panose="020B0604020202020204" pitchFamily="34" charset="0"/>
                <a:cs typeface="Arial" panose="020B0604020202020204" pitchFamily="34" charset="0"/>
              </a:rPr>
              <a:t>x </a:t>
            </a:r>
            <a:r>
              <a:rPr lang="en-US" sz="2000" dirty="0">
                <a:latin typeface="Arial" panose="020B0604020202020204" pitchFamily="34" charset="0"/>
                <a:cs typeface="Arial" panose="020B0604020202020204" pitchFamily="34" charset="0"/>
              </a:rPr>
              <a:t>with d components</a:t>
            </a:r>
            <a:endParaRPr lang="en-US" sz="2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2558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Text Box 4">
            <a:extLst>
              <a:ext uri="{FF2B5EF4-FFF2-40B4-BE49-F238E27FC236}">
                <a16:creationId xmlns:a16="http://schemas.microsoft.com/office/drawing/2014/main" id="{70FE7AB3-F037-4572-9BF9-08A553345F6D}"/>
              </a:ext>
            </a:extLst>
          </p:cNvPr>
          <p:cNvSpPr txBox="1">
            <a:spLocks noChangeArrowheads="1"/>
          </p:cNvSpPr>
          <p:nvPr/>
        </p:nvSpPr>
        <p:spPr bwMode="auto">
          <a:xfrm>
            <a:off x="609600" y="1543436"/>
            <a:ext cx="1133621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Use WEKA’s naïve Bayes to classify ALL and AML by </a:t>
            </a:r>
            <a:r>
              <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leukemia gene expression. Compare with KNN results from HW8a</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 name="Rectangle 2">
            <a:extLst>
              <a:ext uri="{FF2B5EF4-FFF2-40B4-BE49-F238E27FC236}">
                <a16:creationId xmlns:a16="http://schemas.microsoft.com/office/drawing/2014/main" id="{24666050-8D98-434C-B4CE-832446F08A00}"/>
              </a:ext>
            </a:extLst>
          </p:cNvPr>
          <p:cNvSpPr>
            <a:spLocks noChangeArrowheads="1"/>
          </p:cNvSpPr>
          <p:nvPr/>
        </p:nvSpPr>
        <p:spPr bwMode="auto">
          <a:xfrm>
            <a:off x="1715502" y="881862"/>
            <a:ext cx="7924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Assignment 8b: Parametric Bayesian Classification</a:t>
            </a:r>
          </a:p>
        </p:txBody>
      </p:sp>
    </p:spTree>
    <p:extLst>
      <p:ext uri="{BB962C8B-B14F-4D97-AF65-F5344CB8AC3E}">
        <p14:creationId xmlns:p14="http://schemas.microsoft.com/office/powerpoint/2010/main" val="4675581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8999F8-A084-4E20-8D0B-FA4977066090}"/>
              </a:ext>
            </a:extLst>
          </p:cNvPr>
          <p:cNvSpPr txBox="1"/>
          <p:nvPr/>
        </p:nvSpPr>
        <p:spPr>
          <a:xfrm>
            <a:off x="2237875" y="2460067"/>
            <a:ext cx="8284640" cy="1077218"/>
          </a:xfrm>
          <a:prstGeom prst="rect">
            <a:avLst/>
          </a:prstGeom>
          <a:noFill/>
        </p:spPr>
        <p:txBody>
          <a:bodyPr wrap="none" rtlCol="0">
            <a:spAutoFit/>
          </a:bodyPr>
          <a:lstStyle/>
          <a:p>
            <a:r>
              <a:rPr lang="en-US" sz="3200" dirty="0">
                <a:latin typeface="Arial" panose="020B0604020202020204" pitchFamily="34" charset="0"/>
                <a:cs typeface="Arial" panose="020B0604020202020204" pitchFamily="34" charset="0"/>
              </a:rPr>
              <a:t>Methods of classification</a:t>
            </a:r>
          </a:p>
          <a:p>
            <a:r>
              <a:rPr lang="en-US" sz="3200" dirty="0">
                <a:latin typeface="Arial" panose="020B0604020202020204" pitchFamily="34" charset="0"/>
                <a:cs typeface="Arial" panose="020B0604020202020204" pitchFamily="34" charset="0"/>
              </a:rPr>
              <a:t>	Bayesian classification by discriminants</a:t>
            </a:r>
          </a:p>
        </p:txBody>
      </p:sp>
    </p:spTree>
    <p:extLst>
      <p:ext uri="{BB962C8B-B14F-4D97-AF65-F5344CB8AC3E}">
        <p14:creationId xmlns:p14="http://schemas.microsoft.com/office/powerpoint/2010/main" val="1584218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1509" y="1022792"/>
            <a:ext cx="9443611" cy="2308324"/>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Example: Beer-bottle glass dataset</a:t>
            </a:r>
          </a:p>
          <a:p>
            <a:r>
              <a:rPr lang="en-US" altLang="en-US" sz="2400" dirty="0">
                <a:latin typeface="Arial" panose="020B0604020202020204" pitchFamily="34" charset="0"/>
                <a:cs typeface="Arial" panose="020B0604020202020204" pitchFamily="34" charset="0"/>
              </a:rPr>
              <a:t>	Data contains 214 examples of bottle glass from 6 breweries.</a:t>
            </a:r>
          </a:p>
          <a:p>
            <a:endParaRPr lang="en-US" altLang="en-US" sz="2400" dirty="0">
              <a:latin typeface="Arial" panose="020B0604020202020204" pitchFamily="34" charset="0"/>
              <a:cs typeface="Arial" panose="020B0604020202020204" pitchFamily="34" charset="0"/>
            </a:endParaRPr>
          </a:p>
          <a:p>
            <a:r>
              <a:rPr lang="en-US" altLang="en-US" sz="2400" dirty="0">
                <a:latin typeface="Arial" panose="020B0604020202020204" pitchFamily="34" charset="0"/>
                <a:cs typeface="Arial" panose="020B0604020202020204" pitchFamily="34" charset="0"/>
              </a:rPr>
              <a:t>	Each example has 9 attributes of beer-bottle glass</a:t>
            </a:r>
          </a:p>
          <a:p>
            <a:endParaRPr lang="en-US" altLang="en-US" sz="2400" dirty="0">
              <a:latin typeface="Arial" panose="020B0604020202020204" pitchFamily="34" charset="0"/>
              <a:cs typeface="Arial" panose="020B0604020202020204" pitchFamily="34" charset="0"/>
            </a:endParaRPr>
          </a:p>
          <a:p>
            <a:r>
              <a:rPr lang="en-US" altLang="en-US" sz="2400" dirty="0">
                <a:latin typeface="Arial" panose="020B0604020202020204" pitchFamily="34" charset="0"/>
                <a:cs typeface="Arial" panose="020B0604020202020204" pitchFamily="34" charset="0"/>
              </a:rPr>
              <a:t>	Develop a model to predict brewery from glass attributes </a:t>
            </a:r>
          </a:p>
        </p:txBody>
      </p:sp>
    </p:spTree>
    <p:extLst>
      <p:ext uri="{BB962C8B-B14F-4D97-AF65-F5344CB8AC3E}">
        <p14:creationId xmlns:p14="http://schemas.microsoft.com/office/powerpoint/2010/main" val="30338889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6FDD79E9-115E-4066-A541-69A136CB26E9}"/>
              </a:ext>
            </a:extLst>
          </p:cNvPr>
          <p:cNvSpPr txBox="1">
            <a:spLocks noGrp="1"/>
          </p:cNvSpPr>
          <p:nvPr/>
        </p:nvSpPr>
        <p:spPr>
          <a:xfrm>
            <a:off x="9448800" y="6356351"/>
            <a:ext cx="762000" cy="365125"/>
          </a:xfrm>
          <a:prstGeom prst="rect">
            <a:avLst/>
          </a:prstGeom>
          <a:noFill/>
        </p:spPr>
        <p:txBody>
          <a:bodyPr lIns="0" tIns="0" rIns="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F95FB800-BBB5-40D7-B82B-C40174BF8B55}" type="slidenum">
              <a:rPr lang="tr-TR" altLang="en-US" sz="1200">
                <a:solidFill>
                  <a:srgbClr val="045C75"/>
                </a:solidFill>
                <a:latin typeface="Palatino Linotype" panose="02040502050505030304" pitchFamily="18" charset="0"/>
              </a:rPr>
              <a:pPr algn="r"/>
              <a:t>30</a:t>
            </a:fld>
            <a:endParaRPr lang="tr-TR" altLang="en-US" sz="1200">
              <a:solidFill>
                <a:srgbClr val="045C75"/>
              </a:solidFill>
              <a:latin typeface="Palatino Linotype" panose="02040502050505030304" pitchFamily="18" charset="0"/>
            </a:endParaRPr>
          </a:p>
        </p:txBody>
      </p:sp>
      <p:sp>
        <p:nvSpPr>
          <p:cNvPr id="7" name="Footer Placeholder 3">
            <a:extLst>
              <a:ext uri="{FF2B5EF4-FFF2-40B4-BE49-F238E27FC236}">
                <a16:creationId xmlns:a16="http://schemas.microsoft.com/office/drawing/2014/main" id="{728FF928-71F7-4B50-9D23-C92EA09FED5A}"/>
              </a:ext>
            </a:extLst>
          </p:cNvPr>
          <p:cNvSpPr txBox="1">
            <a:spLocks noGrp="1"/>
          </p:cNvSpPr>
          <p:nvPr/>
        </p:nvSpPr>
        <p:spPr>
          <a:xfrm>
            <a:off x="2095501" y="6356351"/>
            <a:ext cx="7072313" cy="365125"/>
          </a:xfrm>
          <a:prstGeom prst="rect">
            <a:avLst/>
          </a:prstGeom>
          <a:noFill/>
        </p:spPr>
        <p:txBody>
          <a:bodyPr lIns="0" tIns="0" rIns="0" bIns="0" anchor="b"/>
          <a:lstStyle/>
          <a:p>
            <a:pPr>
              <a:defRPr/>
            </a:pPr>
            <a:r>
              <a:rPr lang="en-US" sz="1200" dirty="0">
                <a:solidFill>
                  <a:srgbClr val="B2B2B2"/>
                </a:solidFill>
                <a:latin typeface="+mj-lt"/>
              </a:rPr>
              <a:t>Lecture Notes for E </a:t>
            </a:r>
            <a:r>
              <a:rPr lang="en-US" sz="1200" dirty="0" err="1">
                <a:solidFill>
                  <a:srgbClr val="B2B2B2"/>
                </a:solidFill>
                <a:latin typeface="+mj-lt"/>
              </a:rPr>
              <a:t>Alpaydın</a:t>
            </a:r>
            <a:r>
              <a:rPr lang="en-US" sz="1200" dirty="0">
                <a:solidFill>
                  <a:srgbClr val="B2B2B2"/>
                </a:solidFill>
                <a:latin typeface="+mj-lt"/>
              </a:rPr>
              <a:t> 2010 Introduction to Machine Learning 2e © The MIT Press (V1.0)</a:t>
            </a:r>
            <a:endParaRPr lang="tr-TR" sz="1200" dirty="0">
              <a:solidFill>
                <a:srgbClr val="B2B2B2"/>
              </a:solidFill>
              <a:latin typeface="+mj-lt"/>
            </a:endParaRPr>
          </a:p>
        </p:txBody>
      </p:sp>
      <p:sp>
        <p:nvSpPr>
          <p:cNvPr id="15367" name="Text Box 7">
            <a:extLst>
              <a:ext uri="{FF2B5EF4-FFF2-40B4-BE49-F238E27FC236}">
                <a16:creationId xmlns:a16="http://schemas.microsoft.com/office/drawing/2014/main" id="{24CCCCEF-E529-454D-B7E4-9AF0D344E37B}"/>
              </a:ext>
            </a:extLst>
          </p:cNvPr>
          <p:cNvSpPr txBox="1">
            <a:spLocks noChangeArrowheads="1"/>
          </p:cNvSpPr>
          <p:nvPr/>
        </p:nvSpPr>
        <p:spPr bwMode="auto">
          <a:xfrm>
            <a:off x="668217" y="432194"/>
            <a:ext cx="1128932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2800" dirty="0"/>
              <a:t>Define a discriminant function for a dataset where k classes are predicted by the value of one attribute. Use Bayes’ rule with class likelihoods that are Gaussian distributed  </a:t>
            </a:r>
            <a:r>
              <a:rPr lang="en-US" altLang="en-US" sz="2800" i="1" dirty="0" err="1"/>
              <a:t>g</a:t>
            </a:r>
            <a:r>
              <a:rPr lang="en-US" altLang="en-US" sz="2800" i="1" baseline="-25000" dirty="0" err="1"/>
              <a:t>i</a:t>
            </a:r>
            <a:r>
              <a:rPr lang="en-US" altLang="en-US" sz="2800" i="1" dirty="0"/>
              <a:t>(x)</a:t>
            </a:r>
            <a:r>
              <a:rPr lang="en-US" altLang="en-US" sz="2800" dirty="0"/>
              <a:t> = log(</a:t>
            </a:r>
            <a:r>
              <a:rPr lang="en-US" altLang="en-US" sz="2800" i="1" dirty="0"/>
              <a:t>p(C</a:t>
            </a:r>
            <a:r>
              <a:rPr lang="en-US" altLang="en-US" sz="2800" i="1" baseline="-25000" dirty="0"/>
              <a:t>i</a:t>
            </a:r>
            <a:r>
              <a:rPr lang="en-US" altLang="en-US" sz="2800" i="1" dirty="0"/>
              <a:t>|x)</a:t>
            </a:r>
            <a:r>
              <a:rPr lang="en-US" altLang="en-US" sz="2800" dirty="0"/>
              <a:t>)</a:t>
            </a:r>
          </a:p>
        </p:txBody>
      </p:sp>
      <p:graphicFrame>
        <p:nvGraphicFramePr>
          <p:cNvPr id="2" name="Object 9">
            <a:extLst>
              <a:ext uri="{FF2B5EF4-FFF2-40B4-BE49-F238E27FC236}">
                <a16:creationId xmlns:a16="http://schemas.microsoft.com/office/drawing/2014/main" id="{318BC7A9-63A6-45BF-867A-E314BF710DFC}"/>
              </a:ext>
            </a:extLst>
          </p:cNvPr>
          <p:cNvGraphicFramePr>
            <a:graphicFrameLocks noChangeAspect="1"/>
          </p:cNvGraphicFramePr>
          <p:nvPr>
            <p:extLst>
              <p:ext uri="{D42A27DB-BD31-4B8C-83A1-F6EECF244321}">
                <p14:modId xmlns:p14="http://schemas.microsoft.com/office/powerpoint/2010/main" val="1686391012"/>
              </p:ext>
            </p:extLst>
          </p:nvPr>
        </p:nvGraphicFramePr>
        <p:xfrm>
          <a:off x="2146300" y="4540977"/>
          <a:ext cx="8064500" cy="641350"/>
        </p:xfrm>
        <a:graphic>
          <a:graphicData uri="http://schemas.openxmlformats.org/presentationml/2006/ole">
            <mc:AlternateContent xmlns:mc="http://schemas.openxmlformats.org/markup-compatibility/2006">
              <mc:Choice xmlns:v="urn:schemas-microsoft-com:vml" Requires="v">
                <p:oleObj name="Equation" r:id="rId3" imgW="3035160" imgH="241200" progId="Equation.3">
                  <p:embed/>
                </p:oleObj>
              </mc:Choice>
              <mc:Fallback>
                <p:oleObj name="Equation" r:id="rId3" imgW="3035160" imgH="241200" progId="Equation.3">
                  <p:embed/>
                  <p:pic>
                    <p:nvPicPr>
                      <p:cNvPr id="96265" name="Object 9">
                        <a:extLst>
                          <a:ext uri="{FF2B5EF4-FFF2-40B4-BE49-F238E27FC236}">
                            <a16:creationId xmlns:a16="http://schemas.microsoft.com/office/drawing/2014/main" id="{727E89B6-2CF1-44C3-94FD-F2BB9F19D6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6300" y="4540977"/>
                        <a:ext cx="8064500" cy="64135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ext Box 7">
            <a:extLst>
              <a:ext uri="{FF2B5EF4-FFF2-40B4-BE49-F238E27FC236}">
                <a16:creationId xmlns:a16="http://schemas.microsoft.com/office/drawing/2014/main" id="{83F00E9E-BA59-4FE7-9E61-68B1A07163C6}"/>
              </a:ext>
            </a:extLst>
          </p:cNvPr>
          <p:cNvSpPr txBox="1">
            <a:spLocks noChangeArrowheads="1"/>
          </p:cNvSpPr>
          <p:nvPr/>
        </p:nvSpPr>
        <p:spPr bwMode="auto">
          <a:xfrm>
            <a:off x="873371" y="5507729"/>
            <a:ext cx="1087901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2800" dirty="0"/>
              <a:t>We can drop the term log(</a:t>
            </a:r>
            <a:r>
              <a:rPr lang="en-US" altLang="en-US" sz="2800" i="1" dirty="0"/>
              <a:t>p(</a:t>
            </a:r>
            <a:r>
              <a:rPr lang="en-US" altLang="en-US" sz="2800" dirty="0"/>
              <a:t>x</a:t>
            </a:r>
            <a:r>
              <a:rPr lang="en-US" altLang="en-US" sz="2800" i="1" dirty="0"/>
              <a:t>)</a:t>
            </a:r>
            <a:r>
              <a:rPr lang="en-US" altLang="en-US" sz="2800" dirty="0"/>
              <a:t>) because it is not class dependent</a:t>
            </a:r>
            <a:endParaRPr lang="en-US" altLang="en-US" sz="2800" i="1" dirty="0"/>
          </a:p>
        </p:txBody>
      </p:sp>
      <p:graphicFrame>
        <p:nvGraphicFramePr>
          <p:cNvPr id="21" name="Object 17">
            <a:extLst>
              <a:ext uri="{FF2B5EF4-FFF2-40B4-BE49-F238E27FC236}">
                <a16:creationId xmlns:a16="http://schemas.microsoft.com/office/drawing/2014/main" id="{B62215B3-285D-4F58-97E4-A01118DAE7EF}"/>
              </a:ext>
            </a:extLst>
          </p:cNvPr>
          <p:cNvGraphicFramePr>
            <a:graphicFrameLocks noChangeAspect="1"/>
          </p:cNvGraphicFramePr>
          <p:nvPr>
            <p:extLst>
              <p:ext uri="{D42A27DB-BD31-4B8C-83A1-F6EECF244321}">
                <p14:modId xmlns:p14="http://schemas.microsoft.com/office/powerpoint/2010/main" val="2569368266"/>
              </p:ext>
            </p:extLst>
          </p:nvPr>
        </p:nvGraphicFramePr>
        <p:xfrm>
          <a:off x="2462675" y="2991213"/>
          <a:ext cx="6837486" cy="1523011"/>
        </p:xfrm>
        <a:graphic>
          <a:graphicData uri="http://schemas.openxmlformats.org/presentationml/2006/ole">
            <mc:AlternateContent xmlns:mc="http://schemas.openxmlformats.org/markup-compatibility/2006">
              <mc:Choice xmlns:v="urn:schemas-microsoft-com:vml" Requires="v">
                <p:oleObj name="Equation" r:id="rId5" imgW="2794000" imgH="622300" progId="Equation.3">
                  <p:embed/>
                </p:oleObj>
              </mc:Choice>
              <mc:Fallback>
                <p:oleObj name="Equation" r:id="rId5" imgW="2794000" imgH="622300" progId="Equation.3">
                  <p:embed/>
                  <p:pic>
                    <p:nvPicPr>
                      <p:cNvPr id="36867" name="Object 17"/>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62675" y="2991213"/>
                        <a:ext cx="6837486" cy="1523011"/>
                      </a:xfrm>
                      <a:prstGeom prst="rect">
                        <a:avLst/>
                      </a:prstGeom>
                      <a:noFill/>
                      <a:ln>
                        <a:noFill/>
                      </a:ln>
                    </p:spPr>
                  </p:pic>
                </p:oleObj>
              </mc:Fallback>
            </mc:AlternateContent>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7">
            <a:extLst>
              <a:ext uri="{FF2B5EF4-FFF2-40B4-BE49-F238E27FC236}">
                <a16:creationId xmlns:a16="http://schemas.microsoft.com/office/drawing/2014/main" id="{E96AFE18-BEAD-4E7B-8BB3-B0463B03CF00}"/>
              </a:ext>
            </a:extLst>
          </p:cNvPr>
          <p:cNvSpPr txBox="1">
            <a:spLocks noChangeArrowheads="1"/>
          </p:cNvSpPr>
          <p:nvPr/>
        </p:nvSpPr>
        <p:spPr bwMode="auto">
          <a:xfrm>
            <a:off x="1319462" y="1990562"/>
            <a:ext cx="1009850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3200" dirty="0"/>
              <a:t>Use Gaussian class likelihood and natural </a:t>
            </a:r>
            <a:r>
              <a:rPr lang="en-US" altLang="en-US" sz="3200" dirty="0" err="1"/>
              <a:t>logirithm</a:t>
            </a:r>
            <a:endParaRPr lang="en-US" altLang="en-US" sz="3600" i="1" dirty="0"/>
          </a:p>
        </p:txBody>
      </p:sp>
      <p:graphicFrame>
        <p:nvGraphicFramePr>
          <p:cNvPr id="98307" name="Object 3">
            <a:extLst>
              <a:ext uri="{FF2B5EF4-FFF2-40B4-BE49-F238E27FC236}">
                <a16:creationId xmlns:a16="http://schemas.microsoft.com/office/drawing/2014/main" id="{C14CD60B-1D7D-448E-BD1B-BF6CAB7D62C6}"/>
              </a:ext>
            </a:extLst>
          </p:cNvPr>
          <p:cNvGraphicFramePr>
            <a:graphicFrameLocks noChangeAspect="1"/>
          </p:cNvGraphicFramePr>
          <p:nvPr>
            <p:extLst>
              <p:ext uri="{D42A27DB-BD31-4B8C-83A1-F6EECF244321}">
                <p14:modId xmlns:p14="http://schemas.microsoft.com/office/powerpoint/2010/main" val="3724635950"/>
              </p:ext>
            </p:extLst>
          </p:nvPr>
        </p:nvGraphicFramePr>
        <p:xfrm>
          <a:off x="2362200" y="805112"/>
          <a:ext cx="6553200" cy="712788"/>
        </p:xfrm>
        <a:graphic>
          <a:graphicData uri="http://schemas.openxmlformats.org/presentationml/2006/ole">
            <mc:AlternateContent xmlns:mc="http://schemas.openxmlformats.org/markup-compatibility/2006">
              <mc:Choice xmlns:v="urn:schemas-microsoft-com:vml" Requires="v">
                <p:oleObj name="Equation" r:id="rId2" imgW="2565360" imgH="279360" progId="Equation.3">
                  <p:embed/>
                </p:oleObj>
              </mc:Choice>
              <mc:Fallback>
                <p:oleObj name="Equation" r:id="rId2" imgW="2565360" imgH="279360" progId="Equation.3">
                  <p:embed/>
                  <p:pic>
                    <p:nvPicPr>
                      <p:cNvPr id="98307" name="Object 3">
                        <a:extLst>
                          <a:ext uri="{FF2B5EF4-FFF2-40B4-BE49-F238E27FC236}">
                            <a16:creationId xmlns:a16="http://schemas.microsoft.com/office/drawing/2014/main" id="{C14CD60B-1D7D-448E-BD1B-BF6CAB7D62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805112"/>
                        <a:ext cx="6553200" cy="712788"/>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8309" name="Object 5">
            <a:extLst>
              <a:ext uri="{FF2B5EF4-FFF2-40B4-BE49-F238E27FC236}">
                <a16:creationId xmlns:a16="http://schemas.microsoft.com/office/drawing/2014/main" id="{3F69DB57-ADDB-40D4-8FC0-C176AAD90469}"/>
              </a:ext>
            </a:extLst>
          </p:cNvPr>
          <p:cNvGraphicFramePr>
            <a:graphicFrameLocks noChangeAspect="1"/>
          </p:cNvGraphicFramePr>
          <p:nvPr>
            <p:extLst>
              <p:ext uri="{D42A27DB-BD31-4B8C-83A1-F6EECF244321}">
                <p14:modId xmlns:p14="http://schemas.microsoft.com/office/powerpoint/2010/main" val="2944798700"/>
              </p:ext>
            </p:extLst>
          </p:nvPr>
        </p:nvGraphicFramePr>
        <p:xfrm>
          <a:off x="2400300" y="2831432"/>
          <a:ext cx="7391400" cy="2484438"/>
        </p:xfrm>
        <a:graphic>
          <a:graphicData uri="http://schemas.openxmlformats.org/presentationml/2006/ole">
            <mc:AlternateContent xmlns:mc="http://schemas.openxmlformats.org/markup-compatibility/2006">
              <mc:Choice xmlns:v="urn:schemas-microsoft-com:vml" Requires="v">
                <p:oleObj name="Equation" r:id="rId4" imgW="2869920" imgH="965160" progId="Equation.3">
                  <p:embed/>
                </p:oleObj>
              </mc:Choice>
              <mc:Fallback>
                <p:oleObj name="Equation" r:id="rId4" imgW="2869920" imgH="965160" progId="Equation.3">
                  <p:embed/>
                  <p:pic>
                    <p:nvPicPr>
                      <p:cNvPr id="98309" name="Object 5">
                        <a:extLst>
                          <a:ext uri="{FF2B5EF4-FFF2-40B4-BE49-F238E27FC236}">
                            <a16:creationId xmlns:a16="http://schemas.microsoft.com/office/drawing/2014/main" id="{3F69DB57-ADDB-40D4-8FC0-C176AAD9046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00300" y="2831432"/>
                        <a:ext cx="7391400" cy="2484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a:extLst>
              <a:ext uri="{FF2B5EF4-FFF2-40B4-BE49-F238E27FC236}">
                <a16:creationId xmlns:a16="http://schemas.microsoft.com/office/drawing/2014/main" id="{B749AA17-D92C-4A83-93F6-ADD55660C7A6}"/>
              </a:ext>
            </a:extLst>
          </p:cNvPr>
          <p:cNvSpPr txBox="1">
            <a:spLocks noGrp="1"/>
          </p:cNvSpPr>
          <p:nvPr/>
        </p:nvSpPr>
        <p:spPr>
          <a:xfrm>
            <a:off x="9448800" y="6356351"/>
            <a:ext cx="762000" cy="365125"/>
          </a:xfrm>
          <a:prstGeom prst="rect">
            <a:avLst/>
          </a:prstGeom>
          <a:noFill/>
        </p:spPr>
        <p:txBody>
          <a:bodyPr lIns="0" tIns="0" rIns="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583CBB76-CD34-48E1-AB77-8641F2BBB84A}" type="slidenum">
              <a:rPr lang="tr-TR" altLang="en-US" sz="1200">
                <a:solidFill>
                  <a:srgbClr val="045C75"/>
                </a:solidFill>
                <a:latin typeface="Palatino Linotype" panose="02040502050505030304" pitchFamily="18" charset="0"/>
              </a:rPr>
              <a:pPr algn="r"/>
              <a:t>32</a:t>
            </a:fld>
            <a:endParaRPr lang="tr-TR" altLang="en-US" sz="1200">
              <a:solidFill>
                <a:srgbClr val="045C75"/>
              </a:solidFill>
              <a:latin typeface="Palatino Linotype" panose="02040502050505030304" pitchFamily="18" charset="0"/>
            </a:endParaRPr>
          </a:p>
        </p:txBody>
      </p:sp>
      <p:graphicFrame>
        <p:nvGraphicFramePr>
          <p:cNvPr id="101379" name="Object 3">
            <a:extLst>
              <a:ext uri="{FF2B5EF4-FFF2-40B4-BE49-F238E27FC236}">
                <a16:creationId xmlns:a16="http://schemas.microsoft.com/office/drawing/2014/main" id="{09BFCB78-F20E-455D-9057-F39D229DF42D}"/>
              </a:ext>
            </a:extLst>
          </p:cNvPr>
          <p:cNvGraphicFramePr>
            <a:graphicFrameLocks noGrp="1" noChangeAspect="1"/>
          </p:cNvGraphicFramePr>
          <p:nvPr>
            <p:ph sz="half" idx="4294967295"/>
          </p:nvPr>
        </p:nvGraphicFramePr>
        <p:xfrm>
          <a:off x="2819401" y="1066801"/>
          <a:ext cx="2835275" cy="792163"/>
        </p:xfrm>
        <a:graphic>
          <a:graphicData uri="http://schemas.openxmlformats.org/presentationml/2006/ole">
            <mc:AlternateContent xmlns:mc="http://schemas.openxmlformats.org/markup-compatibility/2006">
              <mc:Choice xmlns:v="urn:schemas-microsoft-com:vml" Requires="v">
                <p:oleObj name="Equation" r:id="rId3" imgW="863280" imgH="241200" progId="Equation.3">
                  <p:embed/>
                </p:oleObj>
              </mc:Choice>
              <mc:Fallback>
                <p:oleObj name="Equation" r:id="rId3" imgW="863280" imgH="241200" progId="Equation.3">
                  <p:embed/>
                  <p:pic>
                    <p:nvPicPr>
                      <p:cNvPr id="101379" name="Object 3">
                        <a:extLst>
                          <a:ext uri="{FF2B5EF4-FFF2-40B4-BE49-F238E27FC236}">
                            <a16:creationId xmlns:a16="http://schemas.microsoft.com/office/drawing/2014/main" id="{09BFCB78-F20E-455D-9057-F39D229DF42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1" y="1066801"/>
                        <a:ext cx="2835275" cy="792163"/>
                      </a:xfrm>
                      <a:prstGeom prst="rect">
                        <a:avLst/>
                      </a:prstGeom>
                    </p:spPr>
                  </p:pic>
                </p:oleObj>
              </mc:Fallback>
            </mc:AlternateContent>
          </a:graphicData>
        </a:graphic>
      </p:graphicFrame>
      <p:graphicFrame>
        <p:nvGraphicFramePr>
          <p:cNvPr id="101380" name="Object 4">
            <a:extLst>
              <a:ext uri="{FF2B5EF4-FFF2-40B4-BE49-F238E27FC236}">
                <a16:creationId xmlns:a16="http://schemas.microsoft.com/office/drawing/2014/main" id="{FA5FF120-3993-496A-B988-E638A61047C8}"/>
              </a:ext>
            </a:extLst>
          </p:cNvPr>
          <p:cNvGraphicFramePr>
            <a:graphicFrameLocks noChangeAspect="1"/>
          </p:cNvGraphicFramePr>
          <p:nvPr/>
        </p:nvGraphicFramePr>
        <p:xfrm>
          <a:off x="6629400" y="914401"/>
          <a:ext cx="3124200" cy="1190625"/>
        </p:xfrm>
        <a:graphic>
          <a:graphicData uri="http://schemas.openxmlformats.org/presentationml/2006/ole">
            <mc:AlternateContent xmlns:mc="http://schemas.openxmlformats.org/markup-compatibility/2006">
              <mc:Choice xmlns:v="urn:schemas-microsoft-com:vml" Requires="v">
                <p:oleObj name="Equation" r:id="rId5" imgW="1333440" imgH="507960" progId="Equation.3">
                  <p:embed/>
                </p:oleObj>
              </mc:Choice>
              <mc:Fallback>
                <p:oleObj name="Equation" r:id="rId5" imgW="1333440" imgH="507960" progId="Equation.3">
                  <p:embed/>
                  <p:pic>
                    <p:nvPicPr>
                      <p:cNvPr id="101380" name="Object 4">
                        <a:extLst>
                          <a:ext uri="{FF2B5EF4-FFF2-40B4-BE49-F238E27FC236}">
                            <a16:creationId xmlns:a16="http://schemas.microsoft.com/office/drawing/2014/main" id="{FA5FF120-3993-496A-B988-E638A61047C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29400" y="914401"/>
                        <a:ext cx="3124200" cy="1190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Footer Placeholder 3">
            <a:extLst>
              <a:ext uri="{FF2B5EF4-FFF2-40B4-BE49-F238E27FC236}">
                <a16:creationId xmlns:a16="http://schemas.microsoft.com/office/drawing/2014/main" id="{3DEB1D6A-6B3E-41AA-90CE-1AFE3C47150A}"/>
              </a:ext>
            </a:extLst>
          </p:cNvPr>
          <p:cNvSpPr txBox="1">
            <a:spLocks noGrp="1"/>
          </p:cNvSpPr>
          <p:nvPr/>
        </p:nvSpPr>
        <p:spPr>
          <a:xfrm>
            <a:off x="2095501" y="6356351"/>
            <a:ext cx="7072313" cy="365125"/>
          </a:xfrm>
          <a:prstGeom prst="rect">
            <a:avLst/>
          </a:prstGeom>
          <a:noFill/>
        </p:spPr>
        <p:txBody>
          <a:bodyPr lIns="0" tIns="0" rIns="0" bIns="0" anchor="b"/>
          <a:lstStyle/>
          <a:p>
            <a:pPr>
              <a:defRPr/>
            </a:pPr>
            <a:r>
              <a:rPr lang="en-US" sz="1200" dirty="0">
                <a:solidFill>
                  <a:srgbClr val="B2B2B2"/>
                </a:solidFill>
                <a:latin typeface="+mj-lt"/>
              </a:rPr>
              <a:t>Lecture Notes for E </a:t>
            </a:r>
            <a:r>
              <a:rPr lang="en-US" sz="1200" dirty="0" err="1">
                <a:solidFill>
                  <a:srgbClr val="B2B2B2"/>
                </a:solidFill>
                <a:latin typeface="+mj-lt"/>
              </a:rPr>
              <a:t>Alpaydın</a:t>
            </a:r>
            <a:r>
              <a:rPr lang="en-US" sz="1200" dirty="0">
                <a:solidFill>
                  <a:srgbClr val="B2B2B2"/>
                </a:solidFill>
                <a:latin typeface="+mj-lt"/>
              </a:rPr>
              <a:t> 2010 Introduction to Machine Learning 2e © The MIT Press (V1.0)</a:t>
            </a:r>
            <a:endParaRPr lang="tr-TR" sz="1200" dirty="0">
              <a:solidFill>
                <a:srgbClr val="B2B2B2"/>
              </a:solidFill>
              <a:latin typeface="+mj-lt"/>
            </a:endParaRPr>
          </a:p>
        </p:txBody>
      </p:sp>
      <p:sp>
        <p:nvSpPr>
          <p:cNvPr id="101384" name="Rectangle 32">
            <a:extLst>
              <a:ext uri="{FF2B5EF4-FFF2-40B4-BE49-F238E27FC236}">
                <a16:creationId xmlns:a16="http://schemas.microsoft.com/office/drawing/2014/main" id="{9F640C35-16FC-451B-A0E1-21BB47AD192B}"/>
              </a:ext>
            </a:extLst>
          </p:cNvPr>
          <p:cNvSpPr>
            <a:spLocks noChangeArrowheads="1"/>
          </p:cNvSpPr>
          <p:nvPr/>
        </p:nvSpPr>
        <p:spPr bwMode="auto">
          <a:xfrm>
            <a:off x="1978068" y="4309132"/>
            <a:ext cx="88111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2800" dirty="0"/>
              <a:t>Estimate the mean, variance, and prior of each class  </a:t>
            </a:r>
          </a:p>
        </p:txBody>
      </p:sp>
      <p:sp>
        <p:nvSpPr>
          <p:cNvPr id="101385" name="Rectangle 33">
            <a:extLst>
              <a:ext uri="{FF2B5EF4-FFF2-40B4-BE49-F238E27FC236}">
                <a16:creationId xmlns:a16="http://schemas.microsoft.com/office/drawing/2014/main" id="{B6C69D6A-2268-47BE-A382-B187CB7A7F46}"/>
              </a:ext>
            </a:extLst>
          </p:cNvPr>
          <p:cNvSpPr>
            <a:spLocks noChangeArrowheads="1"/>
          </p:cNvSpPr>
          <p:nvPr/>
        </p:nvSpPr>
        <p:spPr bwMode="auto">
          <a:xfrm>
            <a:off x="3200400" y="304800"/>
            <a:ext cx="6324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3200"/>
              <a:t>Given a 1D multi-class dataset</a:t>
            </a:r>
          </a:p>
        </p:txBody>
      </p:sp>
      <p:graphicFrame>
        <p:nvGraphicFramePr>
          <p:cNvPr id="101388" name="Object 12">
            <a:extLst>
              <a:ext uri="{FF2B5EF4-FFF2-40B4-BE49-F238E27FC236}">
                <a16:creationId xmlns:a16="http://schemas.microsoft.com/office/drawing/2014/main" id="{A85590B8-4EFA-4D36-9699-9D2126724661}"/>
              </a:ext>
            </a:extLst>
          </p:cNvPr>
          <p:cNvGraphicFramePr>
            <a:graphicFrameLocks noChangeAspect="1"/>
          </p:cNvGraphicFramePr>
          <p:nvPr/>
        </p:nvGraphicFramePr>
        <p:xfrm>
          <a:off x="1905000" y="2819401"/>
          <a:ext cx="8458200" cy="1350963"/>
        </p:xfrm>
        <a:graphic>
          <a:graphicData uri="http://schemas.openxmlformats.org/presentationml/2006/ole">
            <mc:AlternateContent xmlns:mc="http://schemas.openxmlformats.org/markup-compatibility/2006">
              <mc:Choice xmlns:v="urn:schemas-microsoft-com:vml" Requires="v">
                <p:oleObj name="Equation" r:id="rId7" imgW="3581280" imgH="571320" progId="Equation.3">
                  <p:embed/>
                </p:oleObj>
              </mc:Choice>
              <mc:Fallback>
                <p:oleObj name="Equation" r:id="rId7" imgW="3581280" imgH="571320" progId="Equation.3">
                  <p:embed/>
                  <p:pic>
                    <p:nvPicPr>
                      <p:cNvPr id="101388" name="Object 12">
                        <a:extLst>
                          <a:ext uri="{FF2B5EF4-FFF2-40B4-BE49-F238E27FC236}">
                            <a16:creationId xmlns:a16="http://schemas.microsoft.com/office/drawing/2014/main" id="{A85590B8-4EFA-4D36-9699-9D212672466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05000" y="2819401"/>
                        <a:ext cx="8458200" cy="1350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1392" name="Text Box 16">
            <a:extLst>
              <a:ext uri="{FF2B5EF4-FFF2-40B4-BE49-F238E27FC236}">
                <a16:creationId xmlns:a16="http://schemas.microsoft.com/office/drawing/2014/main" id="{EF3048B6-4AD7-430E-BBFB-9B812F86C0B0}"/>
              </a:ext>
            </a:extLst>
          </p:cNvPr>
          <p:cNvSpPr txBox="1">
            <a:spLocks noChangeArrowheads="1"/>
          </p:cNvSpPr>
          <p:nvPr/>
        </p:nvSpPr>
        <p:spPr bwMode="auto">
          <a:xfrm>
            <a:off x="960760" y="2167127"/>
            <a:ext cx="1034667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t> </a:t>
            </a:r>
            <a:r>
              <a:rPr lang="en-US" altLang="en-US" sz="2800" dirty="0"/>
              <a:t>label is a Boolean vector that tells us which class each example is from</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a:extLst>
              <a:ext uri="{FF2B5EF4-FFF2-40B4-BE49-F238E27FC236}">
                <a16:creationId xmlns:a16="http://schemas.microsoft.com/office/drawing/2014/main" id="{F9999CCA-6A38-4B3B-A138-D78CFAF74BE1}"/>
              </a:ext>
            </a:extLst>
          </p:cNvPr>
          <p:cNvSpPr txBox="1">
            <a:spLocks noGrp="1"/>
          </p:cNvSpPr>
          <p:nvPr/>
        </p:nvSpPr>
        <p:spPr>
          <a:xfrm>
            <a:off x="9448800" y="6356351"/>
            <a:ext cx="762000" cy="365125"/>
          </a:xfrm>
          <a:prstGeom prst="rect">
            <a:avLst/>
          </a:prstGeom>
          <a:noFill/>
        </p:spPr>
        <p:txBody>
          <a:bodyPr lIns="0" tIns="0" rIns="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3474B534-6774-4A00-B1A7-D30F4AD2B715}" type="slidenum">
              <a:rPr lang="tr-TR" altLang="en-US" sz="1200">
                <a:solidFill>
                  <a:srgbClr val="045C75"/>
                </a:solidFill>
                <a:latin typeface="Palatino Linotype" panose="02040502050505030304" pitchFamily="18" charset="0"/>
              </a:rPr>
              <a:pPr algn="r"/>
              <a:t>33</a:t>
            </a:fld>
            <a:endParaRPr lang="tr-TR" altLang="en-US" sz="1200">
              <a:solidFill>
                <a:srgbClr val="045C75"/>
              </a:solidFill>
              <a:latin typeface="Palatino Linotype" panose="02040502050505030304" pitchFamily="18" charset="0"/>
            </a:endParaRPr>
          </a:p>
        </p:txBody>
      </p:sp>
      <p:graphicFrame>
        <p:nvGraphicFramePr>
          <p:cNvPr id="17415" name="Object 7">
            <a:extLst>
              <a:ext uri="{FF2B5EF4-FFF2-40B4-BE49-F238E27FC236}">
                <a16:creationId xmlns:a16="http://schemas.microsoft.com/office/drawing/2014/main" id="{5E1E7909-CF85-4D3C-AC49-2DE453A8D167}"/>
              </a:ext>
            </a:extLst>
          </p:cNvPr>
          <p:cNvGraphicFramePr>
            <a:graphicFrameLocks noChangeAspect="1"/>
          </p:cNvGraphicFramePr>
          <p:nvPr>
            <p:extLst>
              <p:ext uri="{D42A27DB-BD31-4B8C-83A1-F6EECF244321}">
                <p14:modId xmlns:p14="http://schemas.microsoft.com/office/powerpoint/2010/main" val="3753400586"/>
              </p:ext>
            </p:extLst>
          </p:nvPr>
        </p:nvGraphicFramePr>
        <p:xfrm>
          <a:off x="3200401" y="2696368"/>
          <a:ext cx="6196013" cy="1465263"/>
        </p:xfrm>
        <a:graphic>
          <a:graphicData uri="http://schemas.openxmlformats.org/presentationml/2006/ole">
            <mc:AlternateContent xmlns:mc="http://schemas.openxmlformats.org/markup-compatibility/2006">
              <mc:Choice xmlns:v="urn:schemas-microsoft-com:vml" Requires="v">
                <p:oleObj name="Equation" r:id="rId3" imgW="2895480" imgH="685800" progId="Equation.3">
                  <p:embed/>
                </p:oleObj>
              </mc:Choice>
              <mc:Fallback>
                <p:oleObj name="Equation" r:id="rId3" imgW="2895480" imgH="685800" progId="Equation.3">
                  <p:embed/>
                  <p:pic>
                    <p:nvPicPr>
                      <p:cNvPr id="17415" name="Object 7">
                        <a:extLst>
                          <a:ext uri="{FF2B5EF4-FFF2-40B4-BE49-F238E27FC236}">
                            <a16:creationId xmlns:a16="http://schemas.microsoft.com/office/drawing/2014/main" id="{5E1E7909-CF85-4D3C-AC49-2DE453A8D1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0401" y="2696368"/>
                        <a:ext cx="6196013" cy="1465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418" name="Rectangle 32">
            <a:extLst>
              <a:ext uri="{FF2B5EF4-FFF2-40B4-BE49-F238E27FC236}">
                <a16:creationId xmlns:a16="http://schemas.microsoft.com/office/drawing/2014/main" id="{E3A2F983-D47D-4A80-9B63-14EACF6CC00E}"/>
              </a:ext>
            </a:extLst>
          </p:cNvPr>
          <p:cNvSpPr>
            <a:spLocks noChangeArrowheads="1"/>
          </p:cNvSpPr>
          <p:nvPr/>
        </p:nvSpPr>
        <p:spPr bwMode="auto">
          <a:xfrm>
            <a:off x="1875888" y="558624"/>
            <a:ext cx="1007043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3200" dirty="0"/>
              <a:t>Estimate prior, mean, and variance of all classes</a:t>
            </a:r>
            <a:r>
              <a:rPr lang="en-US" altLang="en-US" sz="2400" dirty="0"/>
              <a:t> </a:t>
            </a:r>
          </a:p>
        </p:txBody>
      </p:sp>
      <p:graphicFrame>
        <p:nvGraphicFramePr>
          <p:cNvPr id="17423" name="Object 15">
            <a:extLst>
              <a:ext uri="{FF2B5EF4-FFF2-40B4-BE49-F238E27FC236}">
                <a16:creationId xmlns:a16="http://schemas.microsoft.com/office/drawing/2014/main" id="{5D515BDF-3FAC-4AAE-AB28-3C6789FCACF5}"/>
              </a:ext>
            </a:extLst>
          </p:cNvPr>
          <p:cNvGraphicFramePr>
            <a:graphicFrameLocks noChangeAspect="1"/>
          </p:cNvGraphicFramePr>
          <p:nvPr/>
        </p:nvGraphicFramePr>
        <p:xfrm>
          <a:off x="3200401" y="1600201"/>
          <a:ext cx="2835275" cy="792163"/>
        </p:xfrm>
        <a:graphic>
          <a:graphicData uri="http://schemas.openxmlformats.org/presentationml/2006/ole">
            <mc:AlternateContent xmlns:mc="http://schemas.openxmlformats.org/markup-compatibility/2006">
              <mc:Choice xmlns:v="urn:schemas-microsoft-com:vml" Requires="v">
                <p:oleObj name="Equation" r:id="rId5" imgW="863280" imgH="241200" progId="Equation.3">
                  <p:embed/>
                </p:oleObj>
              </mc:Choice>
              <mc:Fallback>
                <p:oleObj name="Equation" r:id="rId5" imgW="863280" imgH="241200" progId="Equation.3">
                  <p:embed/>
                  <p:pic>
                    <p:nvPicPr>
                      <p:cNvPr id="17423" name="Object 15">
                        <a:extLst>
                          <a:ext uri="{FF2B5EF4-FFF2-40B4-BE49-F238E27FC236}">
                            <a16:creationId xmlns:a16="http://schemas.microsoft.com/office/drawing/2014/main" id="{5D515BDF-3FAC-4AAE-AB28-3C6789FCACF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0401" y="1600201"/>
                        <a:ext cx="2835275"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24" name="Object 16">
            <a:extLst>
              <a:ext uri="{FF2B5EF4-FFF2-40B4-BE49-F238E27FC236}">
                <a16:creationId xmlns:a16="http://schemas.microsoft.com/office/drawing/2014/main" id="{71B351FA-73D0-414B-9E79-1A048B94DECB}"/>
              </a:ext>
            </a:extLst>
          </p:cNvPr>
          <p:cNvGraphicFramePr>
            <a:graphicFrameLocks noChangeAspect="1"/>
          </p:cNvGraphicFramePr>
          <p:nvPr/>
        </p:nvGraphicFramePr>
        <p:xfrm>
          <a:off x="6629400" y="1295401"/>
          <a:ext cx="3124200" cy="1190625"/>
        </p:xfrm>
        <a:graphic>
          <a:graphicData uri="http://schemas.openxmlformats.org/presentationml/2006/ole">
            <mc:AlternateContent xmlns:mc="http://schemas.openxmlformats.org/markup-compatibility/2006">
              <mc:Choice xmlns:v="urn:schemas-microsoft-com:vml" Requires="v">
                <p:oleObj name="Equation" r:id="rId7" imgW="1333440" imgH="507960" progId="Equation.3">
                  <p:embed/>
                </p:oleObj>
              </mc:Choice>
              <mc:Fallback>
                <p:oleObj name="Equation" r:id="rId7" imgW="1333440" imgH="507960" progId="Equation.3">
                  <p:embed/>
                  <p:pic>
                    <p:nvPicPr>
                      <p:cNvPr id="17424" name="Object 16">
                        <a:extLst>
                          <a:ext uri="{FF2B5EF4-FFF2-40B4-BE49-F238E27FC236}">
                            <a16:creationId xmlns:a16="http://schemas.microsoft.com/office/drawing/2014/main" id="{71B351FA-73D0-414B-9E79-1A048B94DEC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29400" y="1295401"/>
                        <a:ext cx="3124200" cy="1190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426" name="Text Box 18">
            <a:extLst>
              <a:ext uri="{FF2B5EF4-FFF2-40B4-BE49-F238E27FC236}">
                <a16:creationId xmlns:a16="http://schemas.microsoft.com/office/drawing/2014/main" id="{96267D43-18A1-4970-A965-B34C97AFF750}"/>
              </a:ext>
            </a:extLst>
          </p:cNvPr>
          <p:cNvSpPr txBox="1">
            <a:spLocks noChangeArrowheads="1"/>
          </p:cNvSpPr>
          <p:nvPr/>
        </p:nvSpPr>
        <p:spPr bwMode="auto">
          <a:xfrm>
            <a:off x="245680" y="4292964"/>
            <a:ext cx="1178559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dirty="0">
                <a:latin typeface="Arial" panose="020B0604020202020204" pitchFamily="34" charset="0"/>
                <a:cs typeface="Arial" panose="020B0604020202020204" pitchFamily="34" charset="0"/>
              </a:rPr>
              <a:t>These formulas sum over all the examples in the dataset and let the Boolean label </a:t>
            </a:r>
          </a:p>
          <a:p>
            <a:r>
              <a:rPr lang="en-US" altLang="en-US" sz="2400" dirty="0">
                <a:latin typeface="Arial" panose="020B0604020202020204" pitchFamily="34" charset="0"/>
                <a:cs typeface="Arial" panose="020B0604020202020204" pitchFamily="34" charset="0"/>
              </a:rPr>
              <a:t>pick out which class example </a:t>
            </a:r>
            <a:r>
              <a:rPr lang="en-US" altLang="en-US" sz="2400" i="1" dirty="0">
                <a:latin typeface="Arial" panose="020B0604020202020204" pitchFamily="34" charset="0"/>
                <a:cs typeface="Arial" panose="020B0604020202020204" pitchFamily="34" charset="0"/>
              </a:rPr>
              <a:t>t</a:t>
            </a:r>
            <a:r>
              <a:rPr lang="en-US" altLang="en-US" sz="2400" dirty="0">
                <a:latin typeface="Arial" panose="020B0604020202020204" pitchFamily="34" charset="0"/>
                <a:cs typeface="Arial" panose="020B0604020202020204" pitchFamily="34" charset="0"/>
              </a:rPr>
              <a:t> belongs to. More simply put, the prior is the faction of </a:t>
            </a:r>
          </a:p>
          <a:p>
            <a:r>
              <a:rPr lang="en-US" altLang="en-US" sz="2400" dirty="0">
                <a:latin typeface="Arial" panose="020B0604020202020204" pitchFamily="34" charset="0"/>
                <a:cs typeface="Arial" panose="020B0604020202020204" pitchFamily="34" charset="0"/>
              </a:rPr>
              <a:t>examples in class </a:t>
            </a:r>
            <a:r>
              <a:rPr lang="en-US" altLang="en-US" sz="2400" i="1" dirty="0" err="1">
                <a:latin typeface="Arial" panose="020B0604020202020204" pitchFamily="34" charset="0"/>
                <a:cs typeface="Arial" panose="020B0604020202020204" pitchFamily="34" charset="0"/>
              </a:rPr>
              <a:t>i</a:t>
            </a:r>
            <a:r>
              <a:rPr lang="en-US" altLang="en-US" sz="2400" dirty="0">
                <a:latin typeface="Arial" panose="020B0604020202020204" pitchFamily="34" charset="0"/>
                <a:cs typeface="Arial" panose="020B0604020202020204" pitchFamily="34" charset="0"/>
              </a:rPr>
              <a:t> and the parameters of each class are the mean and variance of </a:t>
            </a:r>
          </a:p>
          <a:p>
            <a:r>
              <a:rPr lang="en-US" altLang="en-US" sz="2400" dirty="0">
                <a:latin typeface="Arial" panose="020B0604020202020204" pitchFamily="34" charset="0"/>
                <a:cs typeface="Arial" panose="020B0604020202020204" pitchFamily="34" charset="0"/>
              </a:rPr>
              <a:t>values of the predictor in class </a:t>
            </a:r>
            <a:r>
              <a:rPr lang="en-US" altLang="en-US" sz="2400" i="1" dirty="0" err="1">
                <a:latin typeface="Arial" panose="020B0604020202020204" pitchFamily="34" charset="0"/>
                <a:cs typeface="Arial" panose="020B0604020202020204" pitchFamily="34" charset="0"/>
              </a:rPr>
              <a:t>i</a:t>
            </a:r>
            <a:endParaRPr lang="en-US" altLang="en-US" sz="2400" i="1" dirty="0">
              <a:latin typeface="Arial" panose="020B0604020202020204" pitchFamily="34" charset="0"/>
              <a:cs typeface="Arial" panose="020B0604020202020204"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32">
            <a:extLst>
              <a:ext uri="{FF2B5EF4-FFF2-40B4-BE49-F238E27FC236}">
                <a16:creationId xmlns:a16="http://schemas.microsoft.com/office/drawing/2014/main" id="{28499ACB-956F-493E-B80A-F54D46022F79}"/>
              </a:ext>
            </a:extLst>
          </p:cNvPr>
          <p:cNvSpPr>
            <a:spLocks noChangeArrowheads="1"/>
          </p:cNvSpPr>
          <p:nvPr/>
        </p:nvSpPr>
        <p:spPr bwMode="auto">
          <a:xfrm>
            <a:off x="2434389" y="1167063"/>
            <a:ext cx="788870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2400" dirty="0"/>
              <a:t>To classify an example with value of the predictor = x, find the value of the discriminate for all classes and</a:t>
            </a:r>
          </a:p>
        </p:txBody>
      </p:sp>
      <p:graphicFrame>
        <p:nvGraphicFramePr>
          <p:cNvPr id="117765" name="Object 5">
            <a:extLst>
              <a:ext uri="{FF2B5EF4-FFF2-40B4-BE49-F238E27FC236}">
                <a16:creationId xmlns:a16="http://schemas.microsoft.com/office/drawing/2014/main" id="{62BE559A-D42A-4420-9916-19CB2A073EC6}"/>
              </a:ext>
            </a:extLst>
          </p:cNvPr>
          <p:cNvGraphicFramePr>
            <a:graphicFrameLocks noChangeAspect="1"/>
          </p:cNvGraphicFramePr>
          <p:nvPr>
            <p:extLst>
              <p:ext uri="{D42A27DB-BD31-4B8C-83A1-F6EECF244321}">
                <p14:modId xmlns:p14="http://schemas.microsoft.com/office/powerpoint/2010/main" val="3966496626"/>
              </p:ext>
            </p:extLst>
          </p:nvPr>
        </p:nvGraphicFramePr>
        <p:xfrm>
          <a:off x="2683041" y="2241550"/>
          <a:ext cx="7391400" cy="1187450"/>
        </p:xfrm>
        <a:graphic>
          <a:graphicData uri="http://schemas.openxmlformats.org/presentationml/2006/ole">
            <mc:AlternateContent xmlns:mc="http://schemas.openxmlformats.org/markup-compatibility/2006">
              <mc:Choice xmlns:v="urn:schemas-microsoft-com:vml" Requires="v">
                <p:oleObj name="Equation" r:id="rId2" imgW="2844720" imgH="457200" progId="Equation.3">
                  <p:embed/>
                </p:oleObj>
              </mc:Choice>
              <mc:Fallback>
                <p:oleObj name="Equation" r:id="rId2" imgW="2844720" imgH="457200" progId="Equation.3">
                  <p:embed/>
                  <p:pic>
                    <p:nvPicPr>
                      <p:cNvPr id="117765" name="Object 5">
                        <a:extLst>
                          <a:ext uri="{FF2B5EF4-FFF2-40B4-BE49-F238E27FC236}">
                            <a16:creationId xmlns:a16="http://schemas.microsoft.com/office/drawing/2014/main" id="{62BE559A-D42A-4420-9916-19CB2A073E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3041" y="2241550"/>
                        <a:ext cx="7391400" cy="1187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7766" name="Object 6">
            <a:extLst>
              <a:ext uri="{FF2B5EF4-FFF2-40B4-BE49-F238E27FC236}">
                <a16:creationId xmlns:a16="http://schemas.microsoft.com/office/drawing/2014/main" id="{0DA03403-6BA7-4161-BC19-131935FA067F}"/>
              </a:ext>
            </a:extLst>
          </p:cNvPr>
          <p:cNvGraphicFramePr>
            <a:graphicFrameLocks noChangeAspect="1"/>
          </p:cNvGraphicFramePr>
          <p:nvPr/>
        </p:nvGraphicFramePr>
        <p:xfrm>
          <a:off x="3581400" y="3657601"/>
          <a:ext cx="4724400" cy="517525"/>
        </p:xfrm>
        <a:graphic>
          <a:graphicData uri="http://schemas.openxmlformats.org/presentationml/2006/ole">
            <mc:AlternateContent xmlns:mc="http://schemas.openxmlformats.org/markup-compatibility/2006">
              <mc:Choice xmlns:v="urn:schemas-microsoft-com:vml" Requires="v">
                <p:oleObj name="Equation" r:id="rId4" imgW="2552400" imgH="279360" progId="Equation.3">
                  <p:embed/>
                </p:oleObj>
              </mc:Choice>
              <mc:Fallback>
                <p:oleObj name="Equation" r:id="rId4" imgW="2552400" imgH="279360" progId="Equation.3">
                  <p:embed/>
                  <p:pic>
                    <p:nvPicPr>
                      <p:cNvPr id="117766" name="Object 6">
                        <a:extLst>
                          <a:ext uri="{FF2B5EF4-FFF2-40B4-BE49-F238E27FC236}">
                            <a16:creationId xmlns:a16="http://schemas.microsoft.com/office/drawing/2014/main" id="{0DA03403-6BA7-4161-BC19-131935FA067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3657601"/>
                        <a:ext cx="4724400" cy="517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32E00AAB-7ABB-49E1-BEED-23FE5D3ACC36}"/>
              </a:ext>
            </a:extLst>
          </p:cNvPr>
          <p:cNvSpPr txBox="1">
            <a:spLocks noGrp="1"/>
          </p:cNvSpPr>
          <p:nvPr/>
        </p:nvSpPr>
        <p:spPr>
          <a:xfrm>
            <a:off x="8112125" y="6237288"/>
            <a:ext cx="2133600" cy="457200"/>
          </a:xfrm>
          <a:prstGeom prst="rect">
            <a:avLst/>
          </a:prstGeom>
          <a:noFill/>
        </p:spPr>
        <p:txBody>
          <a:bodyPr lIns="0" tIns="0" rIns="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DC8C5B07-2AFC-4D34-BA3E-96E3A70DB907}" type="slidenum">
              <a:rPr lang="tr-TR" altLang="en-US" sz="1200">
                <a:solidFill>
                  <a:srgbClr val="045C75"/>
                </a:solidFill>
                <a:latin typeface="Palatino Linotype" panose="02040502050505030304" pitchFamily="18" charset="0"/>
              </a:rPr>
              <a:pPr algn="r"/>
              <a:t>35</a:t>
            </a:fld>
            <a:endParaRPr lang="tr-TR" altLang="en-US" sz="1200">
              <a:solidFill>
                <a:srgbClr val="045C75"/>
              </a:solidFill>
              <a:latin typeface="Palatino Linotype" panose="02040502050505030304" pitchFamily="18" charset="0"/>
            </a:endParaRPr>
          </a:p>
        </p:txBody>
      </p:sp>
      <p:pic>
        <p:nvPicPr>
          <p:cNvPr id="19459" name="Picture 20">
            <a:extLst>
              <a:ext uri="{FF2B5EF4-FFF2-40B4-BE49-F238E27FC236}">
                <a16:creationId xmlns:a16="http://schemas.microsoft.com/office/drawing/2014/main" id="{01BAB343-4169-495D-819F-539757BF4A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3750" y="373064"/>
            <a:ext cx="7791450" cy="629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1259" name="Text Box 11">
            <a:extLst>
              <a:ext uri="{FF2B5EF4-FFF2-40B4-BE49-F238E27FC236}">
                <a16:creationId xmlns:a16="http://schemas.microsoft.com/office/drawing/2014/main" id="{ED3CA56B-8B90-460B-8216-C576503F0956}"/>
              </a:ext>
            </a:extLst>
          </p:cNvPr>
          <p:cNvSpPr txBox="1">
            <a:spLocks noChangeArrowheads="1"/>
          </p:cNvSpPr>
          <p:nvPr/>
        </p:nvSpPr>
        <p:spPr bwMode="auto">
          <a:xfrm>
            <a:off x="7427663" y="980929"/>
            <a:ext cx="2171172" cy="830997"/>
          </a:xfrm>
          <a:prstGeom prst="rect">
            <a:avLst/>
          </a:prstGeom>
          <a:solidFill>
            <a:schemeClr val="bg1"/>
          </a:solidFill>
          <a:ln w="9525">
            <a:noFill/>
            <a:miter lim="800000"/>
            <a:headEnd/>
            <a:tailEnd/>
          </a:ln>
          <a:effec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2400" b="1" i="1" dirty="0">
                <a:solidFill>
                  <a:schemeClr val="tx2"/>
                </a:solidFill>
                <a:latin typeface="Calibri" panose="020F0502020204030204" pitchFamily="34" charset="0"/>
              </a:rPr>
              <a:t>Equal variances</a:t>
            </a:r>
            <a:endParaRPr lang="en-US" altLang="en-US" sz="2400" b="1" i="1" dirty="0">
              <a:solidFill>
                <a:schemeClr val="tx2"/>
              </a:solidFill>
              <a:latin typeface="Calibri" panose="020F0502020204030204" pitchFamily="34" charset="0"/>
            </a:endParaRPr>
          </a:p>
          <a:p>
            <a:r>
              <a:rPr lang="en-US" altLang="en-US" sz="2400" b="1" i="1" dirty="0">
                <a:solidFill>
                  <a:schemeClr val="tx2"/>
                </a:solidFill>
                <a:latin typeface="Calibri" panose="020F0502020204030204" pitchFamily="34" charset="0"/>
              </a:rPr>
              <a:t>and priors</a:t>
            </a:r>
            <a:endParaRPr lang="tr-TR" altLang="en-US" sz="2400" b="1" i="1" dirty="0">
              <a:solidFill>
                <a:schemeClr val="tx2"/>
              </a:solidFill>
              <a:latin typeface="Calibri" panose="020F0502020204030204" pitchFamily="34" charset="0"/>
            </a:endParaRPr>
          </a:p>
        </p:txBody>
      </p:sp>
      <p:sp>
        <p:nvSpPr>
          <p:cNvPr id="181261" name="Text Box 13">
            <a:extLst>
              <a:ext uri="{FF2B5EF4-FFF2-40B4-BE49-F238E27FC236}">
                <a16:creationId xmlns:a16="http://schemas.microsoft.com/office/drawing/2014/main" id="{1160FADC-D0F8-4B42-9FDE-689C04511A53}"/>
              </a:ext>
            </a:extLst>
          </p:cNvPr>
          <p:cNvSpPr txBox="1">
            <a:spLocks noChangeArrowheads="1"/>
          </p:cNvSpPr>
          <p:nvPr/>
        </p:nvSpPr>
        <p:spPr bwMode="auto">
          <a:xfrm>
            <a:off x="6629400" y="4343401"/>
            <a:ext cx="2825750" cy="1616075"/>
          </a:xfrm>
          <a:prstGeom prst="rect">
            <a:avLst/>
          </a:prstGeom>
          <a:solidFill>
            <a:schemeClr val="bg1"/>
          </a:solidFill>
          <a:ln w="9525">
            <a:noFill/>
            <a:miter lim="800000"/>
            <a:headEnd/>
            <a:tailEnd/>
          </a:ln>
          <a:effec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2000" i="1">
                <a:solidFill>
                  <a:schemeClr val="tx2"/>
                </a:solidFill>
                <a:latin typeface="Calibri" panose="020F0502020204030204" pitchFamily="34" charset="0"/>
              </a:rPr>
              <a:t>Single boundary at</a:t>
            </a:r>
          </a:p>
          <a:p>
            <a:r>
              <a:rPr lang="tr-TR" altLang="en-US" sz="2000" i="1">
                <a:solidFill>
                  <a:schemeClr val="tx2"/>
                </a:solidFill>
                <a:latin typeface="Calibri" panose="020F0502020204030204" pitchFamily="34" charset="0"/>
              </a:rPr>
              <a:t>halfway between means</a:t>
            </a:r>
            <a:r>
              <a:rPr lang="en-US" altLang="en-US" sz="2000" i="1">
                <a:solidFill>
                  <a:schemeClr val="tx2"/>
                </a:solidFill>
                <a:latin typeface="Calibri" panose="020F0502020204030204" pitchFamily="34" charset="0"/>
              </a:rPr>
              <a:t> where normalized posteriors are equal to 0.5</a:t>
            </a:r>
            <a:endParaRPr lang="tr-TR" altLang="en-US" sz="2000" i="1">
              <a:solidFill>
                <a:schemeClr val="tx2"/>
              </a:solidFill>
              <a:latin typeface="Calibri" panose="020F0502020204030204" pitchFamily="34" charset="0"/>
            </a:endParaRPr>
          </a:p>
        </p:txBody>
      </p:sp>
      <p:sp>
        <p:nvSpPr>
          <p:cNvPr id="7" name="Footer Placeholder 3">
            <a:extLst>
              <a:ext uri="{FF2B5EF4-FFF2-40B4-BE49-F238E27FC236}">
                <a16:creationId xmlns:a16="http://schemas.microsoft.com/office/drawing/2014/main" id="{F2064758-9CEA-4AC8-B93F-413903DA9B74}"/>
              </a:ext>
            </a:extLst>
          </p:cNvPr>
          <p:cNvSpPr txBox="1">
            <a:spLocks noGrp="1"/>
          </p:cNvSpPr>
          <p:nvPr/>
        </p:nvSpPr>
        <p:spPr>
          <a:xfrm>
            <a:off x="2095501" y="6356351"/>
            <a:ext cx="7072313" cy="365125"/>
          </a:xfrm>
          <a:prstGeom prst="rect">
            <a:avLst/>
          </a:prstGeom>
          <a:noFill/>
        </p:spPr>
        <p:txBody>
          <a:bodyPr lIns="0" tIns="0" rIns="0" bIns="0" anchor="b"/>
          <a:lstStyle/>
          <a:p>
            <a:pPr algn="r">
              <a:defRPr/>
            </a:pPr>
            <a:r>
              <a:rPr lang="en-US" sz="1200" dirty="0">
                <a:solidFill>
                  <a:srgbClr val="B2B2B2"/>
                </a:solidFill>
                <a:latin typeface="+mj-lt"/>
              </a:rPr>
              <a:t>Lecture Notes for E </a:t>
            </a:r>
            <a:r>
              <a:rPr lang="en-US" sz="1200" dirty="0" err="1">
                <a:solidFill>
                  <a:srgbClr val="B2B2B2"/>
                </a:solidFill>
                <a:latin typeface="+mj-lt"/>
              </a:rPr>
              <a:t>Alpaydın</a:t>
            </a:r>
            <a:r>
              <a:rPr lang="en-US" sz="1200" dirty="0">
                <a:solidFill>
                  <a:srgbClr val="B2B2B2"/>
                </a:solidFill>
                <a:latin typeface="+mj-lt"/>
              </a:rPr>
              <a:t> 2010 Introduction to Machine Learning 2e © The MIT Press (V1.0)</a:t>
            </a:r>
            <a:endParaRPr lang="tr-TR" sz="1200" dirty="0">
              <a:solidFill>
                <a:srgbClr val="B2B2B2"/>
              </a:solidFill>
              <a:latin typeface="+mj-lt"/>
            </a:endParaRPr>
          </a:p>
        </p:txBody>
      </p:sp>
      <p:sp>
        <p:nvSpPr>
          <p:cNvPr id="19463" name="Rectangle 7">
            <a:extLst>
              <a:ext uri="{FF2B5EF4-FFF2-40B4-BE49-F238E27FC236}">
                <a16:creationId xmlns:a16="http://schemas.microsoft.com/office/drawing/2014/main" id="{6C70289A-1FB4-4259-A67E-5D6986E3FEB0}"/>
              </a:ext>
            </a:extLst>
          </p:cNvPr>
          <p:cNvSpPr>
            <a:spLocks noChangeArrowheads="1"/>
          </p:cNvSpPr>
          <p:nvPr/>
        </p:nvSpPr>
        <p:spPr bwMode="auto">
          <a:xfrm>
            <a:off x="3000375" y="1227139"/>
            <a:ext cx="158273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2000"/>
              <a:t>Example for </a:t>
            </a:r>
          </a:p>
          <a:p>
            <a:r>
              <a:rPr lang="en-US" altLang="en-US" sz="2000"/>
              <a:t>1D 2-class</a:t>
            </a:r>
          </a:p>
          <a:p>
            <a:r>
              <a:rPr lang="en-US" altLang="en-US" sz="2000"/>
              <a:t>problem </a:t>
            </a:r>
            <a:endParaRPr lang="en-US" altLang="en-US" sz="2400"/>
          </a:p>
        </p:txBody>
      </p:sp>
      <p:sp>
        <p:nvSpPr>
          <p:cNvPr id="19464" name="Rectangle 8">
            <a:extLst>
              <a:ext uri="{FF2B5EF4-FFF2-40B4-BE49-F238E27FC236}">
                <a16:creationId xmlns:a16="http://schemas.microsoft.com/office/drawing/2014/main" id="{7FE41853-610E-45A9-BB1B-34F972AFDFB0}"/>
              </a:ext>
            </a:extLst>
          </p:cNvPr>
          <p:cNvSpPr>
            <a:spLocks noChangeArrowheads="1"/>
          </p:cNvSpPr>
          <p:nvPr/>
        </p:nvSpPr>
        <p:spPr bwMode="auto">
          <a:xfrm>
            <a:off x="2782888" y="4005264"/>
            <a:ext cx="2520950"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2000"/>
              <a:t>Between </a:t>
            </a:r>
            <a:r>
              <a:rPr lang="en-US" altLang="en-US" sz="2000" u="sng"/>
              <a:t>+</a:t>
            </a:r>
            <a:r>
              <a:rPr lang="en-US" altLang="en-US" sz="2000"/>
              <a:t> 2 </a:t>
            </a:r>
          </a:p>
          <a:p>
            <a:r>
              <a:rPr lang="en-US" altLang="en-US" sz="2000"/>
              <a:t>transition between </a:t>
            </a:r>
          </a:p>
          <a:p>
            <a:r>
              <a:rPr lang="en-US" altLang="en-US" sz="2000"/>
              <a:t>prediction of class</a:t>
            </a:r>
          </a:p>
          <a:p>
            <a:endParaRPr lang="en-US" altLang="en-US" sz="2000"/>
          </a:p>
          <a:p>
            <a:r>
              <a:rPr lang="en-US" altLang="en-US" sz="2000"/>
              <a:t>At boundary most probable class changes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9E34B28D-8BD4-404A-9FDA-72E8D99F8DA1}"/>
              </a:ext>
            </a:extLst>
          </p:cNvPr>
          <p:cNvSpPr txBox="1">
            <a:spLocks noGrp="1"/>
          </p:cNvSpPr>
          <p:nvPr/>
        </p:nvSpPr>
        <p:spPr>
          <a:xfrm>
            <a:off x="8112125" y="6237288"/>
            <a:ext cx="2133600" cy="457200"/>
          </a:xfrm>
          <a:prstGeom prst="rect">
            <a:avLst/>
          </a:prstGeom>
          <a:noFill/>
        </p:spPr>
        <p:txBody>
          <a:bodyPr lIns="0" tIns="0" rIns="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3B7CC0E7-7063-44FC-96F5-0CE62F7DFBFD}" type="slidenum">
              <a:rPr lang="tr-TR" altLang="en-US" sz="1200">
                <a:solidFill>
                  <a:srgbClr val="045C75"/>
                </a:solidFill>
                <a:latin typeface="Palatino Linotype" panose="02040502050505030304" pitchFamily="18" charset="0"/>
              </a:rPr>
              <a:pPr algn="r"/>
              <a:t>36</a:t>
            </a:fld>
            <a:endParaRPr lang="tr-TR" altLang="en-US" sz="1200">
              <a:solidFill>
                <a:srgbClr val="045C75"/>
              </a:solidFill>
              <a:latin typeface="Palatino Linotype" panose="02040502050505030304" pitchFamily="18" charset="0"/>
            </a:endParaRPr>
          </a:p>
        </p:txBody>
      </p:sp>
      <p:pic>
        <p:nvPicPr>
          <p:cNvPr id="21507" name="Picture 16">
            <a:extLst>
              <a:ext uri="{FF2B5EF4-FFF2-40B4-BE49-F238E27FC236}">
                <a16:creationId xmlns:a16="http://schemas.microsoft.com/office/drawing/2014/main" id="{DDACB165-3701-44F5-AA51-39B8E7B25B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8375" y="357189"/>
            <a:ext cx="7791450" cy="625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6377" name="Text Box 9">
            <a:extLst>
              <a:ext uri="{FF2B5EF4-FFF2-40B4-BE49-F238E27FC236}">
                <a16:creationId xmlns:a16="http://schemas.microsoft.com/office/drawing/2014/main" id="{2CF69CA3-5874-44F3-9584-41A10F8925C2}"/>
              </a:ext>
            </a:extLst>
          </p:cNvPr>
          <p:cNvSpPr txBox="1">
            <a:spLocks noChangeArrowheads="1"/>
          </p:cNvSpPr>
          <p:nvPr/>
        </p:nvSpPr>
        <p:spPr bwMode="auto">
          <a:xfrm>
            <a:off x="6311901" y="1268414"/>
            <a:ext cx="2923493" cy="461665"/>
          </a:xfrm>
          <a:prstGeom prst="rect">
            <a:avLst/>
          </a:prstGeom>
          <a:solidFill>
            <a:schemeClr val="bg1"/>
          </a:solidFill>
          <a:ln w="9525">
            <a:noFill/>
            <a:miter lim="800000"/>
            <a:headEnd/>
            <a:tailEnd/>
          </a:ln>
          <a:effectLst/>
        </p:spPr>
        <p:txBody>
          <a:bodyPr wrap="none">
            <a:spAutoFit/>
          </a:bodyPr>
          <a:lstStyle/>
          <a:p>
            <a:pPr>
              <a:defRPr/>
            </a:pPr>
            <a:r>
              <a:rPr lang="tr-TR" sz="2400" b="1" i="1" dirty="0">
                <a:solidFill>
                  <a:schemeClr val="tx2"/>
                </a:solidFill>
                <a:latin typeface="+mj-lt"/>
              </a:rPr>
              <a:t>Variances are different</a:t>
            </a:r>
          </a:p>
        </p:txBody>
      </p:sp>
      <p:sp>
        <p:nvSpPr>
          <p:cNvPr id="186380" name="Text Box 12">
            <a:extLst>
              <a:ext uri="{FF2B5EF4-FFF2-40B4-BE49-F238E27FC236}">
                <a16:creationId xmlns:a16="http://schemas.microsoft.com/office/drawing/2014/main" id="{099DC867-F959-410E-B701-88A9D5DBD8A1}"/>
              </a:ext>
            </a:extLst>
          </p:cNvPr>
          <p:cNvSpPr txBox="1">
            <a:spLocks noChangeArrowheads="1"/>
          </p:cNvSpPr>
          <p:nvPr/>
        </p:nvSpPr>
        <p:spPr bwMode="auto">
          <a:xfrm>
            <a:off x="6601327" y="4379494"/>
            <a:ext cx="3252044" cy="1015663"/>
          </a:xfrm>
          <a:prstGeom prst="rect">
            <a:avLst/>
          </a:prstGeom>
          <a:solidFill>
            <a:schemeClr val="bg1"/>
          </a:solidFill>
          <a:ln w="9525">
            <a:noFill/>
            <a:miter lim="800000"/>
            <a:headEnd/>
            <a:tailEnd/>
          </a:ln>
          <a:effec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2000" b="1" i="1" dirty="0">
                <a:solidFill>
                  <a:schemeClr val="tx2"/>
                </a:solidFill>
                <a:latin typeface="Calibri" panose="020F0502020204030204" pitchFamily="34" charset="0"/>
              </a:rPr>
              <a:t>Boundaries where dominant </a:t>
            </a:r>
          </a:p>
          <a:p>
            <a:r>
              <a:rPr lang="en-US" altLang="en-US" sz="2000" b="1" i="1" dirty="0">
                <a:solidFill>
                  <a:schemeClr val="tx2"/>
                </a:solidFill>
                <a:latin typeface="Calibri" panose="020F0502020204030204" pitchFamily="34" charset="0"/>
              </a:rPr>
              <a:t>posterior changes are called </a:t>
            </a:r>
          </a:p>
          <a:p>
            <a:r>
              <a:rPr lang="en-US" altLang="en-US" sz="2000" b="1" i="1" dirty="0">
                <a:solidFill>
                  <a:schemeClr val="tx2"/>
                </a:solidFill>
                <a:latin typeface="Calibri" panose="020F0502020204030204" pitchFamily="34" charset="0"/>
              </a:rPr>
              <a:t>“Bayes discriminant points”</a:t>
            </a:r>
            <a:endParaRPr lang="tr-TR" altLang="en-US" sz="2000" b="1" i="1" dirty="0">
              <a:solidFill>
                <a:schemeClr val="tx2"/>
              </a:solidFill>
              <a:latin typeface="Calibri" panose="020F0502020204030204" pitchFamily="34" charset="0"/>
            </a:endParaRPr>
          </a:p>
        </p:txBody>
      </p:sp>
      <p:sp>
        <p:nvSpPr>
          <p:cNvPr id="7" name="Footer Placeholder 3">
            <a:extLst>
              <a:ext uri="{FF2B5EF4-FFF2-40B4-BE49-F238E27FC236}">
                <a16:creationId xmlns:a16="http://schemas.microsoft.com/office/drawing/2014/main" id="{4822CA17-A179-4C28-831F-6B6AF4279E76}"/>
              </a:ext>
            </a:extLst>
          </p:cNvPr>
          <p:cNvSpPr txBox="1">
            <a:spLocks noGrp="1"/>
          </p:cNvSpPr>
          <p:nvPr/>
        </p:nvSpPr>
        <p:spPr>
          <a:xfrm>
            <a:off x="2095501" y="6356351"/>
            <a:ext cx="7072313" cy="365125"/>
          </a:xfrm>
          <a:prstGeom prst="rect">
            <a:avLst/>
          </a:prstGeom>
          <a:noFill/>
        </p:spPr>
        <p:txBody>
          <a:bodyPr lIns="0" tIns="0" rIns="0" bIns="0" anchor="b"/>
          <a:lstStyle/>
          <a:p>
            <a:pPr algn="r">
              <a:defRPr/>
            </a:pPr>
            <a:r>
              <a:rPr lang="en-US" sz="1200" dirty="0">
                <a:solidFill>
                  <a:srgbClr val="B2B2B2"/>
                </a:solidFill>
                <a:latin typeface="+mj-lt"/>
              </a:rPr>
              <a:t>Lecture Notes for E </a:t>
            </a:r>
            <a:r>
              <a:rPr lang="en-US" sz="1200" dirty="0" err="1">
                <a:solidFill>
                  <a:srgbClr val="B2B2B2"/>
                </a:solidFill>
                <a:latin typeface="+mj-lt"/>
              </a:rPr>
              <a:t>Alpaydın</a:t>
            </a:r>
            <a:r>
              <a:rPr lang="en-US" sz="1200" dirty="0">
                <a:solidFill>
                  <a:srgbClr val="B2B2B2"/>
                </a:solidFill>
                <a:latin typeface="+mj-lt"/>
              </a:rPr>
              <a:t> 2010 Introduction to Machine Learning 2e © The MIT Press (V1.0)</a:t>
            </a:r>
            <a:endParaRPr lang="tr-TR" sz="1200" dirty="0">
              <a:solidFill>
                <a:srgbClr val="B2B2B2"/>
              </a:solidFill>
              <a:latin typeface="+mj-lt"/>
            </a:endParaRPr>
          </a:p>
        </p:txBody>
      </p:sp>
      <p:sp>
        <p:nvSpPr>
          <p:cNvPr id="21511" name="Rectangle 7">
            <a:extLst>
              <a:ext uri="{FF2B5EF4-FFF2-40B4-BE49-F238E27FC236}">
                <a16:creationId xmlns:a16="http://schemas.microsoft.com/office/drawing/2014/main" id="{B7A405CA-3879-4E3C-9B1F-886199670002}"/>
              </a:ext>
            </a:extLst>
          </p:cNvPr>
          <p:cNvSpPr>
            <a:spLocks noChangeArrowheads="1"/>
          </p:cNvSpPr>
          <p:nvPr/>
        </p:nvSpPr>
        <p:spPr bwMode="auto">
          <a:xfrm>
            <a:off x="3071814" y="765176"/>
            <a:ext cx="244792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2000"/>
              <a:t>Red class likelihood </a:t>
            </a:r>
          </a:p>
          <a:p>
            <a:r>
              <a:rPr lang="en-US" altLang="en-US" sz="2000"/>
              <a:t>dominant for </a:t>
            </a:r>
          </a:p>
          <a:p>
            <a:r>
              <a:rPr lang="en-US" altLang="en-US" sz="2000"/>
              <a:t>x &lt; about -7 also</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0A443B6-D4CD-4E11-99C9-C6E3C1ADB05E}"/>
              </a:ext>
            </a:extLst>
          </p:cNvPr>
          <p:cNvSpPr txBox="1"/>
          <p:nvPr/>
        </p:nvSpPr>
        <p:spPr>
          <a:xfrm>
            <a:off x="2105527" y="517357"/>
            <a:ext cx="8714245"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Find the Bayes discriminate points for a 1D, 2-class dataset</a:t>
            </a:r>
            <a:r>
              <a:rPr lang="en-US" dirty="0"/>
              <a:t>. </a:t>
            </a:r>
          </a:p>
        </p:txBody>
      </p:sp>
      <p:sp>
        <p:nvSpPr>
          <p:cNvPr id="3" name="TextBox 2">
            <a:extLst>
              <a:ext uri="{FF2B5EF4-FFF2-40B4-BE49-F238E27FC236}">
                <a16:creationId xmlns:a16="http://schemas.microsoft.com/office/drawing/2014/main" id="{B238367A-781E-4EC7-99D5-24DE5DE70D4B}"/>
              </a:ext>
            </a:extLst>
          </p:cNvPr>
          <p:cNvSpPr txBox="1"/>
          <p:nvPr/>
        </p:nvSpPr>
        <p:spPr>
          <a:xfrm>
            <a:off x="697833" y="1155031"/>
            <a:ext cx="11285620" cy="3785652"/>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Points are where the </a:t>
            </a:r>
            <a:r>
              <a:rPr lang="en-US" altLang="en-US" sz="2400" dirty="0">
                <a:latin typeface="Arial" panose="020B0604020202020204" pitchFamily="34" charset="0"/>
                <a:cs typeface="Arial" panose="020B0604020202020204" pitchFamily="34" charset="0"/>
              </a:rPr>
              <a:t>discriminants</a:t>
            </a:r>
            <a:r>
              <a:rPr lang="en-US" sz="2400" dirty="0">
                <a:latin typeface="Arial" panose="020B0604020202020204" pitchFamily="34" charset="0"/>
                <a:cs typeface="Arial" panose="020B0604020202020204" pitchFamily="34" charset="0"/>
              </a:rPr>
              <a:t> for the 2 classes are equal. </a:t>
            </a:r>
          </a:p>
          <a:p>
            <a:r>
              <a:rPr lang="en-US" sz="2400" dirty="0">
                <a:latin typeface="Arial" panose="020B0604020202020204" pitchFamily="34" charset="0"/>
                <a:cs typeface="Arial" panose="020B0604020202020204" pitchFamily="34" charset="0"/>
              </a:rPr>
              <a:t>Set g</a:t>
            </a:r>
            <a:r>
              <a:rPr lang="en-US" sz="2400" baseline="-25000" dirty="0">
                <a:latin typeface="Arial" panose="020B0604020202020204" pitchFamily="34" charset="0"/>
                <a:cs typeface="Arial" panose="020B0604020202020204" pitchFamily="34" charset="0"/>
              </a:rPr>
              <a:t>1</a:t>
            </a:r>
            <a:r>
              <a:rPr lang="en-US" sz="2400" dirty="0">
                <a:latin typeface="Arial" panose="020B0604020202020204" pitchFamily="34" charset="0"/>
                <a:cs typeface="Arial" panose="020B0604020202020204" pitchFamily="34" charset="0"/>
              </a:rPr>
              <a:t>(x) = g</a:t>
            </a:r>
            <a:r>
              <a:rPr lang="en-US" sz="2400" baseline="-25000" dirty="0">
                <a:latin typeface="Arial" panose="020B0604020202020204" pitchFamily="34" charset="0"/>
                <a:cs typeface="Arial" panose="020B0604020202020204" pitchFamily="34" charset="0"/>
              </a:rPr>
              <a:t>2</a:t>
            </a:r>
            <a:r>
              <a:rPr lang="en-US" sz="2400" dirty="0">
                <a:latin typeface="Arial" panose="020B0604020202020204" pitchFamily="34" charset="0"/>
                <a:cs typeface="Arial" panose="020B0604020202020204" pitchFamily="34" charset="0"/>
              </a:rPr>
              <a:t>(x) and solve for x.</a:t>
            </a:r>
          </a:p>
          <a:p>
            <a:r>
              <a:rPr lang="en-US" sz="2400" dirty="0">
                <a:latin typeface="Arial" panose="020B0604020202020204" pitchFamily="34" charset="0"/>
                <a:cs typeface="Arial" panose="020B0604020202020204" pitchFamily="34" charset="0"/>
              </a:rPr>
              <a:t>After much tedious algebra you find a quadratic equation for discriminate points.</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where </a:t>
            </a:r>
            <a:r>
              <a:rPr lang="en-US" sz="2400" dirty="0">
                <a:latin typeface="Symbol" panose="05050102010706020507" pitchFamily="18" charset="2"/>
                <a:cs typeface="Arial" panose="020B0604020202020204" pitchFamily="34" charset="0"/>
              </a:rPr>
              <a:t>m</a:t>
            </a:r>
            <a:r>
              <a:rPr lang="en-US" sz="2400" dirty="0">
                <a:latin typeface="Arial" panose="020B0604020202020204" pitchFamily="34" charset="0"/>
                <a:cs typeface="Arial" panose="020B0604020202020204" pitchFamily="34" charset="0"/>
              </a:rPr>
              <a:t> and </a:t>
            </a:r>
            <a:r>
              <a:rPr lang="en-US" sz="2400" dirty="0">
                <a:latin typeface="Symbol" panose="05050102010706020507" pitchFamily="18" charset="2"/>
                <a:cs typeface="Arial" panose="020B0604020202020204" pitchFamily="34" charset="0"/>
              </a:rPr>
              <a:t>s</a:t>
            </a:r>
            <a:r>
              <a:rPr lang="en-US" sz="2400" dirty="0">
                <a:latin typeface="Arial" panose="020B0604020202020204" pitchFamily="34" charset="0"/>
                <a:cs typeface="Arial" panose="020B0604020202020204" pitchFamily="34" charset="0"/>
              </a:rPr>
              <a:t> denote mean and standard deviation of x values in a class.</a:t>
            </a:r>
          </a:p>
        </p:txBody>
      </p:sp>
      <p:pic>
        <p:nvPicPr>
          <p:cNvPr id="5" name="Picture 4">
            <a:extLst>
              <a:ext uri="{FF2B5EF4-FFF2-40B4-BE49-F238E27FC236}">
                <a16:creationId xmlns:a16="http://schemas.microsoft.com/office/drawing/2014/main" id="{6C59BA40-58E6-49EE-8AE0-17E4777C97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9611" y="2497591"/>
            <a:ext cx="5719951" cy="1785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89400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Text Box 4">
            <a:extLst>
              <a:ext uri="{FF2B5EF4-FFF2-40B4-BE49-F238E27FC236}">
                <a16:creationId xmlns:a16="http://schemas.microsoft.com/office/drawing/2014/main" id="{70FE7AB3-F037-4572-9BF9-08A553345F6D}"/>
              </a:ext>
            </a:extLst>
          </p:cNvPr>
          <p:cNvSpPr txBox="1">
            <a:spLocks noChangeArrowheads="1"/>
          </p:cNvSpPr>
          <p:nvPr/>
        </p:nvSpPr>
        <p:spPr bwMode="auto">
          <a:xfrm>
            <a:off x="468924" y="1824790"/>
            <a:ext cx="11465168"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latin typeface="Arial" panose="020B0604020202020204" pitchFamily="34" charset="0"/>
                <a:cs typeface="Arial" panose="020B0604020202020204" pitchFamily="34" charset="0"/>
              </a:rPr>
              <a:t>Write a MATLAB code to find the Bayes’ discriminant points in a 1D, 2-class problem with equal priors and Gaussian class likelihoods by the following method</a:t>
            </a:r>
          </a:p>
          <a:p>
            <a:pPr marL="457200" indent="-457200">
              <a:buAutoNum type="arabicParenBoth"/>
            </a:pPr>
            <a:r>
              <a:rPr lang="en-US" altLang="en-US" sz="2000" dirty="0">
                <a:latin typeface="Arial" panose="020B0604020202020204" pitchFamily="34" charset="0"/>
                <a:cs typeface="Arial" panose="020B0604020202020204" pitchFamily="34" charset="0"/>
              </a:rPr>
              <a:t>A function that calculates the coefficients in the quadratic equation on the previous slide.</a:t>
            </a:r>
          </a:p>
          <a:p>
            <a:pPr marL="457200" indent="-457200">
              <a:buAutoNum type="arabicParenBoth"/>
            </a:pPr>
            <a:r>
              <a:rPr lang="en-US" altLang="en-US" sz="2000" dirty="0">
                <a:latin typeface="Arial" panose="020B0604020202020204" pitchFamily="34" charset="0"/>
                <a:cs typeface="Arial" panose="020B0604020202020204" pitchFamily="34" charset="0"/>
              </a:rPr>
              <a:t>Find the solution of the quadratic equation by the usual method.</a:t>
            </a:r>
          </a:p>
          <a:p>
            <a:pPr marL="457200" indent="-457200">
              <a:buAutoNum type="arabicParenBoth"/>
            </a:pPr>
            <a:r>
              <a:rPr lang="en-US" altLang="en-US" sz="2000" dirty="0">
                <a:latin typeface="Arial" panose="020B0604020202020204" pitchFamily="34" charset="0"/>
                <a:cs typeface="Arial" panose="020B0604020202020204" pitchFamily="34" charset="0"/>
              </a:rPr>
              <a:t>Allow for the possibility only one root if variances are equal, as illustrated in slide 35.</a:t>
            </a:r>
          </a:p>
          <a:p>
            <a:endParaRPr lang="en-US" altLang="en-US" sz="2000" dirty="0">
              <a:latin typeface="Arial" panose="020B0604020202020204" pitchFamily="34" charset="0"/>
              <a:cs typeface="Arial" panose="020B0604020202020204" pitchFamily="34" charset="0"/>
            </a:endParaRPr>
          </a:p>
          <a:p>
            <a:r>
              <a:rPr lang="en-US" altLang="en-US" sz="2000" dirty="0">
                <a:latin typeface="Arial" panose="020B0604020202020204" pitchFamily="34" charset="0"/>
                <a:cs typeface="Arial" panose="020B0604020202020204" pitchFamily="34" charset="0"/>
              </a:rPr>
              <a:t>Apply the code to the following example: </a:t>
            </a:r>
          </a:p>
          <a:p>
            <a:r>
              <a:rPr lang="en-US" altLang="en-US" sz="2000" dirty="0">
                <a:latin typeface="Arial" panose="020B0604020202020204" pitchFamily="34" charset="0"/>
                <a:cs typeface="Arial" panose="020B0604020202020204" pitchFamily="34" charset="0"/>
              </a:rPr>
              <a:t>Mean and variance of C1 are 3 and 1, respectively</a:t>
            </a:r>
          </a:p>
          <a:p>
            <a:r>
              <a:rPr lang="en-US" altLang="en-US" sz="2000" dirty="0">
                <a:latin typeface="Arial" panose="020B0604020202020204" pitchFamily="34" charset="0"/>
                <a:cs typeface="Arial" panose="020B0604020202020204" pitchFamily="34" charset="0"/>
              </a:rPr>
              <a:t>Mean and variance of C2 are 2 and 0.3, respectively</a:t>
            </a:r>
          </a:p>
        </p:txBody>
      </p:sp>
      <p:sp>
        <p:nvSpPr>
          <p:cNvPr id="2" name="Rectangle 2">
            <a:extLst>
              <a:ext uri="{FF2B5EF4-FFF2-40B4-BE49-F238E27FC236}">
                <a16:creationId xmlns:a16="http://schemas.microsoft.com/office/drawing/2014/main" id="{24666050-8D98-434C-B4CE-832446F08A00}"/>
              </a:ext>
            </a:extLst>
          </p:cNvPr>
          <p:cNvSpPr>
            <a:spLocks noChangeArrowheads="1"/>
          </p:cNvSpPr>
          <p:nvPr/>
        </p:nvSpPr>
        <p:spPr bwMode="auto">
          <a:xfrm>
            <a:off x="1715502" y="881862"/>
            <a:ext cx="7924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altLang="en-US" sz="2400" dirty="0"/>
              <a:t>Assignment 9: Bayes’ discriminant points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10;&#10;Description automatically generated">
            <a:extLst>
              <a:ext uri="{FF2B5EF4-FFF2-40B4-BE49-F238E27FC236}">
                <a16:creationId xmlns:a16="http://schemas.microsoft.com/office/drawing/2014/main" id="{0514FA12-235E-CF4F-A629-4B3494E78F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8892" y="457200"/>
            <a:ext cx="10183598" cy="6180676"/>
          </a:xfrm>
          <a:prstGeom prst="rect">
            <a:avLst/>
          </a:prstGeom>
        </p:spPr>
      </p:pic>
    </p:spTree>
    <p:extLst>
      <p:ext uri="{BB962C8B-B14F-4D97-AF65-F5344CB8AC3E}">
        <p14:creationId xmlns:p14="http://schemas.microsoft.com/office/powerpoint/2010/main" val="624270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Group 2"/>
          <p:cNvGraphicFramePr>
            <a:graphicFrameLocks noGrp="1"/>
          </p:cNvGraphicFramePr>
          <p:nvPr>
            <p:extLst>
              <p:ext uri="{D42A27DB-BD31-4B8C-83A1-F6EECF244321}">
                <p14:modId xmlns:p14="http://schemas.microsoft.com/office/powerpoint/2010/main" val="2287995650"/>
              </p:ext>
            </p:extLst>
          </p:nvPr>
        </p:nvGraphicFramePr>
        <p:xfrm>
          <a:off x="1308749" y="804516"/>
          <a:ext cx="9793707" cy="1505547"/>
        </p:xfrm>
        <a:graphic>
          <a:graphicData uri="http://schemas.openxmlformats.org/drawingml/2006/table">
            <a:tbl>
              <a:tblPr/>
              <a:tblGrid>
                <a:gridCol w="889386">
                  <a:extLst>
                    <a:ext uri="{9D8B030D-6E8A-4147-A177-3AD203B41FA5}">
                      <a16:colId xmlns:a16="http://schemas.microsoft.com/office/drawing/2014/main" val="20000"/>
                    </a:ext>
                  </a:extLst>
                </a:gridCol>
                <a:gridCol w="892873">
                  <a:extLst>
                    <a:ext uri="{9D8B030D-6E8A-4147-A177-3AD203B41FA5}">
                      <a16:colId xmlns:a16="http://schemas.microsoft.com/office/drawing/2014/main" val="20001"/>
                    </a:ext>
                  </a:extLst>
                </a:gridCol>
                <a:gridCol w="889386">
                  <a:extLst>
                    <a:ext uri="{9D8B030D-6E8A-4147-A177-3AD203B41FA5}">
                      <a16:colId xmlns:a16="http://schemas.microsoft.com/office/drawing/2014/main" val="20002"/>
                    </a:ext>
                  </a:extLst>
                </a:gridCol>
                <a:gridCol w="889386">
                  <a:extLst>
                    <a:ext uri="{9D8B030D-6E8A-4147-A177-3AD203B41FA5}">
                      <a16:colId xmlns:a16="http://schemas.microsoft.com/office/drawing/2014/main" val="20003"/>
                    </a:ext>
                  </a:extLst>
                </a:gridCol>
                <a:gridCol w="889386">
                  <a:extLst>
                    <a:ext uri="{9D8B030D-6E8A-4147-A177-3AD203B41FA5}">
                      <a16:colId xmlns:a16="http://schemas.microsoft.com/office/drawing/2014/main" val="20004"/>
                    </a:ext>
                  </a:extLst>
                </a:gridCol>
                <a:gridCol w="892873">
                  <a:extLst>
                    <a:ext uri="{9D8B030D-6E8A-4147-A177-3AD203B41FA5}">
                      <a16:colId xmlns:a16="http://schemas.microsoft.com/office/drawing/2014/main" val="20005"/>
                    </a:ext>
                  </a:extLst>
                </a:gridCol>
                <a:gridCol w="889386">
                  <a:extLst>
                    <a:ext uri="{9D8B030D-6E8A-4147-A177-3AD203B41FA5}">
                      <a16:colId xmlns:a16="http://schemas.microsoft.com/office/drawing/2014/main" val="20006"/>
                    </a:ext>
                  </a:extLst>
                </a:gridCol>
                <a:gridCol w="889386">
                  <a:extLst>
                    <a:ext uri="{9D8B030D-6E8A-4147-A177-3AD203B41FA5}">
                      <a16:colId xmlns:a16="http://schemas.microsoft.com/office/drawing/2014/main" val="20007"/>
                    </a:ext>
                  </a:extLst>
                </a:gridCol>
                <a:gridCol w="889386">
                  <a:extLst>
                    <a:ext uri="{9D8B030D-6E8A-4147-A177-3AD203B41FA5}">
                      <a16:colId xmlns:a16="http://schemas.microsoft.com/office/drawing/2014/main" val="20008"/>
                    </a:ext>
                  </a:extLst>
                </a:gridCol>
                <a:gridCol w="892873">
                  <a:extLst>
                    <a:ext uri="{9D8B030D-6E8A-4147-A177-3AD203B41FA5}">
                      <a16:colId xmlns:a16="http://schemas.microsoft.com/office/drawing/2014/main" val="20009"/>
                    </a:ext>
                  </a:extLst>
                </a:gridCol>
                <a:gridCol w="889386">
                  <a:extLst>
                    <a:ext uri="{9D8B030D-6E8A-4147-A177-3AD203B41FA5}">
                      <a16:colId xmlns:a16="http://schemas.microsoft.com/office/drawing/2014/main" val="20010"/>
                    </a:ext>
                  </a:extLst>
                </a:gridCol>
              </a:tblGrid>
              <a:tr h="501849">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1</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cap="flat">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1.521</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13.64</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4.49</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1.1</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71.78</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0.06</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8.75</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0</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0</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1</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501849">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2</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1.517</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13.89</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3.6</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1.36</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72.73</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0.48</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7.83</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0</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0</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1</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501849">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3</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cap="flat">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1.516</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13.53</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3.55</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1.54</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72.99</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tx1"/>
                          </a:solidFill>
                          <a:effectLst/>
                          <a:latin typeface="Arial" charset="0"/>
                          <a:ea typeface="Times New Roman" pitchFamily="18" charset="0"/>
                          <a:cs typeface="Arial" charset="0"/>
                        </a:rPr>
                        <a:t>0.39</a:t>
                      </a:r>
                      <a:endParaRPr kumimoji="0" lang="en-US" altLang="en-US" sz="3600" b="0" i="0" u="none" strike="noStrike" cap="none" normalizeH="0" baseline="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7.78</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0</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0</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charset="0"/>
                          <a:ea typeface="Times New Roman" pitchFamily="18" charset="0"/>
                          <a:cs typeface="Arial" charset="0"/>
                        </a:rPr>
                        <a:t>1</a:t>
                      </a:r>
                      <a:endParaRPr kumimoji="0" lang="en-US" altLang="en-US" sz="3600" b="0" i="0" u="none" strike="noStrike" cap="none" normalizeH="0" baseline="0" dirty="0">
                        <a:ln>
                          <a:noFill/>
                        </a:ln>
                        <a:solidFill>
                          <a:schemeClr val="tx1"/>
                        </a:solidFill>
                        <a:effectLst/>
                        <a:latin typeface="Arial" charset="0"/>
                        <a:ea typeface="Times New Roman" pitchFamily="18" charset="0"/>
                        <a:cs typeface="Arial" charset="0"/>
                      </a:endParaRPr>
                    </a:p>
                  </a:txBody>
                  <a:tcPr anchor="b"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136" name="Text Box 40"/>
          <p:cNvSpPr txBox="1">
            <a:spLocks noChangeArrowheads="1"/>
          </p:cNvSpPr>
          <p:nvPr/>
        </p:nvSpPr>
        <p:spPr bwMode="auto">
          <a:xfrm>
            <a:off x="4525560" y="219741"/>
            <a:ext cx="336008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dirty="0"/>
              <a:t>First 3 rows of data</a:t>
            </a:r>
          </a:p>
        </p:txBody>
      </p:sp>
      <p:sp>
        <p:nvSpPr>
          <p:cNvPr id="4137" name="Text Box 41"/>
          <p:cNvSpPr txBox="1">
            <a:spLocks noChangeArrowheads="1"/>
          </p:cNvSpPr>
          <p:nvPr/>
        </p:nvSpPr>
        <p:spPr bwMode="auto">
          <a:xfrm>
            <a:off x="2117726" y="2562309"/>
            <a:ext cx="3220049" cy="415498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dirty="0"/>
              <a:t>1. Sample index  	</a:t>
            </a:r>
          </a:p>
          <a:p>
            <a:r>
              <a:rPr lang="en-US" altLang="en-US" sz="2400" dirty="0"/>
              <a:t>2. RI: refractive index</a:t>
            </a:r>
          </a:p>
          <a:p>
            <a:r>
              <a:rPr lang="en-US" altLang="en-US" sz="2400" dirty="0"/>
              <a:t>3. Na: Sodium</a:t>
            </a:r>
            <a:endParaRPr lang="pl-PL" altLang="en-US" sz="2400" dirty="0"/>
          </a:p>
          <a:p>
            <a:r>
              <a:rPr lang="pl-PL" altLang="en-US" sz="2400" dirty="0"/>
              <a:t>4. Mg: Magnesium</a:t>
            </a:r>
          </a:p>
          <a:p>
            <a:r>
              <a:rPr lang="pl-PL" altLang="en-US" sz="2400" dirty="0"/>
              <a:t>5. Al: Aluminum</a:t>
            </a:r>
          </a:p>
          <a:p>
            <a:r>
              <a:rPr lang="pl-PL" altLang="en-US" sz="2400" dirty="0"/>
              <a:t>6. Si: Silicon</a:t>
            </a:r>
          </a:p>
          <a:p>
            <a:r>
              <a:rPr lang="pl-PL" altLang="en-US" sz="2400" dirty="0"/>
              <a:t>7. K: Potassium</a:t>
            </a:r>
          </a:p>
          <a:p>
            <a:r>
              <a:rPr lang="pl-PL" altLang="en-US" sz="2400" dirty="0"/>
              <a:t>8. Ca: Calcium</a:t>
            </a:r>
          </a:p>
          <a:p>
            <a:r>
              <a:rPr lang="pl-PL" altLang="en-US" sz="2400" dirty="0"/>
              <a:t>9. Ba: Barium</a:t>
            </a:r>
            <a:endParaRPr lang="en-US" altLang="en-US" sz="2400" dirty="0"/>
          </a:p>
          <a:p>
            <a:r>
              <a:rPr lang="en-US" altLang="en-US" sz="2400" dirty="0"/>
              <a:t>10. Fe: Iron</a:t>
            </a:r>
          </a:p>
          <a:p>
            <a:r>
              <a:rPr lang="en-US" altLang="en-US" sz="2400" dirty="0"/>
              <a:t>11. Type of bottle (class)</a:t>
            </a:r>
          </a:p>
        </p:txBody>
      </p:sp>
      <p:sp>
        <p:nvSpPr>
          <p:cNvPr id="4139" name="Text Box 43"/>
          <p:cNvSpPr txBox="1">
            <a:spLocks noChangeArrowheads="1"/>
          </p:cNvSpPr>
          <p:nvPr/>
        </p:nvSpPr>
        <p:spPr bwMode="auto">
          <a:xfrm>
            <a:off x="5562600" y="3886200"/>
            <a:ext cx="3906134"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dirty="0"/>
              <a:t>1=Anheuser-Busch, Inc.</a:t>
            </a:r>
          </a:p>
          <a:p>
            <a:r>
              <a:rPr lang="en-US" altLang="en-US" sz="2400" dirty="0"/>
              <a:t>2=Miller Brewing Co.</a:t>
            </a:r>
          </a:p>
          <a:p>
            <a:r>
              <a:rPr lang="en-US" altLang="en-US" sz="2400" dirty="0"/>
              <a:t>3=Blitz-</a:t>
            </a:r>
            <a:r>
              <a:rPr lang="en-US" altLang="en-US" sz="2400" dirty="0" err="1"/>
              <a:t>Weinhard</a:t>
            </a:r>
            <a:r>
              <a:rPr lang="en-US" altLang="en-US" sz="2400" dirty="0"/>
              <a:t> Brewing Co.</a:t>
            </a:r>
          </a:p>
          <a:p>
            <a:r>
              <a:rPr lang="en-US" altLang="en-US" sz="2400" dirty="0"/>
              <a:t>4=Pete’s Brewing Co.</a:t>
            </a:r>
          </a:p>
          <a:p>
            <a:r>
              <a:rPr lang="en-US" altLang="en-US" sz="2400" dirty="0"/>
              <a:t>5=Samuel Adams Brew House</a:t>
            </a:r>
          </a:p>
          <a:p>
            <a:r>
              <a:rPr lang="en-US" altLang="en-US" sz="2400" dirty="0"/>
              <a:t>6=Plank Road Brewery</a:t>
            </a:r>
          </a:p>
        </p:txBody>
      </p:sp>
    </p:spTree>
    <p:extLst>
      <p:ext uri="{BB962C8B-B14F-4D97-AF65-F5344CB8AC3E}">
        <p14:creationId xmlns:p14="http://schemas.microsoft.com/office/powerpoint/2010/main" val="203150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890337" y="1569309"/>
            <a:ext cx="9199228"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sz="2400" dirty="0">
                <a:latin typeface="Arial" panose="020B0604020202020204" pitchFamily="34" charset="0"/>
                <a:cs typeface="Arial" panose="020B0604020202020204" pitchFamily="34" charset="0"/>
              </a:rPr>
              <a:t>Setup multivariate linear regression as though brewery number (column 11) were a continuous response.</a:t>
            </a:r>
          </a:p>
          <a:p>
            <a:pPr eaLnBrk="0" hangingPunct="0"/>
            <a:endParaRPr lang="en-US" altLang="en-US" sz="1600" dirty="0">
              <a:latin typeface="Arial" panose="020B0604020202020204" pitchFamily="34" charset="0"/>
              <a:cs typeface="Arial" panose="020B0604020202020204" pitchFamily="34" charset="0"/>
            </a:endParaRPr>
          </a:p>
          <a:p>
            <a:pPr eaLnBrk="0" hangingPunct="0"/>
            <a:r>
              <a:rPr lang="en-US" altLang="en-US" sz="2400" dirty="0">
                <a:latin typeface="Arial" panose="020B0604020202020204" pitchFamily="34" charset="0"/>
                <a:cs typeface="Arial" panose="020B0604020202020204" pitchFamily="34" charset="0"/>
              </a:rPr>
              <a:t>Solve normal equations for optimum weight vector.</a:t>
            </a:r>
          </a:p>
          <a:p>
            <a:pPr eaLnBrk="0" hangingPunct="0"/>
            <a:endParaRPr lang="en-US" altLang="en-US" sz="1600" dirty="0">
              <a:latin typeface="Arial" panose="020B0604020202020204" pitchFamily="34" charset="0"/>
              <a:cs typeface="Arial" panose="020B0604020202020204" pitchFamily="34" charset="0"/>
            </a:endParaRPr>
          </a:p>
          <a:p>
            <a:pPr eaLnBrk="0" hangingPunct="0"/>
            <a:r>
              <a:rPr lang="en-US" altLang="en-US" sz="2400" dirty="0">
                <a:latin typeface="Arial" panose="020B0604020202020204" pitchFamily="34" charset="0"/>
                <a:cs typeface="Arial" panose="020B0604020202020204" pitchFamily="34" charset="0"/>
              </a:rPr>
              <a:t>Bin the fit at each datapoint to predict class assignment for examples in dataset.</a:t>
            </a:r>
          </a:p>
          <a:p>
            <a:pPr eaLnBrk="0" hangingPunct="0"/>
            <a:endParaRPr lang="en-US" altLang="en-US" sz="1600" dirty="0">
              <a:latin typeface="Arial" panose="020B0604020202020204" pitchFamily="34" charset="0"/>
              <a:cs typeface="Arial" panose="020B0604020202020204" pitchFamily="34" charset="0"/>
            </a:endParaRPr>
          </a:p>
          <a:p>
            <a:pPr eaLnBrk="0" hangingPunct="0"/>
            <a:r>
              <a:rPr lang="en-US" altLang="en-US" sz="2400" dirty="0">
                <a:latin typeface="Arial" panose="020B0604020202020204" pitchFamily="34" charset="0"/>
                <a:cs typeface="Arial" panose="020B0604020202020204" pitchFamily="34" charset="0"/>
              </a:rPr>
              <a:t>Use predicted class and true class to calculate a confusion matrix.</a:t>
            </a:r>
          </a:p>
          <a:p>
            <a:pPr eaLnBrk="0" hangingPunct="0"/>
            <a:endParaRPr lang="en-US" altLang="en-US" sz="2400" dirty="0">
              <a:latin typeface="Arial" panose="020B0604020202020204" pitchFamily="34" charset="0"/>
              <a:cs typeface="Arial" panose="020B0604020202020204" pitchFamily="34" charset="0"/>
            </a:endParaRPr>
          </a:p>
          <a:p>
            <a:pPr eaLnBrk="0" hangingPunct="0"/>
            <a:r>
              <a:rPr lang="en-US" altLang="en-US" sz="2400" dirty="0">
                <a:latin typeface="Arial" panose="020B0604020202020204" pitchFamily="34" charset="0"/>
                <a:cs typeface="Arial" panose="020B0604020202020204" pitchFamily="34" charset="0"/>
              </a:rPr>
              <a:t>Calculate accuracy by class from the confusion matrix</a:t>
            </a:r>
          </a:p>
        </p:txBody>
      </p:sp>
      <p:sp>
        <p:nvSpPr>
          <p:cNvPr id="9219" name="Text Box 3"/>
          <p:cNvSpPr txBox="1">
            <a:spLocks noChangeArrowheads="1"/>
          </p:cNvSpPr>
          <p:nvPr/>
        </p:nvSpPr>
        <p:spPr bwMode="auto">
          <a:xfrm>
            <a:off x="3956222" y="957648"/>
            <a:ext cx="410093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800" dirty="0"/>
              <a:t>Classification by regression</a:t>
            </a:r>
          </a:p>
        </p:txBody>
      </p:sp>
    </p:spTree>
    <p:extLst>
      <p:ext uri="{BB962C8B-B14F-4D97-AF65-F5344CB8AC3E}">
        <p14:creationId xmlns:p14="http://schemas.microsoft.com/office/powerpoint/2010/main" val="2087260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793469" y="477821"/>
            <a:ext cx="642195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800" dirty="0">
                <a:latin typeface="Arial" panose="020B0604020202020204" pitchFamily="34" charset="0"/>
                <a:cs typeface="Arial" panose="020B0604020202020204" pitchFamily="34" charset="0"/>
              </a:rPr>
              <a:t>6-way column specific confusion matrix</a:t>
            </a:r>
          </a:p>
        </p:txBody>
      </p:sp>
      <p:sp>
        <p:nvSpPr>
          <p:cNvPr id="4" name="TextBox 3"/>
          <p:cNvSpPr txBox="1"/>
          <p:nvPr/>
        </p:nvSpPr>
        <p:spPr>
          <a:xfrm>
            <a:off x="2144112" y="1384631"/>
            <a:ext cx="8503833" cy="1938992"/>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 in class 1 assigned class 1	# in class 2 assigned class 1 </a:t>
            </a:r>
            <a:r>
              <a:rPr lang="en-US" sz="2000" b="1" dirty="0">
                <a:latin typeface="Arial" panose="020B0604020202020204" pitchFamily="34" charset="0"/>
                <a:cs typeface="Arial" panose="020B0604020202020204" pitchFamily="34" charset="0"/>
              </a:rPr>
              <a:t>…</a:t>
            </a:r>
          </a:p>
          <a:p>
            <a:r>
              <a:rPr lang="en-US" sz="2000" dirty="0">
                <a:latin typeface="Arial" panose="020B0604020202020204" pitchFamily="34" charset="0"/>
                <a:cs typeface="Arial" panose="020B0604020202020204" pitchFamily="34" charset="0"/>
              </a:rPr>
              <a:t># in class 1 assigned class 2 	# in class 2 assigned class 2 </a:t>
            </a:r>
            <a:r>
              <a:rPr lang="en-US" sz="2000" b="1"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a:t>
            </a:r>
          </a:p>
          <a:p>
            <a:r>
              <a:rPr lang="en-US" sz="2000" dirty="0">
                <a:latin typeface="Arial" panose="020B0604020202020204" pitchFamily="34" charset="0"/>
                <a:cs typeface="Arial" panose="020B0604020202020204" pitchFamily="34" charset="0"/>
              </a:rPr>
              <a:t>.				.</a:t>
            </a:r>
          </a:p>
          <a:p>
            <a:r>
              <a:rPr lang="en-US" sz="2000" dirty="0">
                <a:latin typeface="Arial" panose="020B0604020202020204" pitchFamily="34" charset="0"/>
                <a:cs typeface="Arial" panose="020B0604020202020204" pitchFamily="34" charset="0"/>
              </a:rPr>
              <a:t>.				.</a:t>
            </a:r>
          </a:p>
          <a:p>
            <a:r>
              <a:rPr lang="en-US" sz="2000" dirty="0">
                <a:latin typeface="Arial" panose="020B0604020202020204" pitchFamily="34" charset="0"/>
                <a:cs typeface="Arial" panose="020B0604020202020204" pitchFamily="34" charset="0"/>
              </a:rPr>
              <a:t># in class 1 assigned class m	# in class 2 assigned class m </a:t>
            </a:r>
            <a:r>
              <a:rPr lang="en-US" sz="2000" b="1" dirty="0">
                <a:latin typeface="Arial" panose="020B0604020202020204" pitchFamily="34" charset="0"/>
                <a:cs typeface="Arial" panose="020B0604020202020204" pitchFamily="34" charset="0"/>
              </a:rPr>
              <a:t>…</a:t>
            </a:r>
          </a:p>
          <a:p>
            <a:r>
              <a:rPr lang="en-US" sz="2000" dirty="0">
                <a:latin typeface="Arial" panose="020B0604020202020204" pitchFamily="34" charset="0"/>
                <a:cs typeface="Arial" panose="020B0604020202020204" pitchFamily="34" charset="0"/>
              </a:rPr>
              <a:t>total in class 1			total in class 2</a:t>
            </a:r>
          </a:p>
        </p:txBody>
      </p:sp>
      <p:sp>
        <p:nvSpPr>
          <p:cNvPr id="5" name="TextBox 4"/>
          <p:cNvSpPr txBox="1"/>
          <p:nvPr/>
        </p:nvSpPr>
        <p:spPr>
          <a:xfrm>
            <a:off x="776755" y="3567583"/>
            <a:ext cx="10161756" cy="830997"/>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Note this confusion matrix designed so that sum of elements in a column </a:t>
            </a:r>
          </a:p>
          <a:p>
            <a:r>
              <a:rPr lang="en-US" sz="2400" dirty="0">
                <a:latin typeface="Arial" panose="020B0604020202020204" pitchFamily="34" charset="0"/>
                <a:cs typeface="Arial" panose="020B0604020202020204" pitchFamily="34" charset="0"/>
              </a:rPr>
              <a:t>is total class membership</a:t>
            </a:r>
          </a:p>
        </p:txBody>
      </p:sp>
    </p:spTree>
    <p:extLst>
      <p:ext uri="{BB962C8B-B14F-4D97-AF65-F5344CB8AC3E}">
        <p14:creationId xmlns:p14="http://schemas.microsoft.com/office/powerpoint/2010/main" val="3757671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98991" y="414744"/>
            <a:ext cx="8342348" cy="523220"/>
          </a:xfrm>
          <a:prstGeom prst="rect">
            <a:avLst/>
          </a:prstGeom>
          <a:noFill/>
        </p:spPr>
        <p:txBody>
          <a:bodyPr wrap="none" rtlCol="0">
            <a:spAutoFit/>
          </a:bodyPr>
          <a:lstStyle/>
          <a:p>
            <a:r>
              <a:rPr lang="en-US" sz="2800" dirty="0">
                <a:latin typeface="Arial" panose="020B0604020202020204" pitchFamily="34" charset="0"/>
                <a:cs typeface="Arial" panose="020B0604020202020204" pitchFamily="34" charset="0"/>
              </a:rPr>
              <a:t>6-way confusion matrix for beer-bottle classification</a:t>
            </a:r>
          </a:p>
        </p:txBody>
      </p:sp>
      <p:grpSp>
        <p:nvGrpSpPr>
          <p:cNvPr id="5" name="Group 4"/>
          <p:cNvGrpSpPr/>
          <p:nvPr/>
        </p:nvGrpSpPr>
        <p:grpSpPr>
          <a:xfrm>
            <a:off x="2376874" y="1609628"/>
            <a:ext cx="9119300" cy="3583817"/>
            <a:chOff x="2376874" y="1609628"/>
            <a:chExt cx="9119300" cy="3583817"/>
          </a:xfrm>
        </p:grpSpPr>
        <p:pic>
          <p:nvPicPr>
            <p:cNvPr id="4098" name="Picture 2" descr="H:\CS 483_580\2014\assignments\HW4\confusion matrix 6-wa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4838" y="1727711"/>
              <a:ext cx="8891336" cy="346573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376874" y="4741733"/>
              <a:ext cx="3112495" cy="3368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289770" y="1609628"/>
              <a:ext cx="3112495" cy="3368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extBox 1"/>
          <p:cNvSpPr txBox="1"/>
          <p:nvPr/>
        </p:nvSpPr>
        <p:spPr>
          <a:xfrm>
            <a:off x="5303341" y="1369331"/>
            <a:ext cx="1747165"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Classes</a:t>
            </a:r>
          </a:p>
        </p:txBody>
      </p:sp>
      <p:sp>
        <p:nvSpPr>
          <p:cNvPr id="8" name="Rectangle 7"/>
          <p:cNvSpPr/>
          <p:nvPr/>
        </p:nvSpPr>
        <p:spPr>
          <a:xfrm>
            <a:off x="2727842" y="2233185"/>
            <a:ext cx="532715" cy="15297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524887" y="2536411"/>
            <a:ext cx="1931939"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Classified as</a:t>
            </a:r>
          </a:p>
        </p:txBody>
      </p:sp>
      <p:sp>
        <p:nvSpPr>
          <p:cNvPr id="9" name="TextBox 8"/>
          <p:cNvSpPr txBox="1"/>
          <p:nvPr/>
        </p:nvSpPr>
        <p:spPr>
          <a:xfrm>
            <a:off x="695826" y="5073170"/>
            <a:ext cx="11059027" cy="1200329"/>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Less than half of examples predicted correctly. No correct assignment to class 3. Results are best for classes 2 and 6. Class 1 examples frequently assigned to class 2. Classes 1,2, and 6 have the most data. Repeat with just these classes</a:t>
            </a:r>
          </a:p>
        </p:txBody>
      </p:sp>
    </p:spTree>
    <p:extLst>
      <p:ext uri="{BB962C8B-B14F-4D97-AF65-F5344CB8AC3E}">
        <p14:creationId xmlns:p14="http://schemas.microsoft.com/office/powerpoint/2010/main" val="3556599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1">
            <a:extLst>
              <a:ext uri="{FF2B5EF4-FFF2-40B4-BE49-F238E27FC236}">
                <a16:creationId xmlns:a16="http://schemas.microsoft.com/office/drawing/2014/main" id="{4DF430C6-8CA2-4BAC-B34A-F2E4C0946259}"/>
              </a:ext>
            </a:extLst>
          </p:cNvPr>
          <p:cNvSpPr txBox="1">
            <a:spLocks noChangeArrowheads="1"/>
          </p:cNvSpPr>
          <p:nvPr/>
        </p:nvSpPr>
        <p:spPr bwMode="auto">
          <a:xfrm>
            <a:off x="770021" y="1524000"/>
            <a:ext cx="10876547" cy="2292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500" dirty="0">
                <a:cs typeface="Arial" panose="020B0604020202020204" pitchFamily="34" charset="0"/>
              </a:rPr>
              <a:t>Assignment 7:</a:t>
            </a:r>
          </a:p>
          <a:p>
            <a:r>
              <a:rPr lang="en-US" altLang="en-US" sz="1600" dirty="0">
                <a:solidFill>
                  <a:srgbClr val="000000"/>
                </a:solidFill>
                <a:ea typeface="Times New Roman" panose="02020603050405020304" pitchFamily="18" charset="0"/>
                <a:cs typeface="Arial" panose="020B0604020202020204" pitchFamily="34" charset="0"/>
              </a:rPr>
              <a:t>Use dataset glass_data_HW6.csv on the class webpage to develop a classifier for beer-bottle glass by multivariate regression.  </a:t>
            </a:r>
            <a:r>
              <a:rPr lang="en-US" sz="1600" dirty="0">
                <a:solidFill>
                  <a:srgbClr val="000000"/>
                </a:solidFill>
                <a:ea typeface="Times New Roman" panose="02020603050405020304" pitchFamily="18" charset="0"/>
                <a:cs typeface="Arial" panose="020B0604020202020204" pitchFamily="34" charset="0"/>
              </a:rPr>
              <a:t>Keep the class labels as 1, 2, and 6. </a:t>
            </a:r>
            <a:r>
              <a:rPr lang="en-US" altLang="en-US" sz="1600" dirty="0">
                <a:solidFill>
                  <a:srgbClr val="000000"/>
                </a:solidFill>
                <a:ea typeface="Times New Roman" panose="02020603050405020304" pitchFamily="18" charset="0"/>
                <a:cs typeface="Arial" panose="020B0604020202020204" pitchFamily="34" charset="0"/>
              </a:rPr>
              <a:t>After fitting class labels as though they are a continuous response, bin the results to make predictions of class assignment.  Default bin=2, Fit&lt;1.5, bin=1, and Fit&gt;4, bin=6</a:t>
            </a:r>
          </a:p>
          <a:p>
            <a:r>
              <a:rPr lang="en-US" altLang="en-US" sz="1600" dirty="0">
                <a:cs typeface="Arial" panose="020B0604020202020204" pitchFamily="34" charset="0"/>
              </a:rPr>
              <a:t>Report the following:</a:t>
            </a:r>
          </a:p>
          <a:p>
            <a:r>
              <a:rPr lang="en-US" altLang="en-US" sz="1600" dirty="0">
                <a:cs typeface="Arial" panose="020B0604020202020204" pitchFamily="34" charset="0"/>
              </a:rPr>
              <a:t>	coefficient of determination</a:t>
            </a:r>
          </a:p>
          <a:p>
            <a:r>
              <a:rPr lang="en-US" altLang="en-US" sz="1600" dirty="0">
                <a:cs typeface="Arial" panose="020B0604020202020204" pitchFamily="34" charset="0"/>
              </a:rPr>
              <a:t>	number of records in each class and accuracy of class assignment</a:t>
            </a:r>
          </a:p>
          <a:p>
            <a:r>
              <a:rPr lang="en-US" altLang="en-US" sz="1600" dirty="0">
                <a:cs typeface="Arial" panose="020B0604020202020204" pitchFamily="34" charset="0"/>
              </a:rPr>
              <a:t>	overall accuracy</a:t>
            </a:r>
          </a:p>
          <a:p>
            <a:r>
              <a:rPr lang="en-US" altLang="en-US" sz="1600" dirty="0">
                <a:cs typeface="Arial" panose="020B0604020202020204" pitchFamily="34" charset="0"/>
              </a:rPr>
              <a:t>	3-way confusion matrix as shown below</a:t>
            </a:r>
          </a:p>
        </p:txBody>
      </p:sp>
      <p:sp>
        <p:nvSpPr>
          <p:cNvPr id="9219" name="TextBox 2">
            <a:extLst>
              <a:ext uri="{FF2B5EF4-FFF2-40B4-BE49-F238E27FC236}">
                <a16:creationId xmlns:a16="http://schemas.microsoft.com/office/drawing/2014/main" id="{C96CBF54-7607-419D-8113-43300E91412C}"/>
              </a:ext>
            </a:extLst>
          </p:cNvPr>
          <p:cNvSpPr txBox="1">
            <a:spLocks noChangeArrowheads="1"/>
          </p:cNvSpPr>
          <p:nvPr/>
        </p:nvSpPr>
        <p:spPr bwMode="auto">
          <a:xfrm>
            <a:off x="770021" y="4232276"/>
            <a:ext cx="1067201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cs typeface="Arial" panose="020B0604020202020204" pitchFamily="34" charset="0"/>
              </a:rPr>
              <a:t># in class 1 assigned class 1	# in class 2 assigned class 1 	 # in class 6 assigned class 1 </a:t>
            </a:r>
          </a:p>
          <a:p>
            <a:r>
              <a:rPr lang="en-US" altLang="en-US" dirty="0">
                <a:cs typeface="Arial" panose="020B0604020202020204" pitchFamily="34" charset="0"/>
              </a:rPr>
              <a:t># in class 1 assigned class 2 	# in class 2 assigned class 2 	 # in class 6 assigned class 2 </a:t>
            </a:r>
          </a:p>
          <a:p>
            <a:r>
              <a:rPr lang="en-US" altLang="en-US" dirty="0">
                <a:cs typeface="Arial" panose="020B0604020202020204" pitchFamily="34" charset="0"/>
              </a:rPr>
              <a:t># in class 1 assigned class 6	# in class 2 assigned class 6 	 # in class 6 assigned class 6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58984" y="492535"/>
            <a:ext cx="5295873" cy="830997"/>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Setup and solve normal equations, </a:t>
            </a:r>
          </a:p>
          <a:p>
            <a:r>
              <a:rPr lang="en-US" sz="2400" dirty="0">
                <a:latin typeface="Arial" panose="020B0604020202020204" pitchFamily="34" charset="0"/>
                <a:cs typeface="Arial" panose="020B0604020202020204" pitchFamily="34" charset="0"/>
              </a:rPr>
              <a:t>get fit and coefficient of determination</a:t>
            </a:r>
          </a:p>
        </p:txBody>
      </p:sp>
      <p:pic>
        <p:nvPicPr>
          <p:cNvPr id="3" name="Picture 2" descr="Text&#10;&#10;Description automatically generated">
            <a:extLst>
              <a:ext uri="{FF2B5EF4-FFF2-40B4-BE49-F238E27FC236}">
                <a16:creationId xmlns:a16="http://schemas.microsoft.com/office/drawing/2014/main" id="{90B28372-D3FE-429B-A013-6A432122E9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54857" y="226752"/>
            <a:ext cx="5147399" cy="6486870"/>
          </a:xfrm>
          <a:prstGeom prst="rect">
            <a:avLst/>
          </a:prstGeom>
        </p:spPr>
      </p:pic>
    </p:spTree>
    <p:extLst>
      <p:ext uri="{BB962C8B-B14F-4D97-AF65-F5344CB8AC3E}">
        <p14:creationId xmlns:p14="http://schemas.microsoft.com/office/powerpoint/2010/main" val="26165042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1120</TotalTime>
  <Words>2446</Words>
  <Application>Microsoft Office PowerPoint</Application>
  <PresentationFormat>Widescreen</PresentationFormat>
  <Paragraphs>278</Paragraphs>
  <Slides>39</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8" baseType="lpstr">
      <vt:lpstr>Arial</vt:lpstr>
      <vt:lpstr>Calibri</vt:lpstr>
      <vt:lpstr>Calibri Light</vt:lpstr>
      <vt:lpstr>Lucida Bright</vt:lpstr>
      <vt:lpstr>Palatino Linotype</vt:lpstr>
      <vt:lpstr>Symbol</vt:lpstr>
      <vt:lpstr>Times New Roman</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Bayes’ Rule: K&gt;2 Classes</vt:lpstr>
      <vt:lpstr>PowerPoint Presentation</vt:lpstr>
      <vt:lpstr>m and s are class properties; p(x) is probability that a member of the class will have attribute 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 Miller</dc:creator>
  <cp:lastModifiedBy>Miller, John H</cp:lastModifiedBy>
  <cp:revision>88</cp:revision>
  <cp:lastPrinted>2022-10-25T03:33:29Z</cp:lastPrinted>
  <dcterms:created xsi:type="dcterms:W3CDTF">2017-10-21T00:20:18Z</dcterms:created>
  <dcterms:modified xsi:type="dcterms:W3CDTF">2022-11-03T17:40:48Z</dcterms:modified>
</cp:coreProperties>
</file>