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7" r:id="rId2"/>
    <p:sldId id="260" r:id="rId3"/>
    <p:sldId id="295" r:id="rId4"/>
    <p:sldId id="284" r:id="rId5"/>
    <p:sldId id="265" r:id="rId6"/>
    <p:sldId id="266" r:id="rId7"/>
    <p:sldId id="269" r:id="rId8"/>
    <p:sldId id="291" r:id="rId9"/>
    <p:sldId id="299" r:id="rId10"/>
    <p:sldId id="328" r:id="rId11"/>
    <p:sldId id="314" r:id="rId12"/>
    <p:sldId id="327" r:id="rId13"/>
    <p:sldId id="323" r:id="rId14"/>
    <p:sldId id="316" r:id="rId15"/>
    <p:sldId id="317" r:id="rId16"/>
    <p:sldId id="320" r:id="rId17"/>
    <p:sldId id="267" r:id="rId18"/>
    <p:sldId id="288" r:id="rId19"/>
    <p:sldId id="268" r:id="rId20"/>
    <p:sldId id="289" r:id="rId21"/>
    <p:sldId id="293" r:id="rId22"/>
    <p:sldId id="296" r:id="rId23"/>
    <p:sldId id="300" r:id="rId24"/>
    <p:sldId id="303" r:id="rId25"/>
    <p:sldId id="304" r:id="rId26"/>
    <p:sldId id="298" r:id="rId27"/>
    <p:sldId id="297" r:id="rId28"/>
    <p:sldId id="322" r:id="rId29"/>
    <p:sldId id="321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50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BCA505-8DEE-45FB-AB5B-C17FABD56128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6AE8E8-A792-4D89-9E46-A10629AD5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139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A91D977-BC06-42A4-BC6D-E147E75977F1}" type="slidenum">
              <a:rPr lang="en-US"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>
                <a:latin typeface="Symbol" pitchFamily="18" charset="2"/>
              </a:rPr>
              <a:t>C</a:t>
            </a:r>
            <a:r>
              <a:rPr lang="en-US" altLang="en-US"/>
              <a:t> denotes training set</a:t>
            </a:r>
          </a:p>
          <a:p>
            <a:pPr eaLnBrk="1" hangingPunct="1"/>
            <a:r>
              <a:rPr lang="en-US" altLang="en-US"/>
              <a:t>t is index of training set member</a:t>
            </a:r>
          </a:p>
          <a:p>
            <a:pPr eaLnBrk="1" hangingPunct="1"/>
            <a:r>
              <a:rPr lang="en-US" altLang="en-US"/>
              <a:t>x</a:t>
            </a:r>
            <a:r>
              <a:rPr lang="en-US" altLang="en-US" b="1" baseline="30000"/>
              <a:t>t</a:t>
            </a:r>
            <a:r>
              <a:rPr lang="en-US" altLang="en-US"/>
              <a:t> is vector of attributes (dimensionality of problem)</a:t>
            </a:r>
          </a:p>
          <a:p>
            <a:pPr eaLnBrk="1" hangingPunct="1"/>
            <a:r>
              <a:rPr lang="en-US" altLang="en-US"/>
              <a:t>r</a:t>
            </a:r>
            <a:r>
              <a:rPr lang="en-US" altLang="en-US" b="1" baseline="30000"/>
              <a:t>t</a:t>
            </a:r>
            <a:r>
              <a:rPr lang="en-US" altLang="en-US"/>
              <a:t> is label</a:t>
            </a:r>
          </a:p>
          <a:p>
            <a:pPr eaLnBrk="1" hangingPunct="1"/>
            <a:r>
              <a:rPr lang="en-US" altLang="en-US"/>
              <a:t>Label can be either class (classification problem) or real number (regression problem)</a:t>
            </a:r>
          </a:p>
          <a:p>
            <a:pPr eaLnBrk="1" hangingPunct="1"/>
            <a:r>
              <a:rPr lang="en-US" altLang="en-US"/>
              <a:t>This classification problem has only one class (family car) “dichotomizer” </a:t>
            </a:r>
          </a:p>
          <a:p>
            <a:pPr eaLnBrk="1" hangingPunct="1"/>
            <a:r>
              <a:rPr lang="en-US" altLang="en-US"/>
              <a:t>Defined by 2 attributes (price and engine size)</a:t>
            </a:r>
          </a:p>
          <a:p>
            <a:pPr eaLnBrk="1" hangingPunct="1"/>
            <a:r>
              <a:rPr lang="en-US" altLang="en-US"/>
              <a:t>Examples belonging to class are called “positive” and have r = 1</a:t>
            </a:r>
          </a:p>
          <a:p>
            <a:pPr eaLnBrk="1" hangingPunct="1"/>
            <a:r>
              <a:rPr lang="en-US" altLang="en-US"/>
              <a:t>Examples not in class are called “negative” and have r = 0</a:t>
            </a:r>
          </a:p>
          <a:p>
            <a:pPr eaLnBrk="1" hangingPunct="1"/>
            <a:r>
              <a:rPr lang="en-US" altLang="en-US"/>
              <a:t>For some machine learning techniques (SVM) better to assign r = -1 to negative examples</a:t>
            </a:r>
          </a:p>
          <a:p>
            <a:pPr eaLnBrk="1" hangingPunct="1"/>
            <a:r>
              <a:rPr lang="en-US" altLang="en-US"/>
              <a:t>Unsupervised learning: finding attribute space were class members “cluster” </a:t>
            </a:r>
          </a:p>
        </p:txBody>
      </p:sp>
    </p:spTree>
    <p:extLst>
      <p:ext uri="{BB962C8B-B14F-4D97-AF65-F5344CB8AC3E}">
        <p14:creationId xmlns:p14="http://schemas.microsoft.com/office/powerpoint/2010/main" val="871543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57F647-AF9B-4AA3-B900-EACABDCAB3D9}" type="slidenum">
              <a:rPr lang="en-US" altLang="en-US" smtClean="0"/>
              <a:pPr eaLnBrk="1" hangingPunct="1">
                <a:spcBef>
                  <a:spcPct val="0"/>
                </a:spcBef>
              </a:pPr>
              <a:t>25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075" y="4386263"/>
            <a:ext cx="5484813" cy="4116387"/>
          </a:xfrm>
          <a:noFill/>
        </p:spPr>
        <p:txBody>
          <a:bodyPr lIns="91075" tIns="45537" rIns="91075" bIns="45537"/>
          <a:lstStyle/>
          <a:p>
            <a:pPr eaLnBrk="1" hangingPunct="1"/>
            <a:endParaRPr lang="en-US" altLang="en-US" i="1"/>
          </a:p>
        </p:txBody>
      </p:sp>
    </p:spTree>
    <p:extLst>
      <p:ext uri="{BB962C8B-B14F-4D97-AF65-F5344CB8AC3E}">
        <p14:creationId xmlns:p14="http://schemas.microsoft.com/office/powerpoint/2010/main" val="1345957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57F647-AF9B-4AA3-B900-EACABDCAB3D9}" type="slidenum">
              <a:rPr lang="en-US" altLang="en-US" smtClean="0"/>
              <a:pPr eaLnBrk="1" hangingPunct="1">
                <a:spcBef>
                  <a:spcPct val="0"/>
                </a:spcBef>
              </a:pPr>
              <a:t>26</a:t>
            </a:fld>
            <a:endParaRPr lang="en-US" altLang="en-US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7075" y="4386263"/>
            <a:ext cx="5484813" cy="4116387"/>
          </a:xfrm>
          <a:noFill/>
        </p:spPr>
        <p:txBody>
          <a:bodyPr lIns="91075" tIns="45537" rIns="91075" bIns="45537"/>
          <a:lstStyle/>
          <a:p>
            <a:pPr eaLnBrk="1" hangingPunct="1"/>
            <a:endParaRPr lang="en-US" altLang="en-US" i="1"/>
          </a:p>
        </p:txBody>
      </p:sp>
    </p:spTree>
    <p:extLst>
      <p:ext uri="{BB962C8B-B14F-4D97-AF65-F5344CB8AC3E}">
        <p14:creationId xmlns:p14="http://schemas.microsoft.com/office/powerpoint/2010/main" val="36474774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D6AA352-E222-4D96-B98A-305234CFD4CD}" type="slidenum">
              <a:rPr lang="en-US"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Clustering of positive examples in this training set allows setting of boundaries in the attribute plane that defines a class</a:t>
            </a:r>
          </a:p>
          <a:p>
            <a:pPr eaLnBrk="1" hangingPunct="1"/>
            <a:r>
              <a:rPr lang="en-US" altLang="en-US"/>
              <a:t>Shape is arbitrary but choice of rectangle with sides parallel to attribute axes facilitates math definition of class </a:t>
            </a:r>
          </a:p>
        </p:txBody>
      </p:sp>
    </p:spTree>
    <p:extLst>
      <p:ext uri="{BB962C8B-B14F-4D97-AF65-F5344CB8AC3E}">
        <p14:creationId xmlns:p14="http://schemas.microsoft.com/office/powerpoint/2010/main" val="20103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026A424-0205-4CE6-B2C0-6652EC56EA27}" type="slidenum">
              <a:rPr lang="en-US"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S = h(x) with min error (zero in this case) and size (“most specific”)</a:t>
            </a:r>
          </a:p>
          <a:p>
            <a:pPr eaLnBrk="1" hangingPunct="1"/>
            <a:r>
              <a:rPr lang="en-US" altLang="en-US"/>
              <a:t>G = h(x) with min error (zero) and max size (“most general”) </a:t>
            </a:r>
          </a:p>
          <a:p>
            <a:pPr eaLnBrk="1" hangingPunct="1"/>
            <a:r>
              <a:rPr lang="en-US" altLang="en-US"/>
              <a:t>Mitchell calls the range of hypothesis classes between S and G the “version” space</a:t>
            </a:r>
          </a:p>
          <a:p>
            <a:pPr eaLnBrk="1" hangingPunct="1"/>
            <a:r>
              <a:rPr lang="en-US" altLang="en-US"/>
              <a:t>Best choice of h(x) in the version space is one that makes most correct predictions (“generalization”)</a:t>
            </a:r>
          </a:p>
        </p:txBody>
      </p:sp>
    </p:spTree>
    <p:extLst>
      <p:ext uri="{BB962C8B-B14F-4D97-AF65-F5344CB8AC3E}">
        <p14:creationId xmlns:p14="http://schemas.microsoft.com/office/powerpoint/2010/main" val="17675826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EAE64F-B35B-449D-88A4-D328DEB8A30A}" type="slidenum">
              <a:rPr lang="en-US"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Define “margin” of h(x) as the distance between the boundary of h(x) and the instance closest to it</a:t>
            </a:r>
          </a:p>
          <a:p>
            <a:pPr eaLnBrk="1" hangingPunct="1"/>
            <a:r>
              <a:rPr lang="en-US" altLang="en-US"/>
              <a:t>Hypotheses S and G have zero margin</a:t>
            </a:r>
          </a:p>
        </p:txBody>
      </p:sp>
    </p:spTree>
    <p:extLst>
      <p:ext uri="{BB962C8B-B14F-4D97-AF65-F5344CB8AC3E}">
        <p14:creationId xmlns:p14="http://schemas.microsoft.com/office/powerpoint/2010/main" val="29928640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558ADFC-B7DC-4A40-B77A-A686CE874C45}" type="slidenum">
              <a:rPr lang="en-US"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Among h(x) in the version space, the one with largest margin is generally considered to be the best choice for class separation, based on the training set</a:t>
            </a:r>
          </a:p>
          <a:p>
            <a:pPr eaLnBrk="1" hangingPunct="1"/>
            <a:r>
              <a:rPr lang="en-US" altLang="en-US"/>
              <a:t>Data points that determine this choice are (shaded in figure) are said to “support” the optimum h(x)</a:t>
            </a:r>
          </a:p>
          <a:p>
            <a:pPr eaLnBrk="1" hangingPunct="1"/>
            <a:r>
              <a:rPr lang="en-US" altLang="en-US"/>
              <a:t>Other data points could be deleted without effecting our choice of optimum h(x) in the version space</a:t>
            </a:r>
          </a:p>
        </p:txBody>
      </p:sp>
    </p:spTree>
    <p:extLst>
      <p:ext uri="{BB962C8B-B14F-4D97-AF65-F5344CB8AC3E}">
        <p14:creationId xmlns:p14="http://schemas.microsoft.com/office/powerpoint/2010/main" val="40395609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5180A5-6708-4A38-9E1B-F1DD6004BDBC}" type="slidenum">
              <a:rPr lang="en-US"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Even with restrictions on shape, an infinite number of family-car classes are consistent with the training data</a:t>
            </a:r>
          </a:p>
          <a:p>
            <a:pPr eaLnBrk="1" hangingPunct="1"/>
            <a:r>
              <a:rPr lang="en-US" altLang="en-US"/>
              <a:t>Boolean function h(x) is a math expression for any hypothesis derived from the training set subject to the constraints on shape</a:t>
            </a:r>
          </a:p>
          <a:p>
            <a:pPr eaLnBrk="1" hangingPunct="1"/>
            <a:r>
              <a:rPr lang="en-US" altLang="en-US"/>
              <a:t>Yellow area denotes one such hypothesis</a:t>
            </a:r>
          </a:p>
          <a:p>
            <a:pPr eaLnBrk="1" hangingPunct="1"/>
            <a:r>
              <a:rPr lang="en-US" altLang="en-US"/>
              <a:t>If the blue area denotes “truth”, then yellow hypothesis exhibits 2 types of error</a:t>
            </a:r>
          </a:p>
          <a:p>
            <a:pPr eaLnBrk="1" hangingPunct="1"/>
            <a:r>
              <a:rPr lang="en-US" altLang="en-US"/>
              <a:t>	false positives (in yellow &amp; not in blue)</a:t>
            </a:r>
          </a:p>
          <a:p>
            <a:pPr eaLnBrk="1" hangingPunct="1"/>
            <a:r>
              <a:rPr lang="en-US" altLang="en-US"/>
              <a:t>	false negatives (in blue &amp; not in yellow)</a:t>
            </a:r>
          </a:p>
          <a:p>
            <a:pPr eaLnBrk="1" hangingPunct="1"/>
            <a:r>
              <a:rPr lang="en-US" altLang="en-US"/>
              <a:t>E(h|X) defines a total numerical error associated with h(x) for data set X</a:t>
            </a:r>
          </a:p>
          <a:p>
            <a:pPr eaLnBrk="1" hangingPunct="1"/>
            <a:r>
              <a:rPr lang="en-US" altLang="en-US"/>
              <a:t>For the dataset shown, there are infinite number of h with E(h|X) = 0</a:t>
            </a:r>
          </a:p>
          <a:p>
            <a:pPr eaLnBrk="1" hangingPunct="1"/>
            <a:r>
              <a:rPr lang="en-US" altLang="en-US"/>
              <a:t>How do we make an intelligent choice among these h?</a:t>
            </a:r>
          </a:p>
        </p:txBody>
      </p:sp>
    </p:spTree>
    <p:extLst>
      <p:ext uri="{BB962C8B-B14F-4D97-AF65-F5344CB8AC3E}">
        <p14:creationId xmlns:p14="http://schemas.microsoft.com/office/powerpoint/2010/main" val="2442309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D5180A5-6708-4A38-9E1B-F1DD6004BDBC}" type="slidenum">
              <a:rPr lang="en-US"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Even with restrictions on shape, an infinite number of family-car classes are consistent with the training data</a:t>
            </a:r>
          </a:p>
          <a:p>
            <a:pPr eaLnBrk="1" hangingPunct="1"/>
            <a:r>
              <a:rPr lang="en-US" altLang="en-US"/>
              <a:t>Boolean function h(x) is a math expression for any hypothesis derived from the training set subject to the constraints on shape</a:t>
            </a:r>
          </a:p>
          <a:p>
            <a:pPr eaLnBrk="1" hangingPunct="1"/>
            <a:r>
              <a:rPr lang="en-US" altLang="en-US"/>
              <a:t>Yellow area denotes one such hypothesis</a:t>
            </a:r>
          </a:p>
          <a:p>
            <a:pPr eaLnBrk="1" hangingPunct="1"/>
            <a:r>
              <a:rPr lang="en-US" altLang="en-US"/>
              <a:t>If the blue area denotes “truth”, then yellow hypothesis exhibits 2 types of error</a:t>
            </a:r>
          </a:p>
          <a:p>
            <a:pPr eaLnBrk="1" hangingPunct="1"/>
            <a:r>
              <a:rPr lang="en-US" altLang="en-US"/>
              <a:t>	false positives (in yellow &amp; not in blue)</a:t>
            </a:r>
          </a:p>
          <a:p>
            <a:pPr eaLnBrk="1" hangingPunct="1"/>
            <a:r>
              <a:rPr lang="en-US" altLang="en-US"/>
              <a:t>	false negatives (in blue &amp; not in yellow)</a:t>
            </a:r>
          </a:p>
          <a:p>
            <a:pPr eaLnBrk="1" hangingPunct="1"/>
            <a:r>
              <a:rPr lang="en-US" altLang="en-US"/>
              <a:t>E(h|X) defines a total numerical error associated with h(x) for data set X</a:t>
            </a:r>
          </a:p>
          <a:p>
            <a:pPr eaLnBrk="1" hangingPunct="1"/>
            <a:r>
              <a:rPr lang="en-US" altLang="en-US"/>
              <a:t>For the dataset shown, there are infinite number of h with E(h|X) = 0</a:t>
            </a:r>
          </a:p>
          <a:p>
            <a:pPr eaLnBrk="1" hangingPunct="1"/>
            <a:r>
              <a:rPr lang="en-US" altLang="en-US"/>
              <a:t>How do we make an intelligent choice among these h?</a:t>
            </a:r>
          </a:p>
        </p:txBody>
      </p:sp>
    </p:spTree>
    <p:extLst>
      <p:ext uri="{BB962C8B-B14F-4D97-AF65-F5344CB8AC3E}">
        <p14:creationId xmlns:p14="http://schemas.microsoft.com/office/powerpoint/2010/main" val="1655721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EAE64F-B35B-449D-88A4-D328DEB8A30A}" type="slidenum">
              <a:rPr lang="en-US"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0412" cy="3427413"/>
          </a:xfrm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1813"/>
            <a:ext cx="5486400" cy="4116387"/>
          </a:xfrm>
          <a:noFill/>
        </p:spPr>
        <p:txBody>
          <a:bodyPr lIns="91075" tIns="45537" rIns="91075" bIns="45537"/>
          <a:lstStyle/>
          <a:p>
            <a:pPr eaLnBrk="1" hangingPunct="1"/>
            <a:r>
              <a:rPr lang="en-US" altLang="en-US"/>
              <a:t>Define “margin” of h(x) as the distance between the boundary of h(x) and the instance closest to it</a:t>
            </a:r>
          </a:p>
          <a:p>
            <a:pPr eaLnBrk="1" hangingPunct="1"/>
            <a:r>
              <a:rPr lang="en-US" altLang="en-US"/>
              <a:t>Hypotheses S and G have zero margin</a:t>
            </a:r>
          </a:p>
        </p:txBody>
      </p:sp>
    </p:spTree>
    <p:extLst>
      <p:ext uri="{BB962C8B-B14F-4D97-AF65-F5344CB8AC3E}">
        <p14:creationId xmlns:p14="http://schemas.microsoft.com/office/powerpoint/2010/main" val="2291875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 because the union could include rectangles small enough to enclose</a:t>
            </a:r>
            <a:r>
              <a:rPr lang="en-US" baseline="0" dirty="0"/>
              <a:t> individual data points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1D4EB7-92B4-440C-8D06-59A273164B3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673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9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36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34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47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97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3133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643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88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499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4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64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9977E-5529-402D-B2FF-6451277B3693}" type="datetimeFigureOut">
              <a:rPr lang="en-US" smtClean="0"/>
              <a:t>10/11/2022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10E6A5-2BC4-4CE7-BD44-7CB95FAD3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5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7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image" Target="../media/image2.png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5.wmf"/><Relationship Id="rId4" Type="http://schemas.openxmlformats.org/officeDocument/2006/relationships/oleObject" Target="../embeddings/oleObject1.bin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5000" y="1676400"/>
            <a:ext cx="5806398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Fundamentals of Classification</a:t>
            </a:r>
          </a:p>
          <a:p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In-sample and out-of-sample errors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Version space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Margins</a:t>
            </a:r>
          </a:p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Confusion matrix</a:t>
            </a:r>
          </a:p>
        </p:txBody>
      </p:sp>
    </p:spTree>
    <p:extLst>
      <p:ext uri="{BB962C8B-B14F-4D97-AF65-F5344CB8AC3E}">
        <p14:creationId xmlns:p14="http://schemas.microsoft.com/office/powerpoint/2010/main" val="96325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4"/>
          <p:cNvSpPr txBox="1">
            <a:spLocks noChangeArrowheads="1"/>
          </p:cNvSpPr>
          <p:nvPr/>
        </p:nvSpPr>
        <p:spPr bwMode="auto">
          <a:xfrm>
            <a:off x="609600" y="1141523"/>
            <a:ext cx="7829644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Performance metrics for classification (example from WEKA output)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4F6EE30-BB94-453B-9C34-FED7CCB53FED}"/>
              </a:ext>
            </a:extLst>
          </p:cNvPr>
          <p:cNvGrpSpPr/>
          <p:nvPr/>
        </p:nvGrpSpPr>
        <p:grpSpPr>
          <a:xfrm>
            <a:off x="1371600" y="1771933"/>
            <a:ext cx="6400800" cy="3928780"/>
            <a:chOff x="1371600" y="1771933"/>
            <a:chExt cx="6400800" cy="3928780"/>
          </a:xfrm>
        </p:grpSpPr>
        <p:pic>
          <p:nvPicPr>
            <p:cNvPr id="53251" name="Picture 5" descr="selected attribute performance breast cancer dat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71600" y="1778635"/>
              <a:ext cx="6400800" cy="391715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253" name="Rectangle 7"/>
            <p:cNvSpPr>
              <a:spLocks noChangeArrowheads="1"/>
            </p:cNvSpPr>
            <p:nvPr/>
          </p:nvSpPr>
          <p:spPr bwMode="auto">
            <a:xfrm>
              <a:off x="1371600" y="4786313"/>
              <a:ext cx="2228850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539313" y="3737213"/>
              <a:ext cx="1433384" cy="91440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2" name="Rectangle 7">
              <a:extLst>
                <a:ext uri="{FF2B5EF4-FFF2-40B4-BE49-F238E27FC236}">
                  <a16:creationId xmlns:a16="http://schemas.microsoft.com/office/drawing/2014/main" id="{AB0A56A0-E003-4747-9A4E-48BBB50DAE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1600" y="1771933"/>
              <a:ext cx="5190565" cy="369333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1E93EFF-5FC0-6E8C-719B-B2F8F0A6FD9E}"/>
              </a:ext>
            </a:extLst>
          </p:cNvPr>
          <p:cNvSpPr txBox="1"/>
          <p:nvPr/>
        </p:nvSpPr>
        <p:spPr>
          <a:xfrm>
            <a:off x="4001985" y="4920347"/>
            <a:ext cx="44422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“Row specific” version of confusion matrix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Row sum is number examples in a class</a:t>
            </a:r>
          </a:p>
        </p:txBody>
      </p:sp>
    </p:spTree>
    <p:extLst>
      <p:ext uri="{BB962C8B-B14F-4D97-AF65-F5344CB8AC3E}">
        <p14:creationId xmlns:p14="http://schemas.microsoft.com/office/powerpoint/2010/main" val="21569189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0979" y="450765"/>
            <a:ext cx="8229600" cy="415925"/>
          </a:xfrm>
        </p:spPr>
        <p:txBody>
          <a:bodyPr lIns="0" rIns="0" bIns="0" anchor="b">
            <a:normAutofit fontScale="90000"/>
          </a:bodyPr>
          <a:lstStyle/>
          <a:p>
            <a:pPr eaLnBrk="1" hangingPunct="1"/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Analysis of classification results: binary confusion matrix</a:t>
            </a:r>
            <a:endParaRPr lang="tr-TR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8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8033370-84A8-4438-A500-01E73FCCCBF2}" type="slidenum">
              <a:rPr lang="tr-TR" altLang="en-US" sz="1200">
                <a:solidFill>
                  <a:schemeClr val="tx2"/>
                </a:solidFill>
                <a:latin typeface="Calibri" panose="020F0502020204030204" pitchFamily="34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tr-TR" altLang="en-US" sz="1200">
              <a:solidFill>
                <a:schemeClr val="tx2"/>
              </a:solidFill>
              <a:latin typeface="Calibri" panose="020F0502020204030204" pitchFamily="34" charset="0"/>
            </a:endParaRPr>
          </a:p>
        </p:txBody>
      </p:sp>
      <p:pic>
        <p:nvPicPr>
          <p:cNvPr id="47109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" y="1161853"/>
            <a:ext cx="7915275" cy="181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eaLnBrk="1" hangingPunct="1">
              <a:defRPr/>
            </a:pPr>
            <a:r>
              <a:rPr lang="en-US" sz="1200" dirty="0">
                <a:solidFill>
                  <a:srgbClr val="B2B2B2"/>
                </a:solidFill>
                <a:latin typeface="+mj-lt"/>
              </a:rPr>
              <a:t>Lecture Notes for E </a:t>
            </a:r>
            <a:r>
              <a:rPr lang="en-US" sz="1200" dirty="0" err="1">
                <a:solidFill>
                  <a:srgbClr val="B2B2B2"/>
                </a:solidFill>
                <a:latin typeface="+mj-lt"/>
              </a:rPr>
              <a:t>Alpaydın</a:t>
            </a:r>
            <a:r>
              <a:rPr lang="en-US" sz="1200" dirty="0">
                <a:solidFill>
                  <a:srgbClr val="B2B2B2"/>
                </a:solidFill>
                <a:latin typeface="+mj-lt"/>
              </a:rPr>
              <a:t> 2010 Introduction to Machine Learning 2e © The MIT Press (V1.0)</a:t>
            </a:r>
            <a:endParaRPr lang="tr-TR" sz="1200" dirty="0">
              <a:solidFill>
                <a:srgbClr val="B2B2B2"/>
              </a:solidFill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07868" y="3276292"/>
            <a:ext cx="8195821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Call C1 the positive class and C2 the negative class.</a:t>
            </a:r>
          </a:p>
          <a:p>
            <a:pPr>
              <a:lnSpc>
                <a:spcPct val="80000"/>
              </a:lnSpc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False positive rate = FP / (FP+TN) = fraction of C2 instances misclassified.</a:t>
            </a:r>
          </a:p>
          <a:p>
            <a:pPr>
              <a:lnSpc>
                <a:spcPct val="80000"/>
              </a:lnSpc>
            </a:pPr>
            <a:endParaRPr lang="tr-T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True positive rate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 = TP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sz="2400" dirty="0">
                <a:latin typeface="Arial" panose="020B0604020202020204" pitchFamily="34" charset="0"/>
                <a:cs typeface="Arial" panose="020B0604020202020204" pitchFamily="34" charset="0"/>
              </a:rPr>
              <a:t>(TP+FN) =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fraction of C1 instances correctly classified.</a:t>
            </a:r>
          </a:p>
        </p:txBody>
      </p:sp>
    </p:spTree>
    <p:extLst>
      <p:ext uri="{BB962C8B-B14F-4D97-AF65-F5344CB8AC3E}">
        <p14:creationId xmlns:p14="http://schemas.microsoft.com/office/powerpoint/2010/main" val="35917445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291101" y="274977"/>
            <a:ext cx="6317070" cy="435769"/>
          </a:xfrm>
        </p:spPr>
        <p:txBody>
          <a:bodyPr>
            <a:noAutofit/>
          </a:bodyPr>
          <a:lstStyle/>
          <a:p>
            <a:r>
              <a:rPr lang="en-US" sz="2100" dirty="0">
                <a:latin typeface="Arial" panose="020B0604020202020204" pitchFamily="34" charset="0"/>
                <a:cs typeface="Arial" panose="020B0604020202020204" pitchFamily="34" charset="0"/>
              </a:rPr>
              <a:t>Class dependent performance metrics</a:t>
            </a:r>
            <a:endParaRPr lang="tr-TR" sz="2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714" name="AutoShape 3"/>
          <p:cNvSpPr>
            <a:spLocks noGrp="1" noChangeAspect="1" noChangeArrowheads="1"/>
          </p:cNvSpPr>
          <p:nvPr>
            <p:ph idx="4294967295"/>
          </p:nvPr>
        </p:nvSpPr>
        <p:spPr>
          <a:xfrm>
            <a:off x="318156" y="2247542"/>
            <a:ext cx="8686800" cy="2019658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If either class could be the “positive” class, then the Confusion Matrix, TP rate, and FP rates become class specific.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Example:</a:t>
            </a:r>
          </a:p>
        </p:txBody>
      </p:sp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A7A4C229-F886-45DD-BFFB-C015E4E24FFE}" type="slidenum">
              <a:rPr lang="tr-TR" sz="900">
                <a:solidFill>
                  <a:schemeClr val="tx2"/>
                </a:solidFill>
                <a:latin typeface="+mj-lt"/>
              </a:rPr>
              <a:pPr algn="r">
                <a:defRPr/>
              </a:pPr>
              <a:t>12</a:t>
            </a:fld>
            <a:endParaRPr lang="tr-TR" sz="900">
              <a:solidFill>
                <a:schemeClr val="tx2"/>
              </a:solidFill>
              <a:latin typeface="+mj-lt"/>
            </a:endParaRPr>
          </a:p>
        </p:txBody>
      </p:sp>
      <p:pic>
        <p:nvPicPr>
          <p:cNvPr id="24371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1" y="935185"/>
            <a:ext cx="5334000" cy="1225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72000" y="3479742"/>
            <a:ext cx="3629712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is the positive class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b          a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236      3 |  b</a:t>
            </a:r>
          </a:p>
          <a:p>
            <a:pPr marL="342900" indent="-342900">
              <a:buAutoNum type="arabicPlain" startAt="1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431 |  a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13/(13+413)=0.029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236/(236+3)=0.987  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9532" y="3421241"/>
            <a:ext cx="3631315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is the positive class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          b   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 classified as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431    13 |  a</a:t>
            </a:r>
          </a:p>
          <a:p>
            <a:pPr marL="342900" indent="-342900">
              <a:buAutoNum type="arabicPlain" startAt="3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 236 |  b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  <a:sym typeface="Wingdings" panose="05000000000000000000" pitchFamily="2" charset="2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FP rate = 3/(3+236)=0.013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TP rate = 431/(431+13)=0.971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776094" y="1131489"/>
            <a:ext cx="269997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FP rate = FP/(FP+TN)</a:t>
            </a: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TP rate = TP/(TP+FN)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80288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533400" y="1371600"/>
            <a:ext cx="8229600" cy="581025"/>
          </a:xfrm>
          <a:prstGeom prst="rect">
            <a:avLst/>
          </a:prstGeom>
        </p:spPr>
        <p:txBody>
          <a:bodyPr vert="horz" lIns="0" tIns="45720" rIns="0" bIns="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ROC curves: evaluation of class diagnostics</a:t>
            </a:r>
            <a:endParaRPr kumimoji="0" lang="tr-TR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438400"/>
            <a:ext cx="731802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is the score of a diagnostic test (e.g. blood sugar).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ROC curves visualize and quantify the quality of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q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(e.g. as a diagnostic for type-2 diabetes). </a:t>
            </a:r>
          </a:p>
        </p:txBody>
      </p:sp>
    </p:spTree>
    <p:extLst>
      <p:ext uri="{BB962C8B-B14F-4D97-AF65-F5344CB8AC3E}">
        <p14:creationId xmlns:p14="http://schemas.microsoft.com/office/powerpoint/2010/main" val="2482301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1371600" y="533400"/>
            <a:ext cx="570706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Pseudo-code for ROC construction</a:t>
            </a:r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152400" y="1447800"/>
            <a:ext cx="8940268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Rank the test subjects by decreasing value of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diagnostic score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Flag test subjects by class (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member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or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non-member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For each test subject calculate 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NegFrac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PosFrac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), where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PosFrac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fraction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members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with equal or greater score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NegFrac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 fraction of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non-members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with equal or greater score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 points and calculate area under curve</a:t>
            </a:r>
          </a:p>
        </p:txBody>
      </p:sp>
    </p:spTree>
    <p:extLst>
      <p:ext uri="{BB962C8B-B14F-4D97-AF65-F5344CB8AC3E}">
        <p14:creationId xmlns:p14="http://schemas.microsoft.com/office/powerpoint/2010/main" val="17990959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4" descr="ROC examples from Gribskov and Robins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945924"/>
            <a:ext cx="7898249" cy="4874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0179" name="Text Box 5"/>
          <p:cNvSpPr txBox="1">
            <a:spLocks noChangeArrowheads="1"/>
          </p:cNvSpPr>
          <p:nvPr/>
        </p:nvSpPr>
        <p:spPr bwMode="auto">
          <a:xfrm>
            <a:off x="2438400" y="5820069"/>
            <a:ext cx="662553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Good diagnostic: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members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have high scores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lphaLcParenR"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Poor diagnostic: no correlation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with class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0180" name="Text Box 6"/>
          <p:cNvSpPr txBox="1">
            <a:spLocks noChangeArrowheads="1"/>
          </p:cNvSpPr>
          <p:nvPr/>
        </p:nvSpPr>
        <p:spPr bwMode="auto">
          <a:xfrm>
            <a:off x="6019800" y="762000"/>
            <a:ext cx="1844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ROC curves</a:t>
            </a:r>
          </a:p>
        </p:txBody>
      </p:sp>
      <p:sp>
        <p:nvSpPr>
          <p:cNvPr id="50181" name="Text Box 7"/>
          <p:cNvSpPr txBox="1">
            <a:spLocks noChangeArrowheads="1"/>
          </p:cNvSpPr>
          <p:nvPr/>
        </p:nvSpPr>
        <p:spPr bwMode="auto">
          <a:xfrm>
            <a:off x="2362200" y="593694"/>
            <a:ext cx="77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data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176705"/>
            <a:ext cx="7133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Filled circles: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members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Open circle: </a:t>
            </a:r>
            <a:r>
              <a:rPr kumimoji="0" lang="en-US" alt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non-members</a:t>
            </a:r>
          </a:p>
        </p:txBody>
      </p:sp>
    </p:spTree>
    <p:extLst>
      <p:ext uri="{BB962C8B-B14F-4D97-AF65-F5344CB8AC3E}">
        <p14:creationId xmlns:p14="http://schemas.microsoft.com/office/powerpoint/2010/main" val="11968964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61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516970"/>
            <a:ext cx="615315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1629" y="304800"/>
            <a:ext cx="8229600" cy="661988"/>
          </a:xfrm>
        </p:spPr>
        <p:txBody>
          <a:bodyPr lIns="0" rIns="0" bIns="0" anchor="b"/>
          <a:lstStyle/>
          <a:p>
            <a:pPr algn="l" eaLnBrk="1" hangingPunct="1"/>
            <a:r>
              <a:rPr lang="tr-TR" altLang="en-US" sz="3200" dirty="0"/>
              <a:t>Hypothesis class </a:t>
            </a:r>
            <a:r>
              <a:rPr lang="tr-TR" altLang="en-US" sz="3200" dirty="0">
                <a:latin typeface="Lucida Calligraphy" pitchFamily="66" charset="0"/>
              </a:rPr>
              <a:t>H</a:t>
            </a:r>
            <a:r>
              <a:rPr lang="en-US" altLang="en-US" sz="3200" dirty="0"/>
              <a:t>: axis aligned rectangles</a:t>
            </a:r>
            <a:endParaRPr lang="tr-TR" altLang="en-US" sz="3200" dirty="0">
              <a:latin typeface="Lucida Calligraphy" pitchFamily="66" charset="0"/>
            </a:endParaRPr>
          </a:p>
        </p:txBody>
      </p:sp>
      <p:graphicFrame>
        <p:nvGraphicFramePr>
          <p:cNvPr id="11269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873695" y="4495800"/>
          <a:ext cx="381310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63560" imgH="431640" progId="Equation.3">
                  <p:embed/>
                </p:oleObj>
              </mc:Choice>
              <mc:Fallback>
                <p:oleObj name="Equation" r:id="rId4" imgW="1663560" imgH="431640" progId="Equation.3">
                  <p:embed/>
                  <p:pic>
                    <p:nvPicPr>
                      <p:cNvPr id="112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95" y="4495800"/>
                        <a:ext cx="381310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0C7B1EA8-A755-4DC6-9FDC-9359E4F2CB5B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17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5257800" y="3549396"/>
            <a:ext cx="3276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In-sample error on h is defined by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11421" y="1027599"/>
            <a:ext cx="749275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 = yellow rectangle is a particular member of </a:t>
            </a:r>
            <a:r>
              <a:rPr lang="tr-TR" altLang="en-US" sz="2400" dirty="0">
                <a:latin typeface="Lucida Calligraphy" pitchFamily="66" charset="0"/>
              </a:rPr>
              <a:t>H</a:t>
            </a:r>
            <a:r>
              <a:rPr lang="en-US" altLang="en-US" sz="2400" dirty="0">
                <a:latin typeface="Lucida Calligraphy" pitchFamily="66" charset="0"/>
              </a:rPr>
              <a:t>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that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is exact for the dataset shown.</a:t>
            </a:r>
            <a:endParaRPr lang="en-US" altLang="en-US" sz="2400" dirty="0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5334000" y="5410200"/>
            <a:ext cx="35813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Count misclassifications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515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66" y="1521435"/>
            <a:ext cx="6153150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11629" y="304800"/>
            <a:ext cx="8229600" cy="661988"/>
          </a:xfrm>
        </p:spPr>
        <p:txBody>
          <a:bodyPr lIns="0" rIns="0" bIns="0" anchor="b"/>
          <a:lstStyle/>
          <a:p>
            <a:pPr algn="l" eaLnBrk="1" hangingPunct="1"/>
            <a:r>
              <a:rPr lang="tr-TR" altLang="en-US" sz="3200" dirty="0"/>
              <a:t>Hypothesis class </a:t>
            </a:r>
            <a:r>
              <a:rPr lang="tr-TR" altLang="en-US" sz="3200" dirty="0">
                <a:latin typeface="Lucida Calligraphy" pitchFamily="66" charset="0"/>
              </a:rPr>
              <a:t>H</a:t>
            </a:r>
            <a:r>
              <a:rPr lang="en-US" altLang="en-US" sz="3200" dirty="0"/>
              <a:t>: axis aligned rectangles</a:t>
            </a:r>
            <a:endParaRPr lang="tr-TR" altLang="en-US" sz="3200" dirty="0">
              <a:latin typeface="Lucida Calligraphy" pitchFamily="66" charset="0"/>
            </a:endParaRPr>
          </a:p>
        </p:txBody>
      </p:sp>
      <p:graphicFrame>
        <p:nvGraphicFramePr>
          <p:cNvPr id="11269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4873695" y="4495800"/>
          <a:ext cx="3813106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63560" imgH="431640" progId="Equation.3">
                  <p:embed/>
                </p:oleObj>
              </mc:Choice>
              <mc:Fallback>
                <p:oleObj name="Equation" r:id="rId4" imgW="1663560" imgH="431640" progId="Equation.3">
                  <p:embed/>
                  <p:pic>
                    <p:nvPicPr>
                      <p:cNvPr id="1126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3695" y="4495800"/>
                        <a:ext cx="3813106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0C7B1EA8-A755-4DC6-9FDC-9359E4F2CB5B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18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14709" name="Text Box 21"/>
          <p:cNvSpPr txBox="1">
            <a:spLocks noChangeArrowheads="1"/>
          </p:cNvSpPr>
          <p:nvPr/>
        </p:nvSpPr>
        <p:spPr bwMode="auto">
          <a:xfrm>
            <a:off x="1447800" y="1650355"/>
            <a:ext cx="6705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For dataset shown, in-sample error on h is zero, but we expect out-of-sample error to be nonzero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539750" y="1059770"/>
            <a:ext cx="679224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 = yellow rectangle is a particular member of </a:t>
            </a:r>
            <a:r>
              <a:rPr lang="tr-TR" altLang="en-US" sz="2400" dirty="0">
                <a:latin typeface="Lucida Calligraphy" pitchFamily="66" charset="0"/>
              </a:rPr>
              <a:t>H</a:t>
            </a:r>
            <a:endParaRPr lang="en-US" altLang="en-US" sz="2400" dirty="0"/>
          </a:p>
        </p:txBody>
      </p:sp>
      <p:sp>
        <p:nvSpPr>
          <p:cNvPr id="9" name="Text Box 21"/>
          <p:cNvSpPr txBox="1">
            <a:spLocks noChangeArrowheads="1"/>
          </p:cNvSpPr>
          <p:nvPr/>
        </p:nvSpPr>
        <p:spPr bwMode="auto">
          <a:xfrm>
            <a:off x="5105401" y="3366963"/>
            <a:ext cx="3581399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 leaves room for false positives and false negatives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56759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7338"/>
            <a:ext cx="558165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" y="838200"/>
            <a:ext cx="8401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Should we expect the negative examples to cluster?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4175125" y="3011488"/>
            <a:ext cx="1489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family car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3733800" y="3352800"/>
            <a:ext cx="457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435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021" y="2514600"/>
            <a:ext cx="8925437" cy="38384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27208" y="990600"/>
            <a:ext cx="62970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In-sample and out-of-sample error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Classify coins by size and weight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Design a vending machine that uses results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F6263C-B20E-4938-BCBC-E62B86D99B0D}"/>
              </a:ext>
            </a:extLst>
          </p:cNvPr>
          <p:cNvSpPr txBox="1"/>
          <p:nvPr/>
        </p:nvSpPr>
        <p:spPr>
          <a:xfrm>
            <a:off x="718525" y="2895600"/>
            <a:ext cx="16173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Attribute space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C76E1D-6EFA-426A-904F-221E53F37E0B}"/>
              </a:ext>
            </a:extLst>
          </p:cNvPr>
          <p:cNvSpPr txBox="1"/>
          <p:nvPr/>
        </p:nvSpPr>
        <p:spPr>
          <a:xfrm>
            <a:off x="5867400" y="2737828"/>
            <a:ext cx="2921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Boundaries in </a:t>
            </a:r>
            <a:r>
              <a:rPr lang="en-US" dirty="0" err="1"/>
              <a:t>atribute</a:t>
            </a:r>
            <a:r>
              <a:rPr lang="en-US" dirty="0"/>
              <a:t> space</a:t>
            </a:r>
          </a:p>
        </p:txBody>
      </p:sp>
    </p:spTree>
    <p:extLst>
      <p:ext uri="{BB962C8B-B14F-4D97-AF65-F5344CB8AC3E}">
        <p14:creationId xmlns:p14="http://schemas.microsoft.com/office/powerpoint/2010/main" val="4689344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7338"/>
            <a:ext cx="558165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172083" y="2629878"/>
            <a:ext cx="4235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4757057" y="2862943"/>
            <a:ext cx="457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38400" y="3468688"/>
            <a:ext cx="1204913" cy="79851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05000" y="3124200"/>
            <a:ext cx="2819400" cy="14478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110679" y="3091543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3704678" y="3351684"/>
            <a:ext cx="457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368878" y="574354"/>
            <a:ext cx="7690757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 have access to a database that associates product line with price, p, and engine power, e,  via VIN number.  How does the version space change with the following new data: (1) family car (</a:t>
            </a:r>
            <a:r>
              <a:rPr lang="en-US" altLang="en-US" sz="2000" dirty="0" err="1"/>
              <a:t>p,e</a:t>
            </a:r>
            <a:r>
              <a:rPr lang="en-US" altLang="en-US" sz="2000" dirty="0"/>
              <a:t>) inside S, (2) family car (</a:t>
            </a:r>
            <a:r>
              <a:rPr lang="en-US" altLang="en-US" sz="2000" dirty="0" err="1"/>
              <a:t>p,e</a:t>
            </a:r>
            <a:r>
              <a:rPr lang="en-US" altLang="en-US" sz="2000" dirty="0"/>
              <a:t>) in version space, (3) family car (</a:t>
            </a:r>
            <a:r>
              <a:rPr lang="en-US" altLang="en-US" sz="2000" dirty="0" err="1"/>
              <a:t>p,e</a:t>
            </a:r>
            <a:r>
              <a:rPr lang="en-US" altLang="en-US" sz="2000" dirty="0"/>
              <a:t>) outside G, (4) not family (</a:t>
            </a:r>
            <a:r>
              <a:rPr lang="en-US" altLang="en-US" sz="2000" dirty="0" err="1"/>
              <a:t>p,e</a:t>
            </a:r>
            <a:r>
              <a:rPr lang="en-US" altLang="en-US" sz="2000" dirty="0"/>
              <a:t>) inside S, (5) not family (</a:t>
            </a:r>
            <a:r>
              <a:rPr lang="en-US" altLang="en-US" sz="2000" dirty="0" err="1"/>
              <a:t>p,e</a:t>
            </a:r>
            <a:r>
              <a:rPr lang="en-US" altLang="en-US" sz="2000" dirty="0"/>
              <a:t>) in version space, (6) not family (</a:t>
            </a:r>
            <a:r>
              <a:rPr lang="en-US" altLang="en-US" sz="2000" dirty="0" err="1"/>
              <a:t>p,e</a:t>
            </a:r>
            <a:r>
              <a:rPr lang="en-US" altLang="en-US" sz="2000" dirty="0"/>
              <a:t>) outside G</a:t>
            </a:r>
          </a:p>
        </p:txBody>
      </p:sp>
    </p:spTree>
    <p:extLst>
      <p:ext uri="{BB962C8B-B14F-4D97-AF65-F5344CB8AC3E}">
        <p14:creationId xmlns:p14="http://schemas.microsoft.com/office/powerpoint/2010/main" val="30227924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 idx="4294967295"/>
          </p:nvPr>
        </p:nvSpPr>
        <p:spPr>
          <a:xfrm>
            <a:off x="990600" y="381000"/>
            <a:ext cx="1905000" cy="655638"/>
          </a:xfrm>
        </p:spPr>
        <p:txBody>
          <a:bodyPr lIns="0" rIns="0" bIns="0" anchor="b"/>
          <a:lstStyle/>
          <a:p>
            <a:pPr algn="l" eaLnBrk="1" hangingPunct="1"/>
            <a:r>
              <a:rPr lang="tr-TR" altLang="en-US" sz="4000" dirty="0"/>
              <a:t>Margin</a:t>
            </a:r>
          </a:p>
        </p:txBody>
      </p:sp>
      <p:sp>
        <p:nvSpPr>
          <p:cNvPr id="16387" name="Footer Placeholder 3"/>
          <p:cNvSpPr txBox="1">
            <a:spLocks noGrp="1"/>
          </p:cNvSpPr>
          <p:nvPr/>
        </p:nvSpPr>
        <p:spPr bwMode="auto">
          <a:xfrm>
            <a:off x="1285875" y="6356350"/>
            <a:ext cx="657225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en-US" sz="1200">
                <a:solidFill>
                  <a:srgbClr val="7F7F7F"/>
                </a:solidFill>
                <a:latin typeface="Calibri" pitchFamily="34" charset="0"/>
              </a:rPr>
              <a:t>Lecture Notes for E Alpaydın 2010 Introduction to Machine Learning 2e © The MIT Press (V1.0)</a:t>
            </a:r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34E77B30-2CD1-4485-A0D1-9A06F989EF84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21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3429000" y="228600"/>
            <a:ext cx="499745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Defined as distance between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boundary and closest instance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457200" y="1837346"/>
            <a:ext cx="4038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 and G hypotheses have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narrow margins; not expected to “generalize”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Even though E</a:t>
            </a:r>
            <a:r>
              <a:rPr lang="en-US" altLang="en-US" sz="2400" baseline="-25000" dirty="0"/>
              <a:t>in</a:t>
            </a:r>
            <a:r>
              <a:rPr lang="en-US" altLang="en-US" sz="2400" dirty="0"/>
              <a:t> is zero,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 expect E</a:t>
            </a:r>
            <a:r>
              <a:rPr lang="en-US" altLang="en-US" sz="2400" baseline="-25000" dirty="0"/>
              <a:t>out</a:t>
            </a:r>
            <a:r>
              <a:rPr lang="en-US" altLang="en-US" sz="2400" dirty="0"/>
              <a:t> to be large.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Why?</a:t>
            </a:r>
          </a:p>
        </p:txBody>
      </p:sp>
      <p:pic>
        <p:nvPicPr>
          <p:cNvPr id="163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1412875"/>
            <a:ext cx="50006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8824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09600" y="1447800"/>
            <a:ext cx="5581650" cy="5086350"/>
            <a:chOff x="395288" y="1557338"/>
            <a:chExt cx="5581650" cy="5086350"/>
          </a:xfrm>
        </p:grpSpPr>
        <p:pic>
          <p:nvPicPr>
            <p:cNvPr id="13314" name="Picture 6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288" y="1557338"/>
              <a:ext cx="5581650" cy="508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4" name="Group 3"/>
            <p:cNvGrpSpPr/>
            <p:nvPr/>
          </p:nvGrpSpPr>
          <p:grpSpPr>
            <a:xfrm>
              <a:off x="1905000" y="2629878"/>
              <a:ext cx="3690597" cy="1942122"/>
              <a:chOff x="1905000" y="2629878"/>
              <a:chExt cx="3690597" cy="1942122"/>
            </a:xfrm>
          </p:grpSpPr>
          <p:sp>
            <p:nvSpPr>
              <p:cNvPr id="13316" name="Text Box 4"/>
              <p:cNvSpPr txBox="1">
                <a:spLocks noChangeArrowheads="1"/>
              </p:cNvSpPr>
              <p:nvPr/>
            </p:nvSpPr>
            <p:spPr bwMode="auto">
              <a:xfrm>
                <a:off x="5172083" y="2629878"/>
                <a:ext cx="42351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G</a:t>
                </a:r>
              </a:p>
            </p:txBody>
          </p:sp>
          <p:sp>
            <p:nvSpPr>
              <p:cNvPr id="13317" name="Line 5"/>
              <p:cNvSpPr>
                <a:spLocks noChangeShapeType="1"/>
              </p:cNvSpPr>
              <p:nvPr/>
            </p:nvSpPr>
            <p:spPr bwMode="auto">
              <a:xfrm flipH="1">
                <a:off x="4757057" y="2862943"/>
                <a:ext cx="45720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2438400" y="3468688"/>
                <a:ext cx="1204913" cy="798512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" name="Rectangle 2"/>
              <p:cNvSpPr/>
              <p:nvPr/>
            </p:nvSpPr>
            <p:spPr>
              <a:xfrm>
                <a:off x="1905000" y="3124200"/>
                <a:ext cx="2819400" cy="1447800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4110679" y="3091543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S</a:t>
                </a:r>
              </a:p>
            </p:txBody>
          </p:sp>
          <p:sp>
            <p:nvSpPr>
              <p:cNvPr id="9" name="Line 5"/>
              <p:cNvSpPr>
                <a:spLocks noChangeShapeType="1"/>
              </p:cNvSpPr>
              <p:nvPr/>
            </p:nvSpPr>
            <p:spPr bwMode="auto">
              <a:xfrm flipH="1">
                <a:off x="3704678" y="3351684"/>
                <a:ext cx="45720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79628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609600" y="762000"/>
            <a:ext cx="81883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What is the VC dimension of the hypothesis class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defined by the union of all axis-aligned rectangles?</a:t>
            </a:r>
          </a:p>
        </p:txBody>
      </p:sp>
      <p:pic>
        <p:nvPicPr>
          <p:cNvPr id="19459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771650"/>
            <a:ext cx="558165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611911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1557338"/>
            <a:ext cx="558165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172083" y="2629878"/>
            <a:ext cx="42351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</a:t>
            </a:r>
          </a:p>
        </p:txBody>
      </p:sp>
      <p:sp>
        <p:nvSpPr>
          <p:cNvPr id="13317" name="Line 5"/>
          <p:cNvSpPr>
            <a:spLocks noChangeShapeType="1"/>
          </p:cNvSpPr>
          <p:nvPr/>
        </p:nvSpPr>
        <p:spPr bwMode="auto">
          <a:xfrm flipH="1">
            <a:off x="4757057" y="2862943"/>
            <a:ext cx="457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2438400" y="3468688"/>
            <a:ext cx="1204913" cy="798512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905000" y="3124200"/>
            <a:ext cx="2819400" cy="144780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4110679" y="3091543"/>
            <a:ext cx="389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 flipH="1">
            <a:off x="3704678" y="3351684"/>
            <a:ext cx="457200" cy="228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1025978" y="800605"/>
            <a:ext cx="791935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Any new data in the version space reduces its size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Positive example increases S, negative example decreases G</a:t>
            </a:r>
          </a:p>
        </p:txBody>
      </p:sp>
    </p:spTree>
    <p:extLst>
      <p:ext uri="{BB962C8B-B14F-4D97-AF65-F5344CB8AC3E}">
        <p14:creationId xmlns:p14="http://schemas.microsoft.com/office/powerpoint/2010/main" val="4103490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650875"/>
          </a:xfrm>
        </p:spPr>
        <p:txBody>
          <a:bodyPr lIns="0" rIns="0" bIns="0" anchor="b">
            <a:normAutofit/>
          </a:bodyPr>
          <a:lstStyle/>
          <a:p>
            <a:r>
              <a:rPr lang="tr-TR" altLang="en-US" sz="3600" dirty="0"/>
              <a:t>V</a:t>
            </a:r>
            <a:r>
              <a:rPr lang="en-US" altLang="en-US" sz="3600" dirty="0" err="1"/>
              <a:t>apnik</a:t>
            </a:r>
            <a:r>
              <a:rPr lang="en-US" altLang="en-US" sz="3600" dirty="0"/>
              <a:t> </a:t>
            </a:r>
            <a:r>
              <a:rPr lang="tr-TR" altLang="en-US" sz="3600" dirty="0"/>
              <a:t>C</a:t>
            </a:r>
            <a:r>
              <a:rPr lang="en-US" altLang="en-US" sz="3600" dirty="0" err="1"/>
              <a:t>hervonenkis</a:t>
            </a:r>
            <a:r>
              <a:rPr lang="en-US" altLang="en-US" sz="3600" dirty="0"/>
              <a:t> </a:t>
            </a:r>
            <a:r>
              <a:rPr lang="tr-TR" altLang="en-US" sz="3600" dirty="0"/>
              <a:t>Dimension</a:t>
            </a:r>
            <a:r>
              <a:rPr lang="en-US" altLang="en-US" sz="3600" dirty="0"/>
              <a:t>, </a:t>
            </a:r>
            <a:r>
              <a:rPr lang="en-US" sz="3600" dirty="0"/>
              <a:t>d</a:t>
            </a:r>
            <a:r>
              <a:rPr lang="en-US" sz="3600" baseline="-25000" dirty="0"/>
              <a:t>VC</a:t>
            </a:r>
            <a:r>
              <a:rPr lang="en-US" sz="3600" dirty="0"/>
              <a:t> </a:t>
            </a:r>
            <a:endParaRPr lang="tr-TR" alt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066800"/>
            <a:ext cx="8229600" cy="4343400"/>
          </a:xfrm>
        </p:spPr>
        <p:txBody>
          <a:bodyPr>
            <a:normAutofit/>
          </a:bodyPr>
          <a:lstStyle/>
          <a:p>
            <a:r>
              <a:rPr lang="en-US" altLang="en-US" sz="3000" dirty="0"/>
              <a:t>H is a finite hypothesis set for binary classification </a:t>
            </a:r>
          </a:p>
          <a:p>
            <a:r>
              <a:rPr lang="en-US" altLang="en-US" sz="2900" dirty="0"/>
              <a:t>H(X) is the set of predictions obtained when each member of H is applied to dataset X. </a:t>
            </a:r>
          </a:p>
          <a:p>
            <a:r>
              <a:rPr lang="en-US" altLang="en-US" sz="3000" dirty="0"/>
              <a:t>d</a:t>
            </a:r>
            <a:r>
              <a:rPr lang="tr-TR" altLang="en-US" sz="3000" baseline="-25000" dirty="0"/>
              <a:t>VC</a:t>
            </a:r>
            <a:r>
              <a:rPr lang="tr-TR" altLang="en-US" sz="3000" dirty="0"/>
              <a:t>(H</a:t>
            </a:r>
            <a:r>
              <a:rPr lang="en-US" altLang="en-US" sz="3000" dirty="0"/>
              <a:t>(X)</a:t>
            </a:r>
            <a:r>
              <a:rPr lang="tr-TR" altLang="en-US" sz="3000" dirty="0"/>
              <a:t>) </a:t>
            </a:r>
            <a:r>
              <a:rPr lang="en-US" altLang="en-US" sz="3000" dirty="0"/>
              <a:t>= number of examples in X that can be correctly classified by some member of H regardless of what class they belong to.</a:t>
            </a:r>
          </a:p>
          <a:p>
            <a:pPr marL="273050" indent="-273050"/>
            <a:r>
              <a:rPr lang="en-US" altLang="en-US" sz="3000" dirty="0"/>
              <a:t>If d</a:t>
            </a:r>
            <a:r>
              <a:rPr lang="tr-TR" altLang="en-US" sz="3000" baseline="-25000" dirty="0"/>
              <a:t>VC</a:t>
            </a:r>
            <a:r>
              <a:rPr lang="tr-TR" altLang="en-US" sz="3000" dirty="0"/>
              <a:t>(H</a:t>
            </a:r>
            <a:r>
              <a:rPr lang="en-US" altLang="en-US" sz="3000" dirty="0"/>
              <a:t>(X)</a:t>
            </a:r>
            <a:r>
              <a:rPr lang="tr-TR" altLang="en-US" sz="3000" dirty="0"/>
              <a:t>) </a:t>
            </a:r>
            <a:r>
              <a:rPr lang="en-US" altLang="en-US" sz="3000" dirty="0"/>
              <a:t>= m, we say H “shatters” m points in X</a:t>
            </a:r>
          </a:p>
          <a:p>
            <a:pPr marL="273050" indent="-273050"/>
            <a:r>
              <a:rPr lang="en-US" altLang="en-US" sz="3000" dirty="0"/>
              <a:t>d</a:t>
            </a:r>
            <a:r>
              <a:rPr lang="en-US" altLang="en-US" sz="3000" baseline="-25000" dirty="0"/>
              <a:t>VC</a:t>
            </a:r>
            <a:r>
              <a:rPr lang="en-US" altLang="en-US" sz="3000" dirty="0"/>
              <a:t> quantifies the power of H on X</a:t>
            </a:r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96D83588-A469-4DC9-8747-FD54558FB2FD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25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7275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04800"/>
            <a:ext cx="8229600" cy="650875"/>
          </a:xfrm>
        </p:spPr>
        <p:txBody>
          <a:bodyPr lIns="0" rIns="0" bIns="0" anchor="b">
            <a:normAutofit/>
          </a:bodyPr>
          <a:lstStyle/>
          <a:p>
            <a:r>
              <a:rPr lang="en-US" altLang="en-US" sz="3600" dirty="0"/>
              <a:t>VC d</a:t>
            </a:r>
            <a:r>
              <a:rPr lang="tr-TR" altLang="en-US" sz="3600" dirty="0"/>
              <a:t>imension</a:t>
            </a:r>
            <a:r>
              <a:rPr lang="en-US" altLang="en-US" sz="3600" dirty="0"/>
              <a:t> of 2D linear binary classifier</a:t>
            </a:r>
            <a:endParaRPr lang="tr-TR" altLang="en-US" sz="3600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57200" y="1022176"/>
            <a:ext cx="8229600" cy="24068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en-US" sz="3000" dirty="0"/>
              <a:t>2D datasets can be represented by points in attribute plane.</a:t>
            </a:r>
          </a:p>
          <a:p>
            <a:pPr marL="0" indent="0">
              <a:buNone/>
            </a:pPr>
            <a:r>
              <a:rPr lang="en-US" altLang="en-US" dirty="0"/>
              <a:t>Decision boundaries can be represented by lines.</a:t>
            </a:r>
          </a:p>
          <a:p>
            <a:pPr marL="0" indent="0">
              <a:buNone/>
            </a:pPr>
            <a:r>
              <a:rPr lang="en-US" altLang="en-US" dirty="0"/>
              <a:t>3 non-collinear data points are linearly separable regardless of class labels. </a:t>
            </a:r>
            <a:r>
              <a:rPr lang="en-US" dirty="0"/>
              <a:t>d</a:t>
            </a:r>
            <a:r>
              <a:rPr lang="en-US" baseline="-25000" dirty="0"/>
              <a:t>VC</a:t>
            </a:r>
            <a:r>
              <a:rPr lang="en-US" dirty="0"/>
              <a:t> = 3</a:t>
            </a: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sz="3000" dirty="0"/>
          </a:p>
          <a:p>
            <a:pPr marL="0" indent="0">
              <a:buNone/>
            </a:pPr>
            <a:endParaRPr lang="en-US" altLang="en-US" sz="3000" dirty="0"/>
          </a:p>
        </p:txBody>
      </p:sp>
      <p:sp>
        <p:nvSpPr>
          <p:cNvPr id="7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96D83588-A469-4DC9-8747-FD54558FB2FD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26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6" name="Picture 3" descr="E:\CS 483_580\2014\pictures from lecture 5\break-point exampl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99716"/>
            <a:ext cx="8153400" cy="239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200400" y="3495501"/>
            <a:ext cx="2743200" cy="2860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90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E:\CS 483_580\2014\pictures from lecture 5\break-point exampl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3200400"/>
            <a:ext cx="8243069" cy="24248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81000" y="885824"/>
            <a:ext cx="8519448" cy="13849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Every set of 4 non-collinear points has 2 labeling that are </a:t>
            </a:r>
          </a:p>
          <a:p>
            <a:r>
              <a:rPr lang="en-US" sz="2800" dirty="0"/>
              <a:t>not linearly separable.</a:t>
            </a:r>
          </a:p>
          <a:p>
            <a:r>
              <a:rPr lang="en-US" sz="2800" dirty="0"/>
              <a:t>k=4 is the break point for the 2D linear binary classifier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447800" y="376892"/>
            <a:ext cx="655185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Break point of the 2D linear binary classifier</a:t>
            </a:r>
          </a:p>
        </p:txBody>
      </p:sp>
      <p:sp>
        <p:nvSpPr>
          <p:cNvPr id="5" name="Rectangle 4"/>
          <p:cNvSpPr/>
          <p:nvPr/>
        </p:nvSpPr>
        <p:spPr>
          <a:xfrm>
            <a:off x="2902334" y="2982407"/>
            <a:ext cx="2743200" cy="286084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8793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38200" y="2819400"/>
            <a:ext cx="7239000" cy="3886200"/>
            <a:chOff x="845216" y="1811439"/>
            <a:chExt cx="7032067" cy="3785869"/>
          </a:xfrm>
        </p:grpSpPr>
        <p:pic>
          <p:nvPicPr>
            <p:cNvPr id="3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5326" y="1811439"/>
              <a:ext cx="6631957" cy="3403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Box 5"/>
            <p:cNvSpPr txBox="1">
              <a:spLocks noChangeArrowheads="1"/>
            </p:cNvSpPr>
            <p:nvPr/>
          </p:nvSpPr>
          <p:spPr bwMode="auto">
            <a:xfrm>
              <a:off x="4077779" y="5197198"/>
              <a:ext cx="1085233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intensity</a:t>
              </a:r>
            </a:p>
          </p:txBody>
        </p:sp>
        <p:sp>
          <p:nvSpPr>
            <p:cNvPr id="5" name="TextBox 6"/>
            <p:cNvSpPr txBox="1">
              <a:spLocks noChangeArrowheads="1"/>
            </p:cNvSpPr>
            <p:nvPr/>
          </p:nvSpPr>
          <p:spPr bwMode="auto">
            <a:xfrm rot="-5400000">
              <a:off x="431898" y="3308918"/>
              <a:ext cx="1226746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symmetry</a:t>
              </a:r>
            </a:p>
          </p:txBody>
        </p:sp>
      </p:grp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609600" y="381000"/>
            <a:ext cx="8105503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VC ignores the probability distribution from which dataset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was drawn.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 real-world, examples with small differences in attributes usually belong to the same class.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Basis of “similarity” classification methods.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K nearest neighbors (KNN) is this type of classifier.</a:t>
            </a:r>
          </a:p>
        </p:txBody>
      </p:sp>
    </p:spTree>
    <p:extLst>
      <p:ext uri="{BB962C8B-B14F-4D97-AF65-F5344CB8AC3E}">
        <p14:creationId xmlns:p14="http://schemas.microsoft.com/office/powerpoint/2010/main" val="31630168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01638"/>
            <a:ext cx="4330700" cy="652462"/>
          </a:xfrm>
        </p:spPr>
        <p:txBody>
          <a:bodyPr lIns="0" rIns="0" bIns="0" anchor="b"/>
          <a:lstStyle/>
          <a:p>
            <a:pPr eaLnBrk="1" hangingPunct="1"/>
            <a:r>
              <a:rPr lang="tr-TR" altLang="en-US" sz="3900"/>
              <a:t>ROC</a:t>
            </a:r>
            <a:r>
              <a:rPr lang="en-US" altLang="en-US" sz="3900"/>
              <a:t>-related</a:t>
            </a:r>
            <a:r>
              <a:rPr lang="tr-TR" altLang="en-US" sz="3900"/>
              <a:t> Curve</a:t>
            </a:r>
          </a:p>
        </p:txBody>
      </p:sp>
      <p:sp>
        <p:nvSpPr>
          <p:cNvPr id="51203" name="Slide Number Placeholder 4"/>
          <p:cNvSpPr txBox="1">
            <a:spLocks noGrp="1"/>
          </p:cNvSpPr>
          <p:nvPr/>
        </p:nvSpPr>
        <p:spPr bwMode="auto"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657D8C4-95E8-4D2E-9609-89768D10C269}" type="slidenum">
              <a:rPr kumimoji="0" lang="tr-TR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45C75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tr-TR" altLang="en-US" sz="1200" b="0" i="0" u="none" strike="noStrike" kern="1200" cap="none" spc="0" normalizeH="0" baseline="0" noProof="0">
              <a:ln>
                <a:noFill/>
              </a:ln>
              <a:solidFill>
                <a:srgbClr val="045C75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  <p:pic>
        <p:nvPicPr>
          <p:cNvPr id="51204" name="Picture 6" descr="Roc_co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7920038" cy="400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Footer Placeholder 3"/>
          <p:cNvSpPr txBox="1">
            <a:spLocks noGrp="1"/>
          </p:cNvSpPr>
          <p:nvPr/>
        </p:nvSpPr>
        <p:spPr>
          <a:xfrm>
            <a:off x="571500" y="6356350"/>
            <a:ext cx="7072313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Lecture Notes for E </a:t>
            </a:r>
            <a:r>
              <a:rPr kumimoji="0" lang="en-US" sz="1200" b="0" i="0" u="none" strike="noStrike" kern="1200" cap="none" spc="0" normalizeH="0" baseline="0" noProof="0" dirty="0" err="1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Alpaydın</a:t>
            </a: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B2B2B2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2010 Introduction to Machine Learning 2e © The MIT Press (V1.0)</a:t>
            </a:r>
            <a:endParaRPr kumimoji="0" lang="tr-TR" sz="1200" b="0" i="0" u="none" strike="noStrike" kern="1200" cap="none" spc="0" normalizeH="0" baseline="0" noProof="0" dirty="0">
              <a:ln>
                <a:noFill/>
              </a:ln>
              <a:solidFill>
                <a:srgbClr val="B2B2B2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1206" name="Text Box 7"/>
          <p:cNvSpPr txBox="1">
            <a:spLocks noChangeArrowheads="1"/>
          </p:cNvSpPr>
          <p:nvPr/>
        </p:nvSpPr>
        <p:spPr bwMode="auto">
          <a:xfrm>
            <a:off x="5105400" y="1676400"/>
            <a:ext cx="3817938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Other combinations of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confusion-matrix variables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can be use in 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q</a:t>
            </a: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-parameter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curve definitions </a:t>
            </a:r>
          </a:p>
        </p:txBody>
      </p:sp>
    </p:spTree>
    <p:extLst>
      <p:ext uri="{BB962C8B-B14F-4D97-AF65-F5344CB8AC3E}">
        <p14:creationId xmlns:p14="http://schemas.microsoft.com/office/powerpoint/2010/main" val="152577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2" y="1143000"/>
            <a:ext cx="8925437" cy="383845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371600" y="228600"/>
            <a:ext cx="633378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In-sample error,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well do boundaries match training data?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74293" y="5257800"/>
            <a:ext cx="75953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Out-of-sample error,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often will this system fail if implement in the field?</a:t>
            </a:r>
          </a:p>
        </p:txBody>
      </p:sp>
    </p:spTree>
    <p:extLst>
      <p:ext uri="{BB962C8B-B14F-4D97-AF65-F5344CB8AC3E}">
        <p14:creationId xmlns:p14="http://schemas.microsoft.com/office/powerpoint/2010/main" val="137948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430" y="2057400"/>
            <a:ext cx="8925437" cy="383845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4800" y="685800"/>
            <a:ext cx="86084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good model has small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and generalizes well (small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out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Will not be true if the E</a:t>
            </a:r>
            <a:r>
              <a:rPr lang="en-US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is made small by adapting the model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to the noise in the training set (over fitting).</a:t>
            </a:r>
          </a:p>
        </p:txBody>
      </p:sp>
    </p:spTree>
    <p:extLst>
      <p:ext uri="{BB962C8B-B14F-4D97-AF65-F5344CB8AC3E}">
        <p14:creationId xmlns:p14="http://schemas.microsoft.com/office/powerpoint/2010/main" val="2599038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" y="1566454"/>
            <a:ext cx="558165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9" name="Rectangle 3"/>
          <p:cNvGraphicFramePr>
            <a:graphicFrameLocks noGrp="1"/>
          </p:cNvGraphicFramePr>
          <p:nvPr>
            <p:ph sz="quarter" idx="4294967295"/>
          </p:nvPr>
        </p:nvGraphicFramePr>
        <p:xfrm>
          <a:off x="2476500" y="2609850"/>
          <a:ext cx="0" cy="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0" imgH="0" progId="Equation.3">
                  <p:embed/>
                </p:oleObj>
              </mc:Choice>
              <mc:Fallback>
                <p:oleObj name="Equation" r:id="rId4" imgW="0" imgH="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6500" y="2609850"/>
                        <a:ext cx="0" cy="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447800" y="1600200"/>
          <a:ext cx="1806575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863225" imgH="241195" progId="Equation.3">
                  <p:embed/>
                </p:oleObj>
              </mc:Choice>
              <mc:Fallback>
                <p:oleObj name="Equation" r:id="rId5" imgW="863225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600200"/>
                        <a:ext cx="1806575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" name="Object 5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1999707225"/>
              </p:ext>
            </p:extLst>
          </p:nvPr>
        </p:nvGraphicFramePr>
        <p:xfrm>
          <a:off x="3338513" y="1682750"/>
          <a:ext cx="4557712" cy="906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298600" imgH="457200" progId="Equation.3">
                  <p:embed/>
                </p:oleObj>
              </mc:Choice>
              <mc:Fallback>
                <p:oleObj name="Equation" r:id="rId7" imgW="22986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8513" y="1682750"/>
                        <a:ext cx="4557712" cy="906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Slide Number Placeholder 7"/>
          <p:cNvSpPr txBox="1">
            <a:spLocks noGrp="1"/>
          </p:cNvSpPr>
          <p:nvPr/>
        </p:nvSpPr>
        <p:spPr>
          <a:xfrm>
            <a:off x="6588125" y="6237288"/>
            <a:ext cx="2133600" cy="457200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1BE02B38-8E39-4BF6-ABD0-FE900CCF1DAE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5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graphicFrame>
        <p:nvGraphicFramePr>
          <p:cNvPr id="9223" name="Object 7"/>
          <p:cNvGraphicFramePr>
            <a:graphicFrameLocks noChangeAspect="1"/>
          </p:cNvGraphicFramePr>
          <p:nvPr/>
        </p:nvGraphicFramePr>
        <p:xfrm>
          <a:off x="1524000" y="2057400"/>
          <a:ext cx="1247775" cy="1068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33169" imgH="457002" progId="Equation.3">
                  <p:embed/>
                </p:oleObj>
              </mc:Choice>
              <mc:Fallback>
                <p:oleObj name="Equation" r:id="rId9" imgW="533169" imgH="45700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1247775" cy="1068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Footer Placeholder 11"/>
          <p:cNvSpPr txBox="1">
            <a:spLocks noGrp="1"/>
          </p:cNvSpPr>
          <p:nvPr/>
        </p:nvSpPr>
        <p:spPr bwMode="auto">
          <a:xfrm>
            <a:off x="857250" y="6429375"/>
            <a:ext cx="65722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solidFill>
                  <a:srgbClr val="B2B2B2"/>
                </a:solidFill>
                <a:latin typeface="Calibri" pitchFamily="34" charset="0"/>
              </a:rPr>
              <a:t>Lecture Notes for E Alpaydın 2010 Introduction to Machine Learning 2e © The MIT Press (V1.0)</a:t>
            </a:r>
            <a:endParaRPr lang="tr-TR" altLang="en-US" sz="1200">
              <a:solidFill>
                <a:srgbClr val="B2B2B2"/>
              </a:solidFill>
              <a:latin typeface="Calibri" pitchFamily="34" charset="0"/>
            </a:endParaRP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251325" y="2935288"/>
            <a:ext cx="3401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of family cars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 flipH="1">
            <a:off x="3810000" y="33528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111758" y="425127"/>
            <a:ext cx="6920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Binary classification in 2D attribute space</a:t>
            </a:r>
          </a:p>
        </p:txBody>
      </p:sp>
      <p:sp>
        <p:nvSpPr>
          <p:cNvPr id="13" name="Text Box 10"/>
          <p:cNvSpPr txBox="1">
            <a:spLocks noChangeArrowheads="1"/>
          </p:cNvSpPr>
          <p:nvPr/>
        </p:nvSpPr>
        <p:spPr bwMode="auto">
          <a:xfrm>
            <a:off x="4957616" y="3435350"/>
            <a:ext cx="3970959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Family-Car is a product line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No uncertainty in the label.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Issue is how well do price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and engine size distinguish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a family car.</a:t>
            </a:r>
          </a:p>
        </p:txBody>
      </p:sp>
      <p:sp>
        <p:nvSpPr>
          <p:cNvPr id="14" name="Text Box 10"/>
          <p:cNvSpPr txBox="1">
            <a:spLocks noChangeArrowheads="1"/>
          </p:cNvSpPr>
          <p:nvPr/>
        </p:nvSpPr>
        <p:spPr bwMode="auto">
          <a:xfrm>
            <a:off x="2478412" y="5463986"/>
            <a:ext cx="446468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examples of other product lines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667000" y="5015930"/>
            <a:ext cx="304800" cy="54667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80238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463003"/>
            <a:ext cx="5562600" cy="525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4" name="Object 4"/>
          <p:cNvGraphicFramePr>
            <a:graphicFrameLocks noGrp="1" noChangeAspect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611628696"/>
              </p:ext>
            </p:extLst>
          </p:nvPr>
        </p:nvGraphicFramePr>
        <p:xfrm>
          <a:off x="2551112" y="2057400"/>
          <a:ext cx="6135688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022600" imgH="203200" progId="Equation.3">
                  <p:embed/>
                </p:oleObj>
              </mc:Choice>
              <mc:Fallback>
                <p:oleObj name="Equation" r:id="rId4" imgW="3022600" imgH="203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1112" y="2057400"/>
                        <a:ext cx="6135688" cy="412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8EAD0433-70E9-44C0-8F40-92D448E14E68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6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92224" y="262674"/>
            <a:ext cx="88472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Model: family cars are uniquely defined by a range of price and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engine power. Blue rectangle is one hypothesis of this model 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with zero in-sample error on this data set.</a:t>
            </a:r>
          </a:p>
        </p:txBody>
      </p:sp>
    </p:spTree>
    <p:extLst>
      <p:ext uri="{BB962C8B-B14F-4D97-AF65-F5344CB8AC3E}">
        <p14:creationId xmlns:p14="http://schemas.microsoft.com/office/powerpoint/2010/main" val="7486034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338204"/>
            <a:ext cx="5000625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78458"/>
            <a:ext cx="8229600" cy="563562"/>
          </a:xfrm>
        </p:spPr>
        <p:txBody>
          <a:bodyPr lIns="0" rIns="0" bIns="0" anchor="b">
            <a:noAutofit/>
          </a:bodyPr>
          <a:lstStyle/>
          <a:p>
            <a:pPr eaLnBrk="1" hangingPunct="1"/>
            <a:r>
              <a:rPr lang="tr-TR" alt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S, G, and the Version Space</a:t>
            </a:r>
          </a:p>
        </p:txBody>
      </p:sp>
      <p:sp>
        <p:nvSpPr>
          <p:cNvPr id="10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88626FE7-C7A5-4F6D-A25F-2E6C2BF3B469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7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4341" name="Line 13"/>
          <p:cNvSpPr>
            <a:spLocks noChangeShapeType="1"/>
          </p:cNvSpPr>
          <p:nvPr/>
        </p:nvSpPr>
        <p:spPr bwMode="auto">
          <a:xfrm>
            <a:off x="2286000" y="1377731"/>
            <a:ext cx="228600" cy="892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Line 14"/>
          <p:cNvSpPr>
            <a:spLocks noChangeShapeType="1"/>
          </p:cNvSpPr>
          <p:nvPr/>
        </p:nvSpPr>
        <p:spPr bwMode="auto">
          <a:xfrm flipH="1">
            <a:off x="4343400" y="3048000"/>
            <a:ext cx="533399" cy="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Text Box 17"/>
          <p:cNvSpPr txBox="1">
            <a:spLocks noChangeArrowheads="1"/>
          </p:cNvSpPr>
          <p:nvPr/>
        </p:nvSpPr>
        <p:spPr bwMode="auto">
          <a:xfrm>
            <a:off x="1590799" y="982768"/>
            <a:ext cx="596240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en-US" sz="2800" dirty="0">
                <a:latin typeface="Calibri" pitchFamily="34" charset="0"/>
              </a:rPr>
              <a:t>most specific hypothesis, </a:t>
            </a:r>
            <a:r>
              <a:rPr lang="tr-TR" altLang="en-US" sz="2800" i="1" dirty="0">
                <a:latin typeface="Calibri" pitchFamily="34" charset="0"/>
              </a:rPr>
              <a:t>S</a:t>
            </a:r>
            <a:r>
              <a:rPr lang="en-US" altLang="en-US" sz="2800" dirty="0">
                <a:latin typeface="Calibri" pitchFamily="34" charset="0"/>
              </a:rPr>
              <a:t>, with no </a:t>
            </a:r>
            <a:r>
              <a:rPr lang="en-US" altLang="en-US" sz="2800" i="1" dirty="0">
                <a:latin typeface="Calibri" pitchFamily="34" charset="0"/>
              </a:rPr>
              <a:t>E</a:t>
            </a:r>
            <a:r>
              <a:rPr lang="en-US" altLang="en-US" sz="2800" i="1" baseline="-25000" dirty="0">
                <a:latin typeface="Calibri" pitchFamily="34" charset="0"/>
              </a:rPr>
              <a:t>in</a:t>
            </a:r>
            <a:endParaRPr lang="en-GB" altLang="en-US" sz="2800" i="1" baseline="-25000" dirty="0">
              <a:latin typeface="Calibri" pitchFamily="34" charset="0"/>
            </a:endParaRPr>
          </a:p>
        </p:txBody>
      </p:sp>
      <p:sp>
        <p:nvSpPr>
          <p:cNvPr id="14344" name="Text Box 18"/>
          <p:cNvSpPr txBox="1">
            <a:spLocks noChangeArrowheads="1"/>
          </p:cNvSpPr>
          <p:nvPr/>
        </p:nvSpPr>
        <p:spPr bwMode="auto">
          <a:xfrm>
            <a:off x="4800600" y="2743200"/>
            <a:ext cx="430579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tr-TR" altLang="en-US" sz="2800" dirty="0">
                <a:latin typeface="Calibri" pitchFamily="34" charset="0"/>
              </a:rPr>
              <a:t>most general hypothesis, </a:t>
            </a:r>
            <a:r>
              <a:rPr lang="tr-TR" altLang="en-US" sz="2800" i="1" dirty="0">
                <a:latin typeface="Calibri" pitchFamily="34" charset="0"/>
              </a:rPr>
              <a:t>G</a:t>
            </a:r>
            <a:r>
              <a:rPr lang="en-US" altLang="en-US" sz="2800" i="1" dirty="0">
                <a:latin typeface="Calibri" pitchFamily="34" charset="0"/>
              </a:rPr>
              <a:t>,</a:t>
            </a:r>
            <a:r>
              <a:rPr lang="en-US" altLang="en-US" sz="2800" dirty="0">
                <a:latin typeface="Calibri" pitchFamily="34" charset="0"/>
              </a:rPr>
              <a:t> 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altLang="en-US" sz="2800" dirty="0">
                <a:latin typeface="Calibri" pitchFamily="34" charset="0"/>
              </a:rPr>
              <a:t>with no </a:t>
            </a:r>
            <a:r>
              <a:rPr lang="en-US" altLang="en-US" sz="2800" i="1" dirty="0" err="1">
                <a:latin typeface="Calibri" pitchFamily="34" charset="0"/>
              </a:rPr>
              <a:t>E</a:t>
            </a:r>
            <a:r>
              <a:rPr lang="en-US" altLang="en-US" sz="2800" i="1" baseline="-25000" dirty="0" err="1">
                <a:latin typeface="Calibri" pitchFamily="34" charset="0"/>
              </a:rPr>
              <a:t>in</a:t>
            </a:r>
            <a:endParaRPr lang="en-GB" altLang="en-US" sz="2800" i="1" baseline="-25000" dirty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i="1" dirty="0">
                <a:latin typeface="Calibri" pitchFamily="34" charset="0"/>
              </a:rPr>
              <a:t> </a:t>
            </a:r>
            <a:endParaRPr lang="en-GB" altLang="en-US" sz="2800" i="1" dirty="0">
              <a:latin typeface="Calibri" pitchFamily="34" charset="0"/>
            </a:endParaRPr>
          </a:p>
        </p:txBody>
      </p:sp>
      <p:sp>
        <p:nvSpPr>
          <p:cNvPr id="14345" name="Text Box 20"/>
          <p:cNvSpPr txBox="1">
            <a:spLocks noChangeArrowheads="1"/>
          </p:cNvSpPr>
          <p:nvPr/>
        </p:nvSpPr>
        <p:spPr bwMode="auto">
          <a:xfrm>
            <a:off x="528077" y="4833200"/>
            <a:ext cx="84518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Calibri" pitchFamily="34" charset="0"/>
              </a:rPr>
              <a:t>Set of hypotheses (e.g. C) </a:t>
            </a:r>
            <a:r>
              <a:rPr lang="tr-TR" altLang="en-US" sz="2800" dirty="0">
                <a:latin typeface="Calibri" pitchFamily="34" charset="0"/>
              </a:rPr>
              <a:t>between </a:t>
            </a:r>
            <a:r>
              <a:rPr lang="tr-TR" altLang="en-US" sz="2800" i="1" dirty="0">
                <a:latin typeface="Calibri" pitchFamily="34" charset="0"/>
              </a:rPr>
              <a:t>S</a:t>
            </a:r>
            <a:r>
              <a:rPr lang="tr-TR" altLang="en-US" sz="2800" dirty="0">
                <a:latin typeface="Calibri" pitchFamily="34" charset="0"/>
              </a:rPr>
              <a:t> and </a:t>
            </a:r>
            <a:r>
              <a:rPr lang="tr-TR" altLang="en-US" sz="2800" i="1" dirty="0">
                <a:latin typeface="Calibri" pitchFamily="34" charset="0"/>
              </a:rPr>
              <a:t>G</a:t>
            </a:r>
            <a:r>
              <a:rPr lang="tr-TR" altLang="en-US" sz="2800" dirty="0">
                <a:latin typeface="Calibri" pitchFamily="34" charset="0"/>
              </a:rPr>
              <a:t> make</a:t>
            </a:r>
            <a:r>
              <a:rPr lang="en-US" altLang="en-US" sz="2800" dirty="0">
                <a:latin typeface="Calibri" pitchFamily="34" charset="0"/>
              </a:rPr>
              <a:t>s</a:t>
            </a:r>
            <a:r>
              <a:rPr lang="tr-TR" altLang="en-US" sz="2800" dirty="0">
                <a:latin typeface="Calibri" pitchFamily="34" charset="0"/>
              </a:rPr>
              <a:t> up the version space</a:t>
            </a:r>
            <a:r>
              <a:rPr lang="en-US" altLang="en-US" sz="2800" dirty="0">
                <a:latin typeface="Calibri" pitchFamily="34" charset="0"/>
              </a:rPr>
              <a:t>. All have no </a:t>
            </a:r>
            <a:r>
              <a:rPr lang="en-US" altLang="en-US" sz="2800" i="1" dirty="0">
                <a:latin typeface="Calibri" pitchFamily="34" charset="0"/>
              </a:rPr>
              <a:t>E</a:t>
            </a:r>
            <a:r>
              <a:rPr lang="en-US" altLang="en-US" sz="2800" i="1" baseline="-25000" dirty="0">
                <a:latin typeface="Calibri" pitchFamily="34" charset="0"/>
              </a:rPr>
              <a:t>in </a:t>
            </a:r>
            <a:r>
              <a:rPr lang="en-US" altLang="en-US" sz="2800" dirty="0">
                <a:latin typeface="Calibri" pitchFamily="34" charset="0"/>
              </a:rPr>
              <a:t>which is best?</a:t>
            </a:r>
            <a:endParaRPr lang="tr-TR" altLang="en-US" sz="28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143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34E77B30-2CD1-4485-A0D1-9A06F989EF84}" type="slidenum">
              <a:rPr lang="tr-TR" sz="12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8</a:t>
            </a:fld>
            <a:endParaRPr lang="tr-TR" sz="12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619636" y="336981"/>
            <a:ext cx="820449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Margin: distance between boundary of hypothesis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and closest instance in a specified class</a:t>
            </a:r>
          </a:p>
        </p:txBody>
      </p:sp>
      <p:sp>
        <p:nvSpPr>
          <p:cNvPr id="16390" name="Text Box 8"/>
          <p:cNvSpPr txBox="1">
            <a:spLocks noChangeArrowheads="1"/>
          </p:cNvSpPr>
          <p:nvPr/>
        </p:nvSpPr>
        <p:spPr bwMode="auto">
          <a:xfrm>
            <a:off x="457200" y="1837346"/>
            <a:ext cx="4038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 and G hypotheses have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narrow margins; not expected to “generalize”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well.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Even though E</a:t>
            </a:r>
            <a:r>
              <a:rPr lang="en-US" altLang="en-US" sz="2400" baseline="-25000" dirty="0"/>
              <a:t>in</a:t>
            </a:r>
            <a:r>
              <a:rPr lang="en-US" altLang="en-US" sz="2400" dirty="0"/>
              <a:t> is zero,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we expect E</a:t>
            </a:r>
            <a:r>
              <a:rPr lang="en-US" altLang="en-US" sz="2400" baseline="-25000" dirty="0"/>
              <a:t>out</a:t>
            </a:r>
            <a:r>
              <a:rPr lang="en-US" altLang="en-US" sz="2400" dirty="0"/>
              <a:t> to be large. 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191000" y="1524000"/>
            <a:ext cx="4572000" cy="4648200"/>
            <a:chOff x="395288" y="1557338"/>
            <a:chExt cx="5581650" cy="5086350"/>
          </a:xfrm>
        </p:grpSpPr>
        <p:pic>
          <p:nvPicPr>
            <p:cNvPr id="9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5288" y="1557338"/>
              <a:ext cx="5581650" cy="50863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10" name="Group 9"/>
            <p:cNvGrpSpPr/>
            <p:nvPr/>
          </p:nvGrpSpPr>
          <p:grpSpPr>
            <a:xfrm>
              <a:off x="1905000" y="2629878"/>
              <a:ext cx="3690597" cy="1942122"/>
              <a:chOff x="1905000" y="2629878"/>
              <a:chExt cx="3690597" cy="1942122"/>
            </a:xfrm>
          </p:grpSpPr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5172083" y="2629878"/>
                <a:ext cx="423514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G</a:t>
                </a:r>
              </a:p>
            </p:txBody>
          </p:sp>
          <p:sp>
            <p:nvSpPr>
              <p:cNvPr id="12" name="Line 5"/>
              <p:cNvSpPr>
                <a:spLocks noChangeShapeType="1"/>
              </p:cNvSpPr>
              <p:nvPr/>
            </p:nvSpPr>
            <p:spPr bwMode="auto">
              <a:xfrm flipH="1">
                <a:off x="4757057" y="2862943"/>
                <a:ext cx="45720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2438400" y="3468688"/>
                <a:ext cx="1204913" cy="798512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1905000" y="3124200"/>
                <a:ext cx="2819400" cy="1447800"/>
              </a:xfrm>
              <a:prstGeom prst="rect">
                <a:avLst/>
              </a:prstGeom>
              <a:noFill/>
              <a:ln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 Box 4"/>
              <p:cNvSpPr txBox="1">
                <a:spLocks noChangeArrowheads="1"/>
              </p:cNvSpPr>
              <p:nvPr/>
            </p:nvSpPr>
            <p:spPr bwMode="auto">
              <a:xfrm>
                <a:off x="4110679" y="3091543"/>
                <a:ext cx="389850" cy="46166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/>
                  <a:t>S</a:t>
                </a:r>
              </a:p>
            </p:txBody>
          </p:sp>
          <p:sp>
            <p:nvSpPr>
              <p:cNvPr id="16" name="Line 5"/>
              <p:cNvSpPr>
                <a:spLocks noChangeShapeType="1"/>
              </p:cNvSpPr>
              <p:nvPr/>
            </p:nvSpPr>
            <p:spPr bwMode="auto">
              <a:xfrm flipH="1">
                <a:off x="3704678" y="3351684"/>
                <a:ext cx="457200" cy="2286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05378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 txBox="1">
            <a:spLocks noGrp="1"/>
          </p:cNvSpPr>
          <p:nvPr/>
        </p:nvSpPr>
        <p:spPr>
          <a:xfrm>
            <a:off x="7086600" y="5624514"/>
            <a:ext cx="571500" cy="273844"/>
          </a:xfrm>
          <a:prstGeom prst="rect">
            <a:avLst/>
          </a:prstGeom>
          <a:noFill/>
        </p:spPr>
        <p:txBody>
          <a:bodyPr lIns="0" tIns="0" rIns="0" bIns="0" anchor="b"/>
          <a:lstStyle/>
          <a:p>
            <a:pPr algn="r">
              <a:defRPr/>
            </a:pPr>
            <a:fld id="{35EF9CE7-CF24-4B4D-8BD4-CBF6DBDE96E3}" type="slidenum">
              <a:rPr lang="tr-TR" sz="900">
                <a:solidFill>
                  <a:schemeClr val="tx2">
                    <a:shade val="90000"/>
                  </a:schemeClr>
                </a:solidFill>
                <a:latin typeface="Palatino Linotype" pitchFamily="18" charset="0"/>
              </a:rPr>
              <a:pPr algn="r">
                <a:defRPr/>
              </a:pPr>
              <a:t>9</a:t>
            </a:fld>
            <a:endParaRPr lang="tr-TR" sz="900">
              <a:solidFill>
                <a:schemeClr val="tx2">
                  <a:shade val="90000"/>
                </a:schemeClr>
              </a:solidFill>
              <a:latin typeface="Palatino Linotype" pitchFamily="18" charset="0"/>
            </a:endParaRPr>
          </a:p>
        </p:txBody>
      </p:sp>
      <p:pic>
        <p:nvPicPr>
          <p:cNvPr id="1741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244" y="1219200"/>
            <a:ext cx="4372178" cy="4252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381000" y="1439199"/>
            <a:ext cx="3474244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en-US" sz="2100" dirty="0"/>
              <a:t>Choose </a:t>
            </a:r>
            <a:r>
              <a:rPr lang="tr-TR" altLang="en-US" sz="2100" i="1" dirty="0"/>
              <a:t>h</a:t>
            </a:r>
            <a:r>
              <a:rPr lang="tr-TR" altLang="en-US" sz="2100" dirty="0"/>
              <a:t> </a:t>
            </a:r>
            <a:r>
              <a:rPr lang="en-US" altLang="en-US" sz="2100" dirty="0"/>
              <a:t>in the version space </a:t>
            </a:r>
            <a:r>
              <a:rPr lang="tr-TR" altLang="en-US" sz="2100" dirty="0"/>
              <a:t>with largest </a:t>
            </a:r>
            <a:r>
              <a:rPr lang="en-US" altLang="en-US" sz="2100" dirty="0"/>
              <a:t>possible </a:t>
            </a:r>
            <a:r>
              <a:rPr lang="tr-TR" altLang="en-US" sz="2100" dirty="0"/>
              <a:t>margin</a:t>
            </a:r>
            <a:r>
              <a:rPr lang="en-US" altLang="en-US" sz="2100" dirty="0"/>
              <a:t>s to maximize generalization.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1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dirty="0"/>
              <a:t>Data points that determine </a:t>
            </a:r>
            <a:r>
              <a:rPr lang="en-US" altLang="en-US" sz="2100" i="1" dirty="0"/>
              <a:t>S and G</a:t>
            </a:r>
            <a:r>
              <a:rPr lang="en-US" altLang="en-US" sz="2100" dirty="0"/>
              <a:t> are shaded. These data points alone enable determination of </a:t>
            </a:r>
            <a:r>
              <a:rPr lang="en-US" altLang="en-US" sz="2100" i="1" dirty="0" err="1"/>
              <a:t>h</a:t>
            </a:r>
            <a:r>
              <a:rPr lang="en-US" altLang="en-US" sz="2100" dirty="0" err="1"/>
              <a:t>.</a:t>
            </a:r>
            <a:r>
              <a:rPr lang="en-US" altLang="en-US" sz="2100" dirty="0"/>
              <a:t>  Called “support vectors”.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817" y="369332"/>
            <a:ext cx="87783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Best choice in version space is hypothesis with largest margins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73074" y="1493222"/>
            <a:ext cx="426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Hypothesis with E</a:t>
            </a:r>
            <a:r>
              <a:rPr lang="en-US" baseline="-25000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=0 and wide margins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6705602" y="1862554"/>
            <a:ext cx="457198" cy="88064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1379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1959</Words>
  <Application>Microsoft Office PowerPoint</Application>
  <PresentationFormat>On-screen Show (4:3)</PresentationFormat>
  <Paragraphs>229</Paragraphs>
  <Slides>29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6" baseType="lpstr">
      <vt:lpstr>Arial</vt:lpstr>
      <vt:lpstr>Calibri</vt:lpstr>
      <vt:lpstr>Lucida Calligraphy</vt:lpstr>
      <vt:lpstr>Palatino Linotype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S, G, and the Version Space</vt:lpstr>
      <vt:lpstr>PowerPoint Presentation</vt:lpstr>
      <vt:lpstr>PowerPoint Presentation</vt:lpstr>
      <vt:lpstr>PowerPoint Presentation</vt:lpstr>
      <vt:lpstr>Analysis of classification results: binary confusion matrix</vt:lpstr>
      <vt:lpstr>Class dependent performance metrics</vt:lpstr>
      <vt:lpstr>PowerPoint Presentation</vt:lpstr>
      <vt:lpstr>PowerPoint Presentation</vt:lpstr>
      <vt:lpstr>PowerPoint Presentation</vt:lpstr>
      <vt:lpstr>PowerPoint Presentation</vt:lpstr>
      <vt:lpstr>Hypothesis class H: axis aligned rectangles</vt:lpstr>
      <vt:lpstr>Hypothesis class H: axis aligned rectangles</vt:lpstr>
      <vt:lpstr>PowerPoint Presentation</vt:lpstr>
      <vt:lpstr>PowerPoint Presentation</vt:lpstr>
      <vt:lpstr>Margin</vt:lpstr>
      <vt:lpstr>PowerPoint Presentation</vt:lpstr>
      <vt:lpstr>PowerPoint Presentation</vt:lpstr>
      <vt:lpstr>PowerPoint Presentation</vt:lpstr>
      <vt:lpstr>Vapnik Chervonenkis Dimension, dVC </vt:lpstr>
      <vt:lpstr>VC dimension of 2D linear binary classifier</vt:lpstr>
      <vt:lpstr>PowerPoint Presentation</vt:lpstr>
      <vt:lpstr>PowerPoint Presentation</vt:lpstr>
      <vt:lpstr>ROC-related Curve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134</cp:revision>
  <dcterms:created xsi:type="dcterms:W3CDTF">2014-08-28T20:37:52Z</dcterms:created>
  <dcterms:modified xsi:type="dcterms:W3CDTF">2022-10-11T18:13:42Z</dcterms:modified>
</cp:coreProperties>
</file>