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52"/>
  </p:notesMasterIdLst>
  <p:sldIdLst>
    <p:sldId id="462" r:id="rId4"/>
    <p:sldId id="261" r:id="rId5"/>
    <p:sldId id="313" r:id="rId6"/>
    <p:sldId id="314" r:id="rId7"/>
    <p:sldId id="420" r:id="rId8"/>
    <p:sldId id="421" r:id="rId9"/>
    <p:sldId id="461" r:id="rId10"/>
    <p:sldId id="423" r:id="rId11"/>
    <p:sldId id="376" r:id="rId12"/>
    <p:sldId id="348" r:id="rId13"/>
    <p:sldId id="349" r:id="rId14"/>
    <p:sldId id="257" r:id="rId15"/>
    <p:sldId id="456" r:id="rId16"/>
    <p:sldId id="465" r:id="rId17"/>
    <p:sldId id="351" r:id="rId18"/>
    <p:sldId id="355" r:id="rId19"/>
    <p:sldId id="360" r:id="rId20"/>
    <p:sldId id="367" r:id="rId21"/>
    <p:sldId id="361" r:id="rId22"/>
    <p:sldId id="362" r:id="rId23"/>
    <p:sldId id="363" r:id="rId24"/>
    <p:sldId id="430" r:id="rId25"/>
    <p:sldId id="387" r:id="rId26"/>
    <p:sldId id="427" r:id="rId27"/>
    <p:sldId id="391" r:id="rId28"/>
    <p:sldId id="464" r:id="rId29"/>
    <p:sldId id="470" r:id="rId30"/>
    <p:sldId id="469" r:id="rId31"/>
    <p:sldId id="466" r:id="rId32"/>
    <p:sldId id="463" r:id="rId33"/>
    <p:sldId id="468" r:id="rId34"/>
    <p:sldId id="282" r:id="rId35"/>
    <p:sldId id="290" r:id="rId36"/>
    <p:sldId id="292" r:id="rId37"/>
    <p:sldId id="291" r:id="rId38"/>
    <p:sldId id="283" r:id="rId39"/>
    <p:sldId id="471" r:id="rId40"/>
    <p:sldId id="298" r:id="rId41"/>
    <p:sldId id="472" r:id="rId42"/>
    <p:sldId id="364" r:id="rId43"/>
    <p:sldId id="474" r:id="rId44"/>
    <p:sldId id="476" r:id="rId45"/>
    <p:sldId id="477" r:id="rId46"/>
    <p:sldId id="478" r:id="rId47"/>
    <p:sldId id="356" r:id="rId48"/>
    <p:sldId id="479" r:id="rId49"/>
    <p:sldId id="357" r:id="rId50"/>
    <p:sldId id="358" r:id="rId51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99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59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79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23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90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1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81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6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19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98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09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1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67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875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230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409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81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7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8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52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621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3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6C8E1-6A12-4343-B812-1F3D2CAA60A7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88F68-BCC0-45E0-8932-AF228D6C1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7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36C6D-EE60-4621-930B-0F2124BE5038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01A8C-496D-4336-BC8A-8AFD581A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7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7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4.wmf"/><Relationship Id="rId3" Type="http://schemas.openxmlformats.org/officeDocument/2006/relationships/image" Target="../media/image10.wmf"/><Relationship Id="rId7" Type="http://schemas.openxmlformats.org/officeDocument/2006/relationships/image" Target="../media/image25.wmf"/><Relationship Id="rId12" Type="http://schemas.openxmlformats.org/officeDocument/2006/relationships/oleObject" Target="../embeddings/oleObject23.bin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9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26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985EB00-DF41-47B9-8BA3-DDD0AE92FDF4}"/>
              </a:ext>
            </a:extLst>
          </p:cNvPr>
          <p:cNvSpPr txBox="1"/>
          <p:nvPr/>
        </p:nvSpPr>
        <p:spPr>
          <a:xfrm>
            <a:off x="255754" y="1447800"/>
            <a:ext cx="8541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Multivariate Linear Regression: linear models with more than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 predictor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A66F7D-13C1-4D76-89BB-EB4F010A478E}"/>
              </a:ext>
            </a:extLst>
          </p:cNvPr>
          <p:cNvSpPr txBox="1"/>
          <p:nvPr/>
        </p:nvSpPr>
        <p:spPr>
          <a:xfrm>
            <a:off x="237825" y="2362200"/>
            <a:ext cx="827181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Setup and solution of “normal equations” for optimum parameter values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more parameters better?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Statistical inference about the model. </a:t>
            </a:r>
          </a:p>
        </p:txBody>
      </p:sp>
    </p:spTree>
    <p:extLst>
      <p:ext uri="{BB962C8B-B14F-4D97-AF65-F5344CB8AC3E}">
        <p14:creationId xmlns:p14="http://schemas.microsoft.com/office/powerpoint/2010/main" val="3149979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8218E9-561D-45D4-9A54-A654D254F2F5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7816" y="2116820"/>
            <a:ext cx="7573878" cy="32012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always increases when an additional attribute is included.</a:t>
            </a:r>
          </a:p>
          <a:p>
            <a:pPr marL="0" indent="0">
              <a:buNone/>
              <a:defRPr/>
            </a:pPr>
            <a:endParaRPr lang="en-US" alt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To be useful, a new attribute must significantly increase R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Example: R</a:t>
            </a:r>
            <a:r>
              <a:rPr lang="en-US" alt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= 58% for linear regression of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only.</a:t>
            </a:r>
          </a:p>
          <a:p>
            <a:pPr marL="0" indent="0"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Adding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to the regression, allowed the model to account for an additional 81% – 58% = 23% of variability in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rating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over the Cereal dataset.</a:t>
            </a:r>
          </a:p>
          <a:p>
            <a:pPr marL="0" indent="0">
              <a:buNone/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Fiber is a useful attribute to explain nutritional rating of cereals</a:t>
            </a:r>
          </a:p>
          <a:p>
            <a:pPr marL="0" indent="0">
              <a:buNone/>
              <a:defRPr/>
            </a:pPr>
            <a:endParaRPr lang="en-US" altLang="en-US" sz="1800" dirty="0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3321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3322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3323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141" y="1176591"/>
            <a:ext cx="7406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 best attributes to explain the response?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49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133600"/>
            <a:ext cx="7886700" cy="38695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Linear regression of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sugars 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alone gives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= 9.16, and</a:t>
            </a:r>
          </a:p>
          <a:p>
            <a:pPr marL="0" indent="0">
              <a:buNone/>
              <a:defRPr/>
            </a:pP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= 6.17 for regression on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fiber.</a:t>
            </a:r>
          </a:p>
          <a:p>
            <a:pPr marL="0" indent="0"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Including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decreases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by (9.16 – 6.17) = 2.99 rating points, which indicates that fiber is a good attribute for predicting nutritional rating.</a:t>
            </a:r>
          </a:p>
          <a:p>
            <a:pPr marL="0" indent="0">
              <a:buNone/>
              <a:defRPr/>
            </a:pPr>
            <a:endParaRPr lang="en-US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To be useful as a new attribute must decrease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endParaRPr lang="en-US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Decrease should be significant to justify additional attribute in model.</a:t>
            </a:r>
          </a:p>
          <a:p>
            <a:pPr marL="0" indent="0">
              <a:buNone/>
              <a:defRPr/>
            </a:pPr>
            <a:endParaRPr lang="en-US" alt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Using R</a:t>
            </a:r>
            <a:r>
              <a:rPr lang="en-US" altLang="en-US" sz="2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for this purpose is subjective.</a:t>
            </a:r>
          </a:p>
          <a:p>
            <a:pPr marL="0" indent="0"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Need systematic way to test all combinations of attributes</a:t>
            </a:r>
          </a:p>
          <a:p>
            <a:pPr marL="0" indent="0"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Attribute selection will be discussed in more detail later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4272" y="1110835"/>
            <a:ext cx="83888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Standard error of estimation, </a:t>
            </a:r>
            <a:r>
              <a:rPr lang="en-US" altLang="en-US" sz="2100" i="1" dirty="0">
                <a:latin typeface="Arial" panose="020B0604020202020204" pitchFamily="34" charset="0"/>
                <a:cs typeface="Arial" panose="020B0604020202020204" pitchFamily="34" charset="0"/>
              </a:rPr>
              <a:t>s,</a:t>
            </a:r>
            <a:r>
              <a:rPr lang="en-US" alt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can be lower or higher when another </a:t>
            </a:r>
          </a:p>
          <a:p>
            <a:r>
              <a:rPr lang="en-US" alt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attribute is added to the model.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53101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4B6F3F7C-EB10-47E3-8996-AC020D07D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074863"/>
            <a:ext cx="839311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cs typeface="Arial" panose="020B0604020202020204" pitchFamily="34" charset="0"/>
              </a:rPr>
              <a:t>Assignment 5: Multivariate linear regression on Cereals dataset</a:t>
            </a:r>
          </a:p>
          <a:p>
            <a:endParaRPr lang="en-US" altLang="en-US" dirty="0">
              <a:cs typeface="Arial" panose="020B0604020202020204" pitchFamily="34" charset="0"/>
            </a:endParaRPr>
          </a:p>
          <a:p>
            <a:r>
              <a:rPr lang="en-US" altLang="en-US" dirty="0">
                <a:cs typeface="Arial" panose="020B0604020202020204" pitchFamily="34" charset="0"/>
              </a:rPr>
              <a:t>Write a script to use linfit2D for regression of nutritional rating vs sugar and fiber. Report b</a:t>
            </a:r>
            <a:r>
              <a:rPr lang="en-US" altLang="en-US" baseline="-25000" dirty="0">
                <a:cs typeface="Arial" panose="020B0604020202020204" pitchFamily="34" charset="0"/>
              </a:rPr>
              <a:t>0</a:t>
            </a:r>
            <a:r>
              <a:rPr lang="en-US" altLang="en-US" dirty="0">
                <a:cs typeface="Arial" panose="020B0604020202020204" pitchFamily="34" charset="0"/>
              </a:rPr>
              <a:t>, b</a:t>
            </a:r>
            <a:r>
              <a:rPr lang="en-US" altLang="en-US" baseline="-25000" dirty="0">
                <a:cs typeface="Arial" panose="020B0604020202020204" pitchFamily="34" charset="0"/>
              </a:rPr>
              <a:t>s</a:t>
            </a:r>
            <a:r>
              <a:rPr lang="en-US" altLang="en-US" dirty="0">
                <a:cs typeface="Arial" panose="020B0604020202020204" pitchFamily="34" charset="0"/>
              </a:rPr>
              <a:t>, b</a:t>
            </a:r>
            <a:r>
              <a:rPr lang="en-US" altLang="en-US" baseline="-25000" dirty="0">
                <a:cs typeface="Arial" panose="020B0604020202020204" pitchFamily="34" charset="0"/>
              </a:rPr>
              <a:t>f</a:t>
            </a:r>
            <a:r>
              <a:rPr lang="en-US" altLang="en-US" dirty="0">
                <a:cs typeface="Arial" panose="020B0604020202020204" pitchFamily="34" charset="0"/>
              </a:rPr>
              <a:t>, r</a:t>
            </a:r>
            <a:r>
              <a:rPr lang="en-US" altLang="en-US" baseline="30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, s.</a:t>
            </a:r>
          </a:p>
          <a:p>
            <a:endParaRPr lang="en-US" altLang="en-US" dirty="0">
              <a:cs typeface="Arial" panose="020B0604020202020204" pitchFamily="34" charset="0"/>
            </a:endParaRPr>
          </a:p>
          <a:p>
            <a:r>
              <a:rPr lang="en-US" altLang="en-US" dirty="0">
                <a:cs typeface="Arial" panose="020B0604020202020204" pitchFamily="34" charset="0"/>
              </a:rPr>
              <a:t>Consider protein, fat, and sodium (columns 2, 3, and 4 of Z matrix) separately as a third attribute, in addition to sugar and fiber, to predict the nutritional rating cereals.</a:t>
            </a:r>
          </a:p>
          <a:p>
            <a:endParaRPr lang="en-US" altLang="en-US" dirty="0">
              <a:cs typeface="Arial" panose="020B0604020202020204" pitchFamily="34" charset="0"/>
            </a:endParaRPr>
          </a:p>
          <a:p>
            <a:r>
              <a:rPr lang="en-US" altLang="en-US" dirty="0">
                <a:cs typeface="Arial" panose="020B0604020202020204" pitchFamily="34" charset="0"/>
              </a:rPr>
              <a:t>Expand your script to use linfit3D for regression of nutritional rating vs sugar, fiber and the third attribute. </a:t>
            </a:r>
            <a:r>
              <a:rPr lang="en-US" altLang="en-US" dirty="0">
                <a:highlight>
                  <a:srgbClr val="FFFF00"/>
                </a:highlight>
                <a:cs typeface="Arial" panose="020B0604020202020204" pitchFamily="34" charset="0"/>
              </a:rPr>
              <a:t>Report the changes in R</a:t>
            </a:r>
            <a:r>
              <a:rPr lang="en-US" altLang="en-US" baseline="30000" dirty="0">
                <a:highlight>
                  <a:srgbClr val="FFFF00"/>
                </a:highlight>
                <a:cs typeface="Arial" panose="020B0604020202020204" pitchFamily="34" charset="0"/>
              </a:rPr>
              <a:t>2</a:t>
            </a:r>
            <a:r>
              <a:rPr lang="en-US" altLang="en-US" dirty="0">
                <a:highlight>
                  <a:srgbClr val="FFFF00"/>
                </a:highlight>
                <a:cs typeface="Arial" panose="020B0604020202020204" pitchFamily="34" charset="0"/>
              </a:rPr>
              <a:t> and s relative to their value in fit of nutritional rating vs sugar and fiber for each case of a third attribute.</a:t>
            </a:r>
          </a:p>
        </p:txBody>
      </p:sp>
    </p:spTree>
    <p:extLst>
      <p:ext uri="{BB962C8B-B14F-4D97-AF65-F5344CB8AC3E}">
        <p14:creationId xmlns:p14="http://schemas.microsoft.com/office/powerpoint/2010/main" val="247949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C3EF378-70EF-46F3-BAD3-1F5F668F00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85800"/>
            <a:ext cx="7925063" cy="58529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E3F131A-1904-4243-BD36-C53DFD7119A5}"/>
              </a:ext>
            </a:extLst>
          </p:cNvPr>
          <p:cNvSpPr txBox="1"/>
          <p:nvPr/>
        </p:nvSpPr>
        <p:spPr>
          <a:xfrm>
            <a:off x="1828800" y="152400"/>
            <a:ext cx="6050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Modify this script to create a script for HW5</a:t>
            </a:r>
          </a:p>
        </p:txBody>
      </p:sp>
    </p:spTree>
    <p:extLst>
      <p:ext uri="{BB962C8B-B14F-4D97-AF65-F5344CB8AC3E}">
        <p14:creationId xmlns:p14="http://schemas.microsoft.com/office/powerpoint/2010/main" val="147978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bird&#10;&#10;Description automatically generated">
            <a:extLst>
              <a:ext uri="{FF2B5EF4-FFF2-40B4-BE49-F238E27FC236}">
                <a16:creationId xmlns:a16="http://schemas.microsoft.com/office/drawing/2014/main" id="{866AAA83-A449-4919-A7AA-C7DFBD28F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85800"/>
            <a:ext cx="8641978" cy="53618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6FACEA-E0BE-0F90-E4D0-A6E29979E9B4}"/>
              </a:ext>
            </a:extLst>
          </p:cNvPr>
          <p:cNvSpPr txBox="1"/>
          <p:nvPr/>
        </p:nvSpPr>
        <p:spPr>
          <a:xfrm>
            <a:off x="1828800" y="152400"/>
            <a:ext cx="6050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 this script to create a script for HW5</a:t>
            </a:r>
          </a:p>
        </p:txBody>
      </p:sp>
    </p:spTree>
    <p:extLst>
      <p:ext uri="{BB962C8B-B14F-4D97-AF65-F5344CB8AC3E}">
        <p14:creationId xmlns:p14="http://schemas.microsoft.com/office/powerpoint/2010/main" val="1983785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775845"/>
            <a:ext cx="8043110" cy="37466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Assumes that response in a population of examples is described by</a:t>
            </a:r>
            <a:br>
              <a:rPr lang="en-US" altLang="en-US" sz="1800" dirty="0"/>
            </a:br>
            <a:endParaRPr lang="en-US" altLang="en-US" sz="1800" dirty="0"/>
          </a:p>
          <a:p>
            <a:pPr marL="0" indent="0">
              <a:buNone/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where, x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x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18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are attributes and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are parameters whose true values are unknown.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Assume 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values are independent and normally distributed with zero mean and constant variance.</a:t>
            </a:r>
            <a:endParaRPr lang="en-US" altLang="en-US" sz="1800" dirty="0"/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These assumptions about 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make response values, y, independent, normal-distributed, random variables with variance </a:t>
            </a:r>
            <a:r>
              <a:rPr lang="en-US" altLang="en-US" sz="1800" dirty="0"/>
              <a:t>= </a:t>
            </a:r>
            <a:r>
              <a:rPr lang="el-GR" altLang="en-US" sz="1800" dirty="0"/>
              <a:t>σ</a:t>
            </a:r>
            <a:r>
              <a:rPr lang="en-US" altLang="en-US" sz="1800" baseline="30000" dirty="0"/>
              <a:t>2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dirty="0"/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</a:p>
          <a:p>
            <a:pPr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Let b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8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denote estimates of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…,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from a sample dataset using multivariate regression.</a:t>
            </a:r>
          </a:p>
          <a:p>
            <a:pPr>
              <a:defRPr/>
            </a:pPr>
            <a:endParaRPr lang="en-US" altLang="en-US" sz="1800" dirty="0"/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7418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7419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graphicFrame>
        <p:nvGraphicFramePr>
          <p:cNvPr id="16" name="Object 12"/>
          <p:cNvGraphicFramePr>
            <a:graphicFrameLocks noChangeAspect="1"/>
          </p:cNvGraphicFramePr>
          <p:nvPr/>
        </p:nvGraphicFramePr>
        <p:xfrm>
          <a:off x="2401993" y="2071688"/>
          <a:ext cx="3314700" cy="326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24100" imgH="228600" progId="Equation.3">
                  <p:embed/>
                </p:oleObj>
              </mc:Choice>
              <mc:Fallback>
                <p:oleObj name="Equation" r:id="rId2" imgW="2324100" imgH="22860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993" y="2071688"/>
                        <a:ext cx="3314700" cy="32623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794724"/>
            <a:ext cx="777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Additional assumptions are needed to supports statistical inference</a:t>
            </a: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45090"/>
              </p:ext>
            </p:extLst>
          </p:nvPr>
        </p:nvGraphicFramePr>
        <p:xfrm>
          <a:off x="1014613" y="4149525"/>
          <a:ext cx="3671451" cy="3641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11400" imgH="228600" progId="Equation.3">
                  <p:embed/>
                </p:oleObj>
              </mc:Choice>
              <mc:Fallback>
                <p:oleObj name="Equation" r:id="rId4" imgW="2311400" imgH="228600" progId="Equation.3">
                  <p:embed/>
                  <p:pic>
                    <p:nvPicPr>
                      <p:cNvPr id="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613" y="4149525"/>
                        <a:ext cx="3671451" cy="36415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343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B42B29-C7DB-4BD4-8A03-00DA7A85355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14362"/>
            <a:ext cx="8382000" cy="242210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(1) F-test for significance of entire regression model</a:t>
            </a: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(2) Confidence interval for the slope of the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000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predictor</a:t>
            </a: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(3) Confidence interval for prediction of the mean of responses at a given set of predictor values</a:t>
            </a:r>
            <a:endParaRPr lang="en-US" altLang="en-US" sz="24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(4) Prediction interval for a random value of response at a given set of predictor values</a:t>
            </a:r>
            <a:endParaRPr lang="en-US" altLang="en-US" sz="24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2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3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4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5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6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7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8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519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4825" y="1096550"/>
            <a:ext cx="82581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additional assumptions about the distribution of error in response values, we can address 4 questions.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61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28429" y="1014995"/>
            <a:ext cx="7886700" cy="47019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ANOVA Table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384" y="1714616"/>
            <a:ext cx="7886700" cy="110954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ANOVA table is a standardized summary of regression statistics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Note that F-statistic has different degrees of freedom associated with numerator and denominator.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6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40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graphicFrame>
        <p:nvGraphicFramePr>
          <p:cNvPr id="19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077497"/>
              </p:ext>
            </p:extLst>
          </p:nvPr>
        </p:nvGraphicFramePr>
        <p:xfrm>
          <a:off x="1600200" y="3178122"/>
          <a:ext cx="6019800" cy="2497526"/>
        </p:xfrm>
        <a:graphic>
          <a:graphicData uri="http://schemas.openxmlformats.org/drawingml/2006/table">
            <a:tbl>
              <a:tblPr/>
              <a:tblGrid>
                <a:gridCol w="1102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3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7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9777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 of Variation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Sum of Squares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Degrees of Freedom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Square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58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Regression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SSR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58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Error</a:t>
                      </a:r>
                      <a:endParaRPr kumimoji="0" lang="en-US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(or Residual</a:t>
                      </a: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SSE</a:t>
                      </a:r>
                      <a:endParaRPr kumimoji="0" lang="en-US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583"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 marL="4572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24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buFont typeface="Tahoma" panose="020B0604030504040204" pitchFamily="34" charset="0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marL="22860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marL="27432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marL="32004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marL="3657600" algn="l" defTabSz="914400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anose="020B0604030504040204" pitchFamily="34" charset="0"/>
                      </a:endParaRP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2743199" y="3886201"/>
            <a:ext cx="4636492" cy="1420260"/>
            <a:chOff x="3555998" y="4142172"/>
            <a:chExt cx="5645670" cy="1648667"/>
          </a:xfrm>
        </p:grpSpPr>
        <p:graphicFrame>
          <p:nvGraphicFramePr>
            <p:cNvPr id="20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1227964"/>
                </p:ext>
              </p:extLst>
            </p:nvPr>
          </p:nvGraphicFramePr>
          <p:xfrm>
            <a:off x="6713267" y="4771223"/>
            <a:ext cx="1290085" cy="472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066337" imgH="393529" progId="Equation.3">
                    <p:embed/>
                  </p:oleObj>
                </mc:Choice>
                <mc:Fallback>
                  <p:oleObj name="Equation" r:id="rId2" imgW="1066337" imgH="393529" progId="Equation.3">
                    <p:embed/>
                    <p:pic>
                      <p:nvPicPr>
                        <p:cNvPr id="2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13267" y="4771223"/>
                          <a:ext cx="1290085" cy="472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3628238"/>
                </p:ext>
              </p:extLst>
            </p:nvPr>
          </p:nvGraphicFramePr>
          <p:xfrm>
            <a:off x="6825074" y="4142172"/>
            <a:ext cx="996501" cy="4863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99753" imgH="393529" progId="Equation.3">
                    <p:embed/>
                  </p:oleObj>
                </mc:Choice>
                <mc:Fallback>
                  <p:oleObj name="Equation" r:id="rId4" imgW="799753" imgH="393529" progId="Equation.3">
                    <p:embed/>
                    <p:pic>
                      <p:nvPicPr>
                        <p:cNvPr id="21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25074" y="4142172"/>
                          <a:ext cx="996501" cy="4863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5927361"/>
                </p:ext>
              </p:extLst>
            </p:nvPr>
          </p:nvGraphicFramePr>
          <p:xfrm>
            <a:off x="3555998" y="5516023"/>
            <a:ext cx="1670143" cy="2350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104421" imgH="177723" progId="Equation.3">
                    <p:embed/>
                  </p:oleObj>
                </mc:Choice>
                <mc:Fallback>
                  <p:oleObj name="Equation" r:id="rId6" imgW="1104421" imgH="177723" progId="Equation.3">
                    <p:embed/>
                    <p:pic>
                      <p:nvPicPr>
                        <p:cNvPr id="22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5998" y="5516023"/>
                          <a:ext cx="1670143" cy="2350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1925824"/>
                </p:ext>
              </p:extLst>
            </p:nvPr>
          </p:nvGraphicFramePr>
          <p:xfrm>
            <a:off x="5449366" y="4857447"/>
            <a:ext cx="946790" cy="2998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71004" imgH="177646" progId="Equation.3">
                    <p:embed/>
                  </p:oleObj>
                </mc:Choice>
                <mc:Fallback>
                  <p:oleObj name="Equation" r:id="rId8" imgW="571004" imgH="177646" progId="Equation.3">
                    <p:embed/>
                    <p:pic>
                      <p:nvPicPr>
                        <p:cNvPr id="23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9366" y="4857447"/>
                          <a:ext cx="946790" cy="2998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9631104"/>
                </p:ext>
              </p:extLst>
            </p:nvPr>
          </p:nvGraphicFramePr>
          <p:xfrm>
            <a:off x="5647686" y="5433052"/>
            <a:ext cx="621417" cy="357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17087" imgH="177569" progId="Equation.3">
                    <p:embed/>
                  </p:oleObj>
                </mc:Choice>
                <mc:Fallback>
                  <p:oleObj name="Equation" r:id="rId10" imgW="317087" imgH="177569" progId="Equation.3">
                    <p:embed/>
                    <p:pic>
                      <p:nvPicPr>
                        <p:cNvPr id="24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7686" y="5433052"/>
                          <a:ext cx="621417" cy="3577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3148614"/>
                </p:ext>
              </p:extLst>
            </p:nvPr>
          </p:nvGraphicFramePr>
          <p:xfrm>
            <a:off x="8335125" y="4513772"/>
            <a:ext cx="866543" cy="514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660113" imgH="393529" progId="Equation.3">
                    <p:embed/>
                  </p:oleObj>
                </mc:Choice>
                <mc:Fallback>
                  <p:oleObj name="Equation" r:id="rId12" imgW="660113" imgH="393529" progId="Equation.3">
                    <p:embed/>
                    <p:pic>
                      <p:nvPicPr>
                        <p:cNvPr id="25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35125" y="4513772"/>
                          <a:ext cx="866543" cy="514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10649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1303405" y="1748180"/>
            <a:ext cx="6774407" cy="425052"/>
            <a:chOff x="1152" y="1824"/>
            <a:chExt cx="3487" cy="250"/>
          </a:xfrm>
        </p:grpSpPr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1152" y="1824"/>
            <a:ext cx="1008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17600" imgH="279400" progId="Equation.3">
                    <p:embed/>
                  </p:oleObj>
                </mc:Choice>
                <mc:Fallback>
                  <p:oleObj name="Equation" r:id="rId2" imgW="1117600" imgH="279400" progId="Equation.3">
                    <p:embed/>
                    <p:pic>
                      <p:nvPicPr>
                        <p:cNvPr id="6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824"/>
                          <a:ext cx="1008" cy="25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9"/>
            <p:cNvGraphicFramePr>
              <a:graphicFrameLocks noChangeAspect="1"/>
            </p:cNvGraphicFramePr>
            <p:nvPr/>
          </p:nvGraphicFramePr>
          <p:xfrm>
            <a:off x="2390" y="1824"/>
            <a:ext cx="1002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117600" imgH="279400" progId="Equation.3">
                    <p:embed/>
                  </p:oleObj>
                </mc:Choice>
                <mc:Fallback>
                  <p:oleObj name="Equation" r:id="rId4" imgW="1117600" imgH="279400" progId="Equation.3">
                    <p:embed/>
                    <p:pic>
                      <p:nvPicPr>
                        <p:cNvPr id="7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0" y="1824"/>
                          <a:ext cx="1002" cy="248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1"/>
            <p:cNvGraphicFramePr>
              <a:graphicFrameLocks noChangeAspect="1"/>
            </p:cNvGraphicFramePr>
            <p:nvPr/>
          </p:nvGraphicFramePr>
          <p:xfrm>
            <a:off x="3642" y="1869"/>
            <a:ext cx="997" cy="1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104840" imgH="177480" progId="Equation.3">
                    <p:embed/>
                  </p:oleObj>
                </mc:Choice>
                <mc:Fallback>
                  <p:oleObj name="Equation" r:id="rId6" imgW="1104840" imgH="177480" progId="Equation.3">
                    <p:embed/>
                    <p:pic>
                      <p:nvPicPr>
                        <p:cNvPr id="8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2" y="1869"/>
                          <a:ext cx="997" cy="159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30245" y="1102543"/>
            <a:ext cx="7886700" cy="6560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F-test for Significance of Overall Regression Model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Object 45"/>
          <p:cNvGraphicFramePr>
            <a:graphicFrameLocks noChangeAspect="1"/>
          </p:cNvGraphicFramePr>
          <p:nvPr/>
        </p:nvGraphicFramePr>
        <p:xfrm>
          <a:off x="3708543" y="2480955"/>
          <a:ext cx="1089967" cy="532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99753" imgH="393529" progId="Equation.3">
                  <p:embed/>
                </p:oleObj>
              </mc:Choice>
              <mc:Fallback>
                <p:oleObj name="Equation" r:id="rId8" imgW="799753" imgH="393529" progId="Equation.3">
                  <p:embed/>
                  <p:pic>
                    <p:nvPicPr>
                      <p:cNvPr id="1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543" y="2480955"/>
                        <a:ext cx="1089967" cy="5320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8"/>
          <p:cNvGraphicFramePr>
            <a:graphicFrameLocks noChangeAspect="1"/>
          </p:cNvGraphicFramePr>
          <p:nvPr/>
        </p:nvGraphicFramePr>
        <p:xfrm>
          <a:off x="1303405" y="2454050"/>
          <a:ext cx="1204895" cy="497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66337" imgH="393529" progId="Equation.3">
                  <p:embed/>
                </p:oleObj>
              </mc:Choice>
              <mc:Fallback>
                <p:oleObj name="Equation" r:id="rId10" imgW="1066337" imgH="393529" progId="Equation.3">
                  <p:embed/>
                  <p:pic>
                    <p:nvPicPr>
                      <p:cNvPr id="14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405" y="2454050"/>
                        <a:ext cx="1204895" cy="497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6"/>
          <p:cNvGraphicFramePr>
            <a:graphicFrameLocks noChangeAspect="1"/>
          </p:cNvGraphicFramePr>
          <p:nvPr/>
        </p:nvGraphicFramePr>
        <p:xfrm>
          <a:off x="6059362" y="2457979"/>
          <a:ext cx="933994" cy="554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60113" imgH="393529" progId="Equation.3">
                  <p:embed/>
                </p:oleObj>
              </mc:Choice>
              <mc:Fallback>
                <p:oleObj name="Equation" r:id="rId12" imgW="660113" imgH="393529" progId="Equation.3">
                  <p:embed/>
                  <p:pic>
                    <p:nvPicPr>
                      <p:cNvPr id="15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9362" y="2457979"/>
                        <a:ext cx="933994" cy="554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81000" y="3399472"/>
            <a:ext cx="85359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/>
              <a:t>Hypotheses for F-Test:</a:t>
            </a:r>
          </a:p>
          <a:p>
            <a:pPr lvl="1">
              <a:defRPr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H0:	</a:t>
            </a:r>
            <a:r>
              <a:rPr lang="el-GR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500" baseline="-1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l-GR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500" baseline="-1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= … = </a:t>
            </a:r>
            <a:r>
              <a:rPr lang="el-GR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500" baseline="-10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</a:p>
          <a:p>
            <a:pPr lvl="1">
              <a:defRPr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Ha:	At least one </a:t>
            </a:r>
            <a:r>
              <a:rPr lang="el-GR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5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≠ 0</a:t>
            </a:r>
          </a:p>
          <a:p>
            <a:pPr lvl="1">
              <a:defRPr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If H0 is true,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yhat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ybar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and SSR is small, but n&gt;&gt;m, so MSR</a:t>
            </a:r>
            <a:r>
              <a:rPr lang="en-US" alt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US" alt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MSE, and </a:t>
            </a:r>
            <a:r>
              <a:rPr lang="en-US" alt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is about 1.</a:t>
            </a:r>
          </a:p>
          <a:p>
            <a:pPr lvl="1">
              <a:defRPr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If Ha is true, SSR is at least as large as SSE and n&gt;&gt;m, so MSR&gt;&gt;MSE, and F&gt;&gt;1.</a:t>
            </a:r>
          </a:p>
        </p:txBody>
      </p:sp>
    </p:spTree>
    <p:extLst>
      <p:ext uri="{BB962C8B-B14F-4D97-AF65-F5344CB8AC3E}">
        <p14:creationId xmlns:p14="http://schemas.microsoft.com/office/powerpoint/2010/main" val="3359639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780676-2D59-4C51-9EEB-D19CC47EBA6F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131095"/>
            <a:ext cx="7886700" cy="52316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F-test for Significance of Overall Regression Model 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757" y="1843705"/>
            <a:ext cx="8271859" cy="3263504"/>
          </a:xfrm>
        </p:spPr>
        <p:txBody>
          <a:bodyPr/>
          <a:lstStyle/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shape of the F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m, n-m-1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distribution varies somewhat depending on degrees of freedom (m and n-m-1)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Nevertheless, if F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m, n-m-1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large, A is near 1, and area in tail is small. 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Hence, the p-value for large F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obs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MSR/MSE will be small.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Therefore, reject H0. 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Confident of a linear relationship between response and at least one of the predictor</a:t>
            </a:r>
          </a:p>
          <a:p>
            <a:pPr eaLnBrk="1" hangingPunct="1">
              <a:defRPr/>
            </a:pPr>
            <a:endParaRPr lang="el-GR" altLang="en-US" sz="1800" dirty="0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58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59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61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63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64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65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7666" name="Rectangle 17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952" y="3913783"/>
            <a:ext cx="4299469" cy="165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7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1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779169" y="1694260"/>
          <a:ext cx="2778919" cy="450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228600" progId="Equation.3">
                  <p:embed/>
                </p:oleObj>
              </mc:Choice>
              <mc:Fallback>
                <p:oleObj name="Equation" r:id="rId2" imgW="1409400" imgH="228600" progId="Equation.3">
                  <p:embed/>
                  <p:pic>
                    <p:nvPicPr>
                      <p:cNvPr id="122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169" y="1694260"/>
                        <a:ext cx="2778919" cy="450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379244" y="2336230"/>
          <a:ext cx="1687245" cy="2080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3880" imgH="1879560" progId="Equation.3">
                  <p:embed/>
                </p:oleObj>
              </mc:Choice>
              <mc:Fallback>
                <p:oleObj name="Equation" r:id="rId4" imgW="1523880" imgH="1879560" progId="Equation.3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9244" y="2336230"/>
                        <a:ext cx="1687245" cy="20809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3"/>
          <p:cNvSpPr txBox="1">
            <a:spLocks noGrp="1"/>
          </p:cNvSpPr>
          <p:nvPr/>
        </p:nvSpPr>
        <p:spPr>
          <a:xfrm>
            <a:off x="1571626" y="5624514"/>
            <a:ext cx="5304235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r>
              <a:rPr lang="en-US" sz="9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9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9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9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4508366" y="4501493"/>
            <a:ext cx="44008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Solve </a:t>
            </a:r>
            <a:r>
              <a:rPr lang="en-US" altLang="en-US" sz="1800" b="1" dirty="0" err="1"/>
              <a:t>X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Xw</a:t>
            </a:r>
            <a:r>
              <a:rPr lang="en-US" altLang="en-US" sz="1800" dirty="0"/>
              <a:t> = </a:t>
            </a:r>
            <a:r>
              <a:rPr lang="en-US" altLang="en-US" sz="1800" b="1" dirty="0" err="1"/>
              <a:t>X</a:t>
            </a:r>
            <a:r>
              <a:rPr lang="en-US" altLang="en-US" sz="1800" b="1" baseline="30000" dirty="0" err="1"/>
              <a:t>T</a:t>
            </a:r>
            <a:r>
              <a:rPr lang="en-US" altLang="en-US" sz="1800" b="1" dirty="0" err="1"/>
              <a:t>y</a:t>
            </a:r>
            <a:r>
              <a:rPr lang="en-US" altLang="en-US" sz="1800" dirty="0"/>
              <a:t> for </a:t>
            </a:r>
            <a:r>
              <a:rPr lang="en-US" altLang="en-US" sz="1800" i="1" dirty="0"/>
              <a:t>w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 and </a:t>
            </a:r>
            <a:r>
              <a:rPr lang="en-US" altLang="en-US" sz="1800" i="1" dirty="0"/>
              <a:t>w</a:t>
            </a:r>
            <a:r>
              <a:rPr lang="en-US" altLang="en-US" sz="1800" baseline="-25000" dirty="0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Y</a:t>
            </a:r>
            <a:r>
              <a:rPr lang="en-US" altLang="en-US" sz="1800" baseline="-25000" dirty="0"/>
              <a:t>fit</a:t>
            </a:r>
            <a:r>
              <a:rPr lang="en-US" altLang="en-US" sz="1800" dirty="0"/>
              <a:t> = </a:t>
            </a:r>
            <a:r>
              <a:rPr lang="en-US" altLang="en-US" sz="1800" b="1" dirty="0" err="1"/>
              <a:t>Xw</a:t>
            </a:r>
            <a:r>
              <a:rPr lang="en-US" altLang="en-US" sz="1800" dirty="0"/>
              <a:t> (values of fit at data </a:t>
            </a:r>
            <a:r>
              <a:rPr lang="en-US" altLang="en-US" sz="1800" dirty="0" err="1"/>
              <a:t>poins</a:t>
            </a:r>
            <a:r>
              <a:rPr lang="en-US" altLang="en-US" sz="1800" dirty="0"/>
              <a:t>.</a:t>
            </a:r>
            <a:endParaRPr lang="en-US" altLang="en-US" sz="1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40433" y="1100388"/>
            <a:ext cx="573586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d=1 linear regression: fit a line to N data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452" y="1810265"/>
            <a:ext cx="2802291" cy="2776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40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2E3709-DF8F-4AF8-ACA5-702E6CEBACB8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131094"/>
            <a:ext cx="7886700" cy="54677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F-test for relationship between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{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707952"/>
            <a:ext cx="7886700" cy="32635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H0:	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0, Model: y =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Ha:	 At least one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≠ 0, so one of the following is true:</a:t>
            </a:r>
            <a:b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y =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(sugars)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or</a:t>
            </a:r>
            <a:b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y =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(fiber)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or</a:t>
            </a:r>
            <a:b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y =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(sugars)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(fiber) +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ε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MSR = 6058.9, m degrees of freedom = 2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MSE = 38.9, n-m-1 degrees of freedom = 74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F-statistic F = 6058.9/38.9 = 155.73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P-value = p(F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2,74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&gt; 155.73) ~ 0.000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Reject H0.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Confident of linear relationship between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the set of predictors,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sugars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 fiber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05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06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07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08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09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10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11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12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13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9714" name="Rectangle 16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79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F7943B-CB51-4CEE-A547-54E4C0D62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37716"/>
            <a:ext cx="6680689" cy="6222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slope parameter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l-GR" altLang="en-US" sz="24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269" y="1744700"/>
            <a:ext cx="7886700" cy="293859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an estimate of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with standard error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bi</a:t>
            </a:r>
            <a:endParaRPr lang="en-US" altLang="en-US" sz="18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based on n-m-1 degrees of freedom and desired confidence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100(1-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)% confidence that true slope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lies within </a:t>
            </a:r>
          </a:p>
          <a:p>
            <a:pPr eaLnBrk="1" hangingPunct="1">
              <a:defRPr/>
            </a:pPr>
            <a:endParaRPr lang="en-US" altLang="en-US" sz="1800" dirty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sz="18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95% confidence interval for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sugars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 prediction of nutritional rating by sugar and fiber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–2.2012, s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800" baseline="-30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= 0.1601, n=77, m=2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T-critical value t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74,95%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~ 2.0 (my interpolation method yields 1.9926)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95% confidence interval = –2.2012 ± (1.99) (0.1601) = (–2.52, –1.88)</a:t>
            </a: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9" name="Rectangle 18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graphicFrame>
        <p:nvGraphicFramePr>
          <p:cNvPr id="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039627"/>
              </p:ext>
            </p:extLst>
          </p:nvPr>
        </p:nvGraphicFramePr>
        <p:xfrm>
          <a:off x="6172200" y="2362200"/>
          <a:ext cx="1683634" cy="415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160" imgH="241200" progId="Equation.3">
                  <p:embed/>
                </p:oleObj>
              </mc:Choice>
              <mc:Fallback>
                <p:oleObj name="Equation" r:id="rId2" imgW="965160" imgH="241200" progId="Equation.3">
                  <p:embed/>
                  <p:pic>
                    <p:nvPicPr>
                      <p:cNvPr id="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362200"/>
                        <a:ext cx="1683634" cy="41539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3676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65" y="1071032"/>
            <a:ext cx="3014459" cy="44268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38834" y="2500530"/>
            <a:ext cx="4596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Tabular values for interpolation when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number of degrees of freedom exceeds 30.</a:t>
            </a:r>
          </a:p>
        </p:txBody>
      </p:sp>
    </p:spTree>
    <p:extLst>
      <p:ext uri="{BB962C8B-B14F-4D97-AF65-F5344CB8AC3E}">
        <p14:creationId xmlns:p14="http://schemas.microsoft.com/office/powerpoint/2010/main" val="1374538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15CAE1-25F5-4BF2-9E09-6DA8872DD37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269" y="1833638"/>
            <a:ext cx="7886700" cy="1641819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 are 95% confident </a:t>
            </a:r>
            <a:r>
              <a:rPr lang="el-GR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lies between -2.52 and -1.88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Suppose researcher claims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falls two points, for every additional gram of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when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held constant at its optimum value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Because 2.0 lies within 95% confidence interval, we can accept this assertion, with 95% confidence.</a:t>
            </a:r>
            <a:endParaRPr lang="el-GR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4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5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6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7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8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59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60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61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62" name="Rectangle 16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1763" name="Rectangle 17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2275" y="1135857"/>
            <a:ext cx="6680689" cy="54091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Interpretation of Confidence Interval on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24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l-GR" altLang="en-US" sz="24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816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rgbClr val="FFFFFF"/>
                </a:solidFill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F7943B-CB51-4CEE-A547-54E4C0D62DA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4425"/>
            <a:ext cx="7423391" cy="54091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prediction of a mean value</a:t>
            </a:r>
            <a:endParaRPr lang="el-GR" altLang="en-US" sz="2400" baseline="-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854" y="1676766"/>
            <a:ext cx="8909222" cy="378337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100(1-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)% confidence interval for prediction of E(y(x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the vector of predictor values where prediction is made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E(y(x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)) is the mean response of a population of examples all at 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the prediction of the regression model at 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based on n-m-1 degrees of freedom and desired confidence</a:t>
            </a:r>
          </a:p>
          <a:p>
            <a:pPr>
              <a:defRPr/>
            </a:pP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the standard error of estimation of the regression model 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100(1-</a:t>
            </a:r>
            <a:r>
              <a:rPr lang="en-US" altLang="en-US" sz="1800" dirty="0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)% confidence that the true mean response lies within y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(t</a:t>
            </a:r>
            <a:r>
              <a:rPr lang="en-US" altLang="en-US" sz="1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)sqrt(h(x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h(x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 is the “leverage” of 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bounded by 1/n </a:t>
            </a:r>
            <a:r>
              <a:rPr lang="en-US" alt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h(x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When m&gt;1, apply at the low-leverage extreme, h(x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) = 1/n</a:t>
            </a:r>
          </a:p>
          <a:p>
            <a:pPr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Example: x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[5,5], y</a:t>
            </a:r>
            <a:r>
              <a:rPr lang="en-US" alt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55.088, 95% confident interval (53.7, 56.5)</a:t>
            </a:r>
          </a:p>
          <a:p>
            <a:pPr>
              <a:defRPr/>
            </a:pPr>
            <a:endParaRPr lang="el-GR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0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1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2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3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4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5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6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7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8" name="Rectangle 16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  <p:sp>
        <p:nvSpPr>
          <p:cNvPr id="30739" name="Rectangle 18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5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99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028" y="1483119"/>
            <a:ext cx="82990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Confidence interval for prediction of a random sample at x</a:t>
            </a:r>
            <a:r>
              <a:rPr lang="en-US" alt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</a:p>
          <a:p>
            <a:pPr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u="sng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critical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)sqrt(1+h(x</a:t>
            </a:r>
            <a:r>
              <a:rPr lang="en-US" alt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pPr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Only difference from confidence interval of a predicted mean value is 1+ in the square root.</a:t>
            </a:r>
          </a:p>
          <a:p>
            <a:pPr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 low-leverage extreme, h(x</a:t>
            </a:r>
            <a:r>
              <a:rPr lang="en-US" alt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)=1/n</a:t>
            </a:r>
          </a:p>
          <a:p>
            <a:pPr>
              <a:defRPr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95% confident that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for randomly chosen cereal with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sugars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= 5 gm and 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= 5 gm lies between 42.7 and 67.5 points, which is significantly wider than confidence interval for prediction of a mean value = (53.7, 56.5).</a:t>
            </a:r>
          </a:p>
        </p:txBody>
      </p:sp>
    </p:spTree>
    <p:extLst>
      <p:ext uri="{BB962C8B-B14F-4D97-AF65-F5344CB8AC3E}">
        <p14:creationId xmlns:p14="http://schemas.microsoft.com/office/powerpoint/2010/main" val="163628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4B6F3F7C-EB10-47E3-8996-AC020D07D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074863"/>
            <a:ext cx="8393113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cs typeface="Arial" panose="020B0604020202020204" pitchFamily="34" charset="0"/>
              </a:rPr>
              <a:t>Assignment 6: Inference in multivariate linear regression on Cereals dataset</a:t>
            </a:r>
          </a:p>
          <a:p>
            <a:endParaRPr lang="en-US" altLang="en-US" dirty="0">
              <a:cs typeface="Arial" panose="020B0604020202020204" pitchFamily="34" charset="0"/>
            </a:endParaRPr>
          </a:p>
          <a:p>
            <a:r>
              <a:rPr lang="en-US" altLang="en-US" dirty="0">
                <a:cs typeface="Arial" panose="020B0604020202020204" pitchFamily="34" charset="0"/>
              </a:rPr>
              <a:t>Write a script to use linfit2D for regression of nutritional rating vs sodium and fiber. Report b</a:t>
            </a:r>
            <a:r>
              <a:rPr lang="en-US" altLang="en-US" baseline="-25000" dirty="0">
                <a:cs typeface="Arial" panose="020B0604020202020204" pitchFamily="34" charset="0"/>
              </a:rPr>
              <a:t>0</a:t>
            </a:r>
            <a:r>
              <a:rPr lang="en-US" altLang="en-US" dirty="0">
                <a:cs typeface="Arial" panose="020B0604020202020204" pitchFamily="34" charset="0"/>
              </a:rPr>
              <a:t>, b</a:t>
            </a:r>
            <a:r>
              <a:rPr lang="en-US" altLang="en-US" baseline="-25000" dirty="0">
                <a:cs typeface="Arial" panose="020B0604020202020204" pitchFamily="34" charset="0"/>
              </a:rPr>
              <a:t>s</a:t>
            </a:r>
            <a:r>
              <a:rPr lang="en-US" altLang="en-US" dirty="0">
                <a:cs typeface="Arial" panose="020B0604020202020204" pitchFamily="34" charset="0"/>
              </a:rPr>
              <a:t>, b</a:t>
            </a:r>
            <a:r>
              <a:rPr lang="en-US" altLang="en-US" baseline="-25000" dirty="0">
                <a:cs typeface="Arial" panose="020B0604020202020204" pitchFamily="34" charset="0"/>
              </a:rPr>
              <a:t>f</a:t>
            </a:r>
            <a:r>
              <a:rPr lang="en-US" altLang="en-US" dirty="0">
                <a:cs typeface="Arial" panose="020B0604020202020204" pitchFamily="34" charset="0"/>
              </a:rPr>
              <a:t>, r</a:t>
            </a:r>
            <a:r>
              <a:rPr lang="en-US" altLang="en-US" baseline="30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, s, and F. Plot standard residuals as a function of fit.</a:t>
            </a:r>
          </a:p>
          <a:p>
            <a:endParaRPr lang="en-US" altLang="en-US" dirty="0">
              <a:cs typeface="Arial" panose="020B0604020202020204" pitchFamily="34" charset="0"/>
            </a:endParaRPr>
          </a:p>
          <a:p>
            <a:r>
              <a:rPr lang="en-US" altLang="en-US" dirty="0">
                <a:cs typeface="Arial" panose="020B0604020202020204" pitchFamily="34" charset="0"/>
              </a:rPr>
              <a:t>Expand your script to use inference2D to calculate 95% confidence intervals on slopes bs and bf. </a:t>
            </a:r>
          </a:p>
          <a:p>
            <a:r>
              <a:rPr lang="en-US" altLang="en-US" dirty="0">
                <a:cs typeface="Arial" panose="020B0604020202020204" pitchFamily="34" charset="0"/>
              </a:rPr>
              <a:t>Use the regression model to predict nutritional rating for 200 units of sodium and 5 units of fiber.</a:t>
            </a:r>
          </a:p>
          <a:p>
            <a:r>
              <a:rPr lang="en-US" altLang="en-US" dirty="0">
                <a:cs typeface="Arial" panose="020B0604020202020204" pitchFamily="34" charset="0"/>
              </a:rPr>
              <a:t>Find the 95% confidence intervals on prediction of the mean nutritional rating for a sample of cereals with 200 units of sodium and 5 units of fiber.</a:t>
            </a:r>
          </a:p>
          <a:p>
            <a:r>
              <a:rPr lang="en-US" altLang="en-US" dirty="0">
                <a:cs typeface="Arial" panose="020B0604020202020204" pitchFamily="34" charset="0"/>
              </a:rPr>
              <a:t>Find the 95% confidence intervals on prediction of nutritional rating for </a:t>
            </a:r>
            <a:r>
              <a:rPr lang="en-US" altLang="en-US">
                <a:cs typeface="Arial" panose="020B0604020202020204" pitchFamily="34" charset="0"/>
              </a:rPr>
              <a:t>a random cereal </a:t>
            </a:r>
            <a:r>
              <a:rPr lang="en-US" altLang="en-US" dirty="0">
                <a:cs typeface="Arial" panose="020B0604020202020204" pitchFamily="34" charset="0"/>
              </a:rPr>
              <a:t>with 200 units of sodium and 5 units of </a:t>
            </a:r>
            <a:r>
              <a:rPr lang="en-US" altLang="en-US">
                <a:cs typeface="Arial" panose="020B0604020202020204" pitchFamily="34" charset="0"/>
              </a:rPr>
              <a:t>fiber.</a:t>
            </a:r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019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EB8481-4C8F-462C-9F59-5BC1CED1B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12" y="2420245"/>
            <a:ext cx="8168975" cy="35457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E93642-60F9-40B5-B424-07A37CE81EB3}"/>
              </a:ext>
            </a:extLst>
          </p:cNvPr>
          <p:cNvSpPr txBox="1"/>
          <p:nvPr/>
        </p:nvSpPr>
        <p:spPr>
          <a:xfrm>
            <a:off x="1371600" y="673778"/>
            <a:ext cx="50145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Script to plot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StdRes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VS Model predictions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 for use in HW6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14619B-A127-4C60-9A75-9379BC8EA172}"/>
              </a:ext>
            </a:extLst>
          </p:cNvPr>
          <p:cNvSpPr/>
          <p:nvPr/>
        </p:nvSpPr>
        <p:spPr>
          <a:xfrm>
            <a:off x="1371600" y="5715000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33F4CB-ABD9-4F73-A0FB-2E73E135C184}"/>
              </a:ext>
            </a:extLst>
          </p:cNvPr>
          <p:cNvSpPr txBox="1"/>
          <p:nvPr/>
        </p:nvSpPr>
        <p:spPr>
          <a:xfrm>
            <a:off x="1485912" y="5522502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8EDC92-51E8-4440-BBB6-AB8D8E834A0A}"/>
              </a:ext>
            </a:extLst>
          </p:cNvPr>
          <p:cNvSpPr/>
          <p:nvPr/>
        </p:nvSpPr>
        <p:spPr>
          <a:xfrm>
            <a:off x="487512" y="4191000"/>
            <a:ext cx="2103288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559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5BEA9578-64FE-50E2-3010-D3808394D9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253" y="609600"/>
            <a:ext cx="6997493" cy="60198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215CC0-14A6-D039-05B9-19B526962D13}"/>
              </a:ext>
            </a:extLst>
          </p:cNvPr>
          <p:cNvSpPr txBox="1"/>
          <p:nvPr/>
        </p:nvSpPr>
        <p:spPr>
          <a:xfrm>
            <a:off x="2590800" y="201784"/>
            <a:ext cx="4426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Script for problems 3 and 4 on Quiz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B52A9B-5B49-8827-5A55-E2871F3AFAE2}"/>
              </a:ext>
            </a:extLst>
          </p:cNvPr>
          <p:cNvSpPr txBox="1"/>
          <p:nvPr/>
        </p:nvSpPr>
        <p:spPr>
          <a:xfrm>
            <a:off x="3352800" y="1143000"/>
            <a:ext cx="3826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Modify to make a script for HW6</a:t>
            </a:r>
          </a:p>
        </p:txBody>
      </p:sp>
    </p:spTree>
    <p:extLst>
      <p:ext uri="{BB962C8B-B14F-4D97-AF65-F5344CB8AC3E}">
        <p14:creationId xmlns:p14="http://schemas.microsoft.com/office/powerpoint/2010/main" val="1309798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FAE231F-ECDB-4F1B-81E2-B4E33B672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7" y="212130"/>
            <a:ext cx="7999166" cy="643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79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852860" y="1851167"/>
          <a:ext cx="807244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1879560" progId="Equation.3">
                  <p:embed/>
                </p:oleObj>
              </mc:Choice>
              <mc:Fallback>
                <p:oleObj name="Equation" r:id="rId2" imgW="609480" imgH="1879560" progId="Equation.3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860" y="1851167"/>
                        <a:ext cx="807244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90651" y="1286665"/>
            <a:ext cx="59747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d=2 linear regression: fit a plane to N data points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328" y="1863925"/>
            <a:ext cx="3078572" cy="2614286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47191" y="4724399"/>
            <a:ext cx="8509417" cy="625675"/>
          </a:xfrm>
          <a:prstGeom prst="rect">
            <a:avLst/>
          </a:prstGeom>
        </p:spPr>
        <p:txBody>
          <a:bodyPr vert="horz" lIns="0" tIns="34290" rIns="0" bIns="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Each row of the matrix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is a vector with the 1</a:t>
            </a:r>
            <a:r>
              <a:rPr lang="en-US" alt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component = 1, and the 2</a:t>
            </a:r>
            <a:r>
              <a:rPr lang="en-US" alt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and 3</a:t>
            </a:r>
            <a:r>
              <a:rPr lang="en-US" alt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components that are the values of 2 predictors from a record in the dataset. </a:t>
            </a:r>
            <a:endParaRPr lang="en-US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64591" y="1881854"/>
            <a:ext cx="2137893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altLang="en-US" sz="2100" dirty="0">
                <a:solidFill>
                  <a:prstClr val="black"/>
                </a:solidFill>
              </a:rPr>
              <a:t>Solve </a:t>
            </a:r>
            <a:r>
              <a:rPr lang="en-US" altLang="en-US" sz="2100" b="1" dirty="0" err="1">
                <a:solidFill>
                  <a:prstClr val="black"/>
                </a:solidFill>
              </a:rPr>
              <a:t>X</a:t>
            </a:r>
            <a:r>
              <a:rPr lang="en-US" altLang="en-US" sz="2100" b="1" baseline="30000" dirty="0" err="1">
                <a:solidFill>
                  <a:prstClr val="black"/>
                </a:solidFill>
              </a:rPr>
              <a:t>T</a:t>
            </a:r>
            <a:r>
              <a:rPr lang="en-US" altLang="en-US" sz="2100" b="1" dirty="0" err="1">
                <a:solidFill>
                  <a:prstClr val="black"/>
                </a:solidFill>
              </a:rPr>
              <a:t>Xw</a:t>
            </a:r>
            <a:r>
              <a:rPr lang="en-US" altLang="en-US" sz="2100" dirty="0">
                <a:solidFill>
                  <a:prstClr val="black"/>
                </a:solidFill>
              </a:rPr>
              <a:t> = </a:t>
            </a:r>
            <a:r>
              <a:rPr lang="en-US" altLang="en-US" sz="2100" b="1" dirty="0" err="1">
                <a:solidFill>
                  <a:prstClr val="black"/>
                </a:solidFill>
              </a:rPr>
              <a:t>X</a:t>
            </a:r>
            <a:r>
              <a:rPr lang="en-US" altLang="en-US" sz="2100" b="1" baseline="30000" dirty="0" err="1">
                <a:solidFill>
                  <a:prstClr val="black"/>
                </a:solidFill>
              </a:rPr>
              <a:t>T</a:t>
            </a:r>
            <a:r>
              <a:rPr lang="en-US" altLang="en-US" sz="2100" b="1" dirty="0" err="1">
                <a:solidFill>
                  <a:prstClr val="black"/>
                </a:solidFill>
              </a:rPr>
              <a:t>y</a:t>
            </a:r>
            <a:r>
              <a:rPr lang="en-US" altLang="en-US" sz="2100" dirty="0">
                <a:solidFill>
                  <a:prstClr val="black"/>
                </a:solidFill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en-US" altLang="en-US" sz="2100" dirty="0">
                <a:solidFill>
                  <a:prstClr val="black"/>
                </a:solidFill>
              </a:rPr>
              <a:t>for </a:t>
            </a:r>
            <a:r>
              <a:rPr lang="en-US" altLang="en-US" sz="2100" i="1" dirty="0">
                <a:solidFill>
                  <a:prstClr val="black"/>
                </a:solidFill>
              </a:rPr>
              <a:t>w</a:t>
            </a:r>
            <a:r>
              <a:rPr lang="en-US" altLang="en-US" sz="2100" baseline="-25000" dirty="0">
                <a:solidFill>
                  <a:prstClr val="black"/>
                </a:solidFill>
              </a:rPr>
              <a:t>2</a:t>
            </a:r>
            <a:r>
              <a:rPr lang="en-US" altLang="en-US" sz="2100" dirty="0">
                <a:solidFill>
                  <a:prstClr val="black"/>
                </a:solidFill>
              </a:rPr>
              <a:t>, </a:t>
            </a:r>
            <a:r>
              <a:rPr lang="en-US" altLang="en-US" sz="2100" i="1" dirty="0">
                <a:solidFill>
                  <a:prstClr val="black"/>
                </a:solidFill>
              </a:rPr>
              <a:t>w</a:t>
            </a:r>
            <a:r>
              <a:rPr lang="en-US" altLang="en-US" sz="2100" baseline="-25000" dirty="0">
                <a:solidFill>
                  <a:prstClr val="black"/>
                </a:solidFill>
              </a:rPr>
              <a:t>1</a:t>
            </a:r>
            <a:r>
              <a:rPr lang="en-US" altLang="en-US" sz="2100" dirty="0">
                <a:solidFill>
                  <a:prstClr val="black"/>
                </a:solidFill>
              </a:rPr>
              <a:t>, and </a:t>
            </a:r>
            <a:r>
              <a:rPr lang="en-US" altLang="en-US" sz="2100" i="1" dirty="0">
                <a:solidFill>
                  <a:prstClr val="black"/>
                </a:solidFill>
              </a:rPr>
              <a:t>w</a:t>
            </a:r>
            <a:r>
              <a:rPr lang="en-US" altLang="en-US" sz="2100" baseline="-25000" dirty="0">
                <a:solidFill>
                  <a:prstClr val="black"/>
                </a:solidFill>
              </a:rPr>
              <a:t>0</a:t>
            </a:r>
          </a:p>
          <a:p>
            <a:pPr lvl="0">
              <a:spcBef>
                <a:spcPct val="0"/>
              </a:spcBef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fit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Xw</a:t>
            </a:r>
            <a:endParaRPr lang="en-US" alt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93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65D08B20-8B40-4504-ADC5-025B0F010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03" y="914400"/>
            <a:ext cx="8751793" cy="5410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6327162-4C34-4087-975F-F28819EE3F53}"/>
              </a:ext>
            </a:extLst>
          </p:cNvPr>
          <p:cNvSpPr txBox="1"/>
          <p:nvPr/>
        </p:nvSpPr>
        <p:spPr>
          <a:xfrm>
            <a:off x="3124200" y="1905000"/>
            <a:ext cx="48322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script written to express confidence limits as </a:t>
            </a:r>
          </a:p>
          <a:p>
            <a:r>
              <a:rPr lang="en-US" dirty="0"/>
              <a:t>(lower bound, upper bound)</a:t>
            </a:r>
          </a:p>
        </p:txBody>
      </p:sp>
    </p:spTree>
    <p:extLst>
      <p:ext uri="{BB962C8B-B14F-4D97-AF65-F5344CB8AC3E}">
        <p14:creationId xmlns:p14="http://schemas.microsoft.com/office/powerpoint/2010/main" val="29727943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E25E5A-27A1-4E86-92F5-9901A2B45A68}"/>
              </a:ext>
            </a:extLst>
          </p:cNvPr>
          <p:cNvSpPr txBox="1"/>
          <p:nvPr/>
        </p:nvSpPr>
        <p:spPr>
          <a:xfrm>
            <a:off x="1295400" y="2887307"/>
            <a:ext cx="6818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Validation sets and regulatory parameters</a:t>
            </a:r>
          </a:p>
        </p:txBody>
      </p:sp>
    </p:spTree>
    <p:extLst>
      <p:ext uri="{BB962C8B-B14F-4D97-AF65-F5344CB8AC3E}">
        <p14:creationId xmlns:p14="http://schemas.microsoft.com/office/powerpoint/2010/main" val="4093187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defTabSz="685800">
              <a:defRPr/>
            </a:pPr>
            <a:fld id="{000C49FB-911E-4A2F-BB37-077AB9BB3649}" type="slidenum">
              <a:rPr lang="tr-TR" sz="900">
                <a:solidFill>
                  <a:srgbClr val="44546A">
                    <a:shade val="90000"/>
                  </a:srgbClr>
                </a:solidFill>
                <a:latin typeface="Palatino Linotype" pitchFamily="18" charset="0"/>
              </a:rPr>
              <a:pPr algn="r" defTabSz="685800">
                <a:defRPr/>
              </a:pPr>
              <a:t>32</a:t>
            </a:fld>
            <a:endParaRPr lang="tr-TR" sz="900">
              <a:solidFill>
                <a:srgbClr val="44546A">
                  <a:shade val="90000"/>
                </a:srgbClr>
              </a:solidFill>
              <a:latin typeface="Palatino Linotype" pitchFamily="18" charset="0"/>
            </a:endParaRP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049" y="1210866"/>
            <a:ext cx="5422106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3200400" y="4443413"/>
            <a:ext cx="472028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hangingPunct="1">
              <a:spcBef>
                <a:spcPct val="0"/>
              </a:spcBef>
              <a:buNone/>
            </a:pPr>
            <a:r>
              <a:rPr lang="tr-TR" altLang="en-US" sz="15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“elbow”</a:t>
            </a:r>
            <a:r>
              <a:rPr lang="en-US" altLang="en-US" sz="1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</a:t>
            </a:r>
            <a:r>
              <a:rPr lang="en-US" altLang="en-US" sz="15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500" dirty="0">
                <a:solidFill>
                  <a:prstClr val="black"/>
                </a:solidFill>
              </a:rPr>
              <a:t>estimate of </a:t>
            </a:r>
            <a:r>
              <a:rPr lang="en-US" altLang="en-US" sz="1500" dirty="0" err="1">
                <a:solidFill>
                  <a:prstClr val="black"/>
                </a:solidFill>
              </a:rPr>
              <a:t>E</a:t>
            </a:r>
            <a:r>
              <a:rPr lang="en-US" altLang="en-US" sz="1500" baseline="-25000" dirty="0" err="1">
                <a:solidFill>
                  <a:prstClr val="black"/>
                </a:solidFill>
              </a:rPr>
              <a:t>out</a:t>
            </a:r>
            <a:r>
              <a:rPr lang="en-US" altLang="en-US" sz="1500" baseline="-25000" dirty="0">
                <a:solidFill>
                  <a:prstClr val="black"/>
                </a:solidFill>
              </a:rPr>
              <a:t>  </a:t>
            </a:r>
            <a:r>
              <a:rPr lang="en-US" altLang="en-US" sz="1500" dirty="0">
                <a:solidFill>
                  <a:prstClr val="black"/>
                </a:solidFill>
              </a:rPr>
              <a:t>indicates best complexity</a:t>
            </a:r>
          </a:p>
        </p:txBody>
      </p:sp>
      <p:sp>
        <p:nvSpPr>
          <p:cNvPr id="25605" name="Line 8"/>
          <p:cNvSpPr>
            <a:spLocks noChangeShapeType="1"/>
          </p:cNvSpPr>
          <p:nvPr/>
        </p:nvSpPr>
        <p:spPr bwMode="auto">
          <a:xfrm flipH="1">
            <a:off x="3657600" y="4743451"/>
            <a:ext cx="0" cy="321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685800"/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Footer Placeholder 3"/>
          <p:cNvSpPr txBox="1">
            <a:spLocks noGrp="1"/>
          </p:cNvSpPr>
          <p:nvPr/>
        </p:nvSpPr>
        <p:spPr>
          <a:xfrm>
            <a:off x="1571626" y="5624514"/>
            <a:ext cx="5304235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defTabSz="685800">
              <a:defRPr/>
            </a:pPr>
            <a:r>
              <a:rPr lang="en-US" sz="900" dirty="0">
                <a:solidFill>
                  <a:srgbClr val="B2B2B2"/>
                </a:solidFill>
                <a:latin typeface="Calibri Light" panose="020F0302020204030204"/>
              </a:rPr>
              <a:t>Lecture Notes for E </a:t>
            </a:r>
            <a:r>
              <a:rPr lang="en-US" sz="900" dirty="0" err="1">
                <a:solidFill>
                  <a:srgbClr val="B2B2B2"/>
                </a:solidFill>
                <a:latin typeface="Calibri Light" panose="020F0302020204030204"/>
              </a:rPr>
              <a:t>Alpaydın</a:t>
            </a:r>
            <a:r>
              <a:rPr lang="en-US" sz="900" dirty="0">
                <a:solidFill>
                  <a:srgbClr val="B2B2B2"/>
                </a:solidFill>
                <a:latin typeface="Calibri Light" panose="020F0302020204030204"/>
              </a:rPr>
              <a:t> 2010 Introduction to Machine Learning 2e © The MIT Press (V1.0)</a:t>
            </a:r>
            <a:endParaRPr lang="tr-TR" sz="900" dirty="0">
              <a:solidFill>
                <a:srgbClr val="B2B2B2"/>
              </a:solidFill>
              <a:latin typeface="Calibri Light" panose="020F0302020204030204"/>
            </a:endParaRP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626519" y="937023"/>
            <a:ext cx="419217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hangingPunct="1">
              <a:spcBef>
                <a:spcPct val="0"/>
              </a:spcBef>
              <a:buNone/>
            </a:pPr>
            <a:r>
              <a:rPr lang="en-US" altLang="en-US" sz="1500">
                <a:solidFill>
                  <a:prstClr val="black"/>
                </a:solidFill>
              </a:rPr>
              <a:t>divide real data into training and validation sets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3168254" y="3781425"/>
            <a:ext cx="30572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 eaLnBrk="1" hangingPunct="1">
              <a:spcBef>
                <a:spcPct val="0"/>
              </a:spcBef>
              <a:buNone/>
            </a:pPr>
            <a:r>
              <a:rPr lang="en-US" altLang="en-US" sz="1500">
                <a:solidFill>
                  <a:prstClr val="black"/>
                </a:solidFill>
              </a:rPr>
              <a:t>Use validation set to estimate E</a:t>
            </a:r>
            <a:r>
              <a:rPr lang="en-US" altLang="en-US" sz="1500" baseline="-25000">
                <a:solidFill>
                  <a:prstClr val="black"/>
                </a:solidFill>
              </a:rPr>
              <a:t>out</a:t>
            </a:r>
            <a:endParaRPr lang="en-US" altLang="en-US" sz="15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81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62" y="1522554"/>
            <a:ext cx="3050558" cy="42484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701" y="1522554"/>
            <a:ext cx="3516923" cy="42697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2290" y="1051008"/>
            <a:ext cx="199298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Get in </a:t>
            </a:r>
            <a:r>
              <a:rPr lang="en-US" sz="2100" dirty="0" err="1">
                <a:solidFill>
                  <a:prstClr val="black"/>
                </a:solidFill>
                <a:latin typeface="Calibri" panose="020F0502020204030204"/>
              </a:rPr>
              <a:t>silico</a:t>
            </a:r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 data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20509" y="1051008"/>
            <a:ext cx="464261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2100" dirty="0">
                <a:solidFill>
                  <a:prstClr val="black"/>
                </a:solidFill>
                <a:latin typeface="Calibri" panose="020F0502020204030204"/>
              </a:rPr>
              <a:t>Calculate in-sample and validation errors</a:t>
            </a:r>
          </a:p>
        </p:txBody>
      </p:sp>
    </p:spTree>
    <p:extLst>
      <p:ext uri="{BB962C8B-B14F-4D97-AF65-F5344CB8AC3E}">
        <p14:creationId xmlns:p14="http://schemas.microsoft.com/office/powerpoint/2010/main" val="13306445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827" y="1821076"/>
            <a:ext cx="4555790" cy="34168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58746" y="5052369"/>
            <a:ext cx="190693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500" dirty="0">
                <a:solidFill>
                  <a:prstClr val="black"/>
                </a:solidFill>
                <a:latin typeface="Calibri" panose="020F0502020204030204"/>
              </a:rPr>
              <a:t>Degree of polynomial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1028" y="3252499"/>
            <a:ext cx="99104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500" dirty="0" err="1">
                <a:solidFill>
                  <a:prstClr val="black"/>
                </a:solidFill>
                <a:latin typeface="Calibri" panose="020F0502020204030204"/>
              </a:rPr>
              <a:t>E</a:t>
            </a:r>
            <a:r>
              <a:rPr lang="en-US" sz="1500" baseline="-25000" dirty="0" err="1">
                <a:solidFill>
                  <a:prstClr val="black"/>
                </a:solidFill>
                <a:latin typeface="Calibri" panose="020F0502020204030204"/>
              </a:rPr>
              <a:t>in</a:t>
            </a:r>
            <a:r>
              <a:rPr lang="en-US" sz="1500" dirty="0">
                <a:solidFill>
                  <a:prstClr val="black"/>
                </a:solidFill>
                <a:latin typeface="Calibri" panose="020F0502020204030204"/>
              </a:rPr>
              <a:t> and </a:t>
            </a:r>
            <a:r>
              <a:rPr lang="en-US" sz="1500" dirty="0" err="1">
                <a:solidFill>
                  <a:prstClr val="black"/>
                </a:solidFill>
                <a:latin typeface="Calibri" panose="020F0502020204030204"/>
              </a:rPr>
              <a:t>E</a:t>
            </a:r>
            <a:r>
              <a:rPr lang="en-US" sz="1500" baseline="-25000" dirty="0" err="1">
                <a:solidFill>
                  <a:prstClr val="black"/>
                </a:solidFill>
                <a:latin typeface="Calibri" panose="020F0502020204030204"/>
              </a:rPr>
              <a:t>val</a:t>
            </a:r>
            <a:endParaRPr lang="en-US" sz="1500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0578" y="1230694"/>
            <a:ext cx="77385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500" dirty="0">
                <a:solidFill>
                  <a:prstClr val="black"/>
                </a:solidFill>
                <a:latin typeface="Calibri" panose="020F0502020204030204"/>
              </a:rPr>
              <a:t>Evidence for cubic as best choice for degree of polynomial</a:t>
            </a:r>
          </a:p>
          <a:p>
            <a:pPr defTabSz="685800"/>
            <a:r>
              <a:rPr lang="en-US" sz="1500" dirty="0">
                <a:solidFill>
                  <a:prstClr val="black"/>
                </a:solidFill>
                <a:latin typeface="Calibri" panose="020F0502020204030204"/>
              </a:rPr>
              <a:t>VC bound suggests that small decreases in </a:t>
            </a:r>
            <a:r>
              <a:rPr lang="en-US" sz="1500" dirty="0" err="1">
                <a:solidFill>
                  <a:prstClr val="black"/>
                </a:solidFill>
                <a:latin typeface="Calibri" panose="020F0502020204030204"/>
              </a:rPr>
              <a:t>E</a:t>
            </a:r>
            <a:r>
              <a:rPr lang="en-US" sz="1500" baseline="-25000" dirty="0" err="1">
                <a:solidFill>
                  <a:prstClr val="black"/>
                </a:solidFill>
                <a:latin typeface="Calibri" panose="020F0502020204030204"/>
              </a:rPr>
              <a:t>val</a:t>
            </a:r>
            <a:r>
              <a:rPr lang="en-US" sz="1500" dirty="0">
                <a:solidFill>
                  <a:prstClr val="black"/>
                </a:solidFill>
                <a:latin typeface="Calibri" panose="020F0502020204030204"/>
              </a:rPr>
              <a:t> for degree&gt;3 do not indicate better generalization.</a:t>
            </a:r>
          </a:p>
        </p:txBody>
      </p:sp>
    </p:spTree>
    <p:extLst>
      <p:ext uri="{BB962C8B-B14F-4D97-AF65-F5344CB8AC3E}">
        <p14:creationId xmlns:p14="http://schemas.microsoft.com/office/powerpoint/2010/main" val="14224162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904" y="1752600"/>
            <a:ext cx="4887096" cy="36653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38719" y="561031"/>
            <a:ext cx="5466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all data to get the best fit with cubic model</a:t>
            </a:r>
          </a:p>
        </p:txBody>
      </p:sp>
      <p:pic>
        <p:nvPicPr>
          <p:cNvPr id="6" name="Picture 5" descr="Text, letter&#10;&#10;Description automatically generated">
            <a:extLst>
              <a:ext uri="{FF2B5EF4-FFF2-40B4-BE49-F238E27FC236}">
                <a16:creationId xmlns:a16="http://schemas.microsoft.com/office/drawing/2014/main" id="{D4649E3E-8DB7-87AE-7E94-C171840981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57" y="1142999"/>
            <a:ext cx="4284851" cy="495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27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1" y="838200"/>
            <a:ext cx="2209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Assignment  6b: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33400" y="1266648"/>
            <a:ext cx="8153399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Generate the </a:t>
            </a:r>
            <a:r>
              <a:rPr kumimoji="0" lang="en-US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 </a:t>
            </a:r>
            <a:r>
              <a:rPr kumimoji="0" lang="en-US" altLang="en-US" sz="135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silico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data set of 2sin(1.5x)+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Calligraphy" pitchFamily="66" charset="0"/>
                <a:ea typeface="+mn-ea"/>
                <a:cs typeface="+mn-cs"/>
              </a:rPr>
              <a:t>N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(0,1) with 100 random values of x between 0 and 5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Use 25 samples for training, 75 for validation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Fit polynomials of degree 1 – 5 to the training set.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Calculate sum of squared residuals in the training set at each degree.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Without changing the parameters, 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alt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alculate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the sum of squared residuals in the validation set at each degree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Plot sum of squared residuals training and validation as a function of degree on the same axes. What is the best degree of polynomial to use for the model?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Use the full data set to find the optimum polynomial of best polynomial degree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Show this result as plot of data and fit on the same set of axes.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Report the coefficient of determination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350" dirty="0">
              <a:solidFill>
                <a:prstClr val="black"/>
              </a:solidFill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OK to use script </a:t>
            </a:r>
            <a:r>
              <a:rPr kumimoji="0" lang="en-US" alt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valpoly</a:t>
            </a: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that is on the class web page</a:t>
            </a:r>
          </a:p>
        </p:txBody>
      </p:sp>
    </p:spTree>
    <p:extLst>
      <p:ext uri="{BB962C8B-B14F-4D97-AF65-F5344CB8AC3E}">
        <p14:creationId xmlns:p14="http://schemas.microsoft.com/office/powerpoint/2010/main" val="22547919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91532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2743200"/>
            <a:ext cx="5718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Over-fitting and Regularization</a:t>
            </a:r>
          </a:p>
        </p:txBody>
      </p:sp>
    </p:spTree>
    <p:extLst>
      <p:ext uri="{BB962C8B-B14F-4D97-AF65-F5344CB8AC3E}">
        <p14:creationId xmlns:p14="http://schemas.microsoft.com/office/powerpoint/2010/main" val="37366707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CS 483_580\2014\pictures from lecture 12\overfitting in 1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11" y="2362200"/>
            <a:ext cx="5056805" cy="405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52600" y="457200"/>
            <a:ext cx="558608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Over-fitting is easy to recognize in 1D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Parabolic target function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order polynomial fit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 data points -&gt;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</a:t>
            </a:r>
            <a:r>
              <a:rPr kumimoji="0" lang="en-US" sz="28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0</a:t>
            </a:r>
          </a:p>
        </p:txBody>
      </p:sp>
    </p:spTree>
    <p:extLst>
      <p:ext uri="{BB962C8B-B14F-4D97-AF65-F5344CB8AC3E}">
        <p14:creationId xmlns:p14="http://schemas.microsoft.com/office/powerpoint/2010/main" val="67879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2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4852860" y="1851167"/>
          <a:ext cx="807244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480" imgH="1879560" progId="Equation.3">
                  <p:embed/>
                </p:oleObj>
              </mc:Choice>
              <mc:Fallback>
                <p:oleObj name="Equation" r:id="rId2" imgW="609480" imgH="1879560" progId="Equation.3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860" y="1851167"/>
                        <a:ext cx="807244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470211"/>
            <a:ext cx="75112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Multivariate linear regression: fit a hyperplane to data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D=1, D=2, and D=d differ only in the size of the linear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system of equations to be solved for the weights</a:t>
            </a:r>
          </a:p>
        </p:txBody>
      </p:sp>
      <p:sp>
        <p:nvSpPr>
          <p:cNvPr id="5" name="Rectangle 4"/>
          <p:cNvSpPr/>
          <p:nvPr/>
        </p:nvSpPr>
        <p:spPr>
          <a:xfrm>
            <a:off x="5786973" y="1981983"/>
            <a:ext cx="2417137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alt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 </a:t>
            </a:r>
            <a:r>
              <a:rPr lang="en-US" altLang="en-US" sz="2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100" b="1" baseline="30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Xw</a:t>
            </a:r>
            <a:r>
              <a:rPr lang="en-US" alt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sz="2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100" b="1" baseline="30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en-US" sz="21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en-US" alt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altLang="en-US" sz="21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1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1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1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 </a:t>
            </a:r>
            <a:r>
              <a:rPr lang="en-US" altLang="en-US" sz="21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1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Xw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0651" y="2704108"/>
            <a:ext cx="26965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Not easy to illustrate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 hyperplane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EFDFCB4-ACBC-46AB-A557-9A6854E21F0E}"/>
              </a:ext>
            </a:extLst>
          </p:cNvPr>
          <p:cNvSpPr txBox="1">
            <a:spLocks noChangeArrowheads="1"/>
          </p:cNvSpPr>
          <p:nvPr/>
        </p:nvSpPr>
        <p:spPr>
          <a:xfrm>
            <a:off x="317291" y="4511685"/>
            <a:ext cx="8509417" cy="625675"/>
          </a:xfrm>
          <a:prstGeom prst="rect">
            <a:avLst/>
          </a:prstGeom>
        </p:spPr>
        <p:txBody>
          <a:bodyPr vert="horz" lIns="0" tIns="34290" rIns="0" bIns="0" rtlCol="0" anchor="b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Each row of the matrix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is a vector with the 1</a:t>
            </a:r>
            <a:r>
              <a:rPr lang="en-US" altLang="en-US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component = 1, and components  2 through d+1 that are the values of predictors from a record in the dataset. </a:t>
            </a:r>
            <a:endParaRPr lang="en-US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2738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CS 483_580\2014\pictures from lecture 12\overfitting in 1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011" y="2362200"/>
            <a:ext cx="5056805" cy="405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437775"/>
            <a:ext cx="847385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Fit is adapted to the noise in data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Expect poor “generalization”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Large error when applied to example with different noise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83971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4952" y="685800"/>
            <a:ext cx="43765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Over-fitting is easy to avoid in 1D: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Results from HW1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676400" y="1600200"/>
            <a:ext cx="5334000" cy="4198352"/>
            <a:chOff x="1676400" y="1905000"/>
            <a:chExt cx="5334000" cy="4198352"/>
          </a:xfrm>
        </p:grpSpPr>
        <p:pic>
          <p:nvPicPr>
            <p:cNvPr id="3074" name="Picture 2" descr="H:\CS 483_580\2014\assignments\HW2\find elbow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1905000"/>
              <a:ext cx="5334000" cy="4000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 rot="16200000">
              <a:off x="160793" y="3645187"/>
              <a:ext cx="34928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Sum of squared deviations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000355" y="5641687"/>
              <a:ext cx="28688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Degree of polynomial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10000" y="3352800"/>
              <a:ext cx="62478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</a:t>
              </a:r>
              <a:r>
                <a:rPr kumimoji="0" lang="en-US" sz="2800" b="0" i="0" u="none" strike="noStrike" kern="1200" cap="none" spc="0" normalizeH="0" baseline="-25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val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19400" y="4419600"/>
              <a:ext cx="59182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</a:t>
              </a:r>
              <a:r>
                <a:rPr kumimoji="0" lang="en-US" sz="3200" b="0" i="0" u="none" strike="noStrike" kern="1200" cap="none" spc="0" normalizeH="0" baseline="-25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2399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799"/>
            <a:ext cx="799866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What if we want to add higher order terms to a linear model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but don’t have enough data for a validation set?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Solution: Augment the error function used to optimize weights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Penalizes choices with large |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|.  Called “weight decay”</a:t>
            </a:r>
          </a:p>
        </p:txBody>
      </p:sp>
      <p:pic>
        <p:nvPicPr>
          <p:cNvPr id="3074" name="Picture 2" descr="H:\CS 483_580\2014\pictures from lecture 12\Augmented err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612457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9367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914400"/>
            <a:ext cx="7585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Normal equations with weight decay essentially unchanged</a:t>
            </a:r>
          </a:p>
        </p:txBody>
      </p:sp>
      <p:pic>
        <p:nvPicPr>
          <p:cNvPr id="3" name="Picture 2" descr="H:\CS 483_580\2014\pictures from lecture 12\Augmented err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6065"/>
            <a:ext cx="612457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H:\CS 483_580\2014\pictures from lecture 12\grad augmented err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018" y="2971800"/>
            <a:ext cx="6484938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58535" y="3505200"/>
            <a:ext cx="3307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(Z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 +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</a:t>
            </a:r>
            <a:r>
              <a:rPr kumimoji="0" lang="en-US" sz="3200" b="0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47114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685800"/>
            <a:ext cx="3813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Best value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 subjective</a:t>
            </a:r>
          </a:p>
        </p:txBody>
      </p:sp>
      <p:pic>
        <p:nvPicPr>
          <p:cNvPr id="4098" name="Picture 2" descr="H:\CS 483_580\2014\pictures from lecture 12\influence of lamd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76" y="1447800"/>
            <a:ext cx="8632825" cy="263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6628" y="4343400"/>
            <a:ext cx="85298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this case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0.0001 is large enough to suppress swings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still important in determining optimum weights</a:t>
            </a:r>
          </a:p>
        </p:txBody>
      </p:sp>
    </p:spTree>
    <p:extLst>
      <p:ext uri="{BB962C8B-B14F-4D97-AF65-F5344CB8AC3E}">
        <p14:creationId xmlns:p14="http://schemas.microsoft.com/office/powerpoint/2010/main" val="29283085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981325" y="5591175"/>
            <a:ext cx="3086100" cy="27384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871DD9-5F18-46F5-ABE2-77025110B55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131094"/>
            <a:ext cx="6721719" cy="99417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x</a:t>
            </a:r>
            <a:r>
              <a:rPr lang="en-US" altLang="en-US" sz="2700" baseline="-10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2700" dirty="0">
                <a:latin typeface="Arial" panose="020B0604020202020204" pitchFamily="34" charset="0"/>
                <a:cs typeface="Arial" panose="020B0604020202020204" pitchFamily="34" charset="0"/>
              </a:rPr>
              <a:t> and y</a:t>
            </a:r>
            <a:endParaRPr lang="en-US" altLang="en-US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226469"/>
            <a:ext cx="7886700" cy="2628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Hypothesis Test for model:</a:t>
            </a:r>
          </a:p>
          <a:p>
            <a:pPr lvl="1" eaLnBrk="1" hangingPunct="1">
              <a:defRPr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H0:	</a:t>
            </a:r>
            <a:r>
              <a:rPr lang="el-GR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5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</a:p>
          <a:p>
            <a:pPr lvl="1" eaLnBrk="1" hangingPunct="1">
              <a:defRPr/>
            </a:pP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Ha:	</a:t>
            </a:r>
            <a:r>
              <a:rPr lang="el-GR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US" altLang="en-US" sz="15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≠ 0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Under Ha: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Under H0: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Only difference between models is absence/presence of i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term</a:t>
            </a:r>
          </a:p>
          <a:p>
            <a:pPr eaLnBrk="1" hangingPunct="1">
              <a:defRPr/>
            </a:pP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Under null hypothesis (i.e. H0), t = b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8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follows t-distribution with n-m-1 degrees freedom, where </a:t>
            </a:r>
            <a:r>
              <a:rPr lang="en-US" alt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en-US" sz="1800" baseline="-1000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800" baseline="-30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is standard error of slope for i</a:t>
            </a:r>
            <a:r>
              <a:rPr lang="en-US" altLang="en-US" sz="1800" baseline="-1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predictor</a:t>
            </a:r>
            <a:endParaRPr lang="en-US" altLang="en-US" sz="1800" baseline="-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37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39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40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41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42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43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44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46" name="Rectangle 17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548" name="Rectangle 19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21" name="Object 14"/>
          <p:cNvGraphicFramePr>
            <a:graphicFrameLocks noChangeAspect="1"/>
          </p:cNvGraphicFramePr>
          <p:nvPr/>
        </p:nvGraphicFramePr>
        <p:xfrm>
          <a:off x="2743200" y="3132512"/>
          <a:ext cx="4929689" cy="300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59200" imgH="228600" progId="Equation.3">
                  <p:embed/>
                </p:oleObj>
              </mc:Choice>
              <mc:Fallback>
                <p:oleObj name="Equation" r:id="rId2" imgW="3759200" imgH="228600" progId="Equation.3">
                  <p:embed/>
                  <p:pic>
                    <p:nvPicPr>
                      <p:cNvPr id="2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132512"/>
                        <a:ext cx="4929689" cy="30008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6"/>
          <p:cNvGraphicFramePr>
            <a:graphicFrameLocks noChangeAspect="1"/>
          </p:cNvGraphicFramePr>
          <p:nvPr/>
        </p:nvGraphicFramePr>
        <p:xfrm>
          <a:off x="2743200" y="3486999"/>
          <a:ext cx="3920738" cy="267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40100" imgH="228600" progId="Equation.3">
                  <p:embed/>
                </p:oleObj>
              </mc:Choice>
              <mc:Fallback>
                <p:oleObj name="Equation" r:id="rId4" imgW="3340100" imgH="228600" progId="Equation.3">
                  <p:embed/>
                  <p:pic>
                    <p:nvPicPr>
                      <p:cNvPr id="2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486999"/>
                        <a:ext cx="3920738" cy="26786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12966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85618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1A225-B521-4E0E-8E98-599B283D309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131095"/>
            <a:ext cx="7886700" cy="7476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696388"/>
            <a:ext cx="7886700" cy="326350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1800" dirty="0"/>
              <a:t>H0:	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s</a:t>
            </a:r>
            <a:r>
              <a:rPr lang="en-US" altLang="en-US" sz="1800" dirty="0"/>
              <a:t> = 0, Model: y =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0</a:t>
            </a:r>
            <a:r>
              <a:rPr lang="en-US" altLang="en-US" sz="1800" dirty="0"/>
              <a:t> +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f</a:t>
            </a:r>
            <a:r>
              <a:rPr lang="en-US" altLang="en-US" sz="1800" dirty="0"/>
              <a:t>(fiber) + </a:t>
            </a:r>
            <a:r>
              <a:rPr lang="el-GR" altLang="en-US" sz="1800" dirty="0"/>
              <a:t>ε</a:t>
            </a:r>
            <a:endParaRPr lang="en-US" altLang="en-US" sz="1800" dirty="0"/>
          </a:p>
          <a:p>
            <a:pPr eaLnBrk="1" hangingPunct="1">
              <a:defRPr/>
            </a:pPr>
            <a:r>
              <a:rPr lang="en-US" altLang="en-US" sz="1800" dirty="0"/>
              <a:t>Ha:	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s</a:t>
            </a:r>
            <a:r>
              <a:rPr lang="en-US" altLang="en-US" sz="1800" dirty="0"/>
              <a:t> ≠ 0, Model: y =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0</a:t>
            </a:r>
            <a:r>
              <a:rPr lang="en-US" altLang="en-US" sz="1800" dirty="0"/>
              <a:t> +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s</a:t>
            </a:r>
            <a:r>
              <a:rPr lang="en-US" altLang="en-US" sz="1800" dirty="0"/>
              <a:t>(sugars) +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f</a:t>
            </a:r>
            <a:r>
              <a:rPr lang="en-US" altLang="en-US" sz="1800" dirty="0"/>
              <a:t>(fiber) + </a:t>
            </a:r>
            <a:r>
              <a:rPr lang="el-GR" altLang="en-US" sz="1800" dirty="0"/>
              <a:t>ε</a:t>
            </a:r>
            <a:endParaRPr lang="en-US" altLang="en-US" sz="1800" dirty="0"/>
          </a:p>
          <a:p>
            <a:pPr eaLnBrk="1" hangingPunct="1">
              <a:defRPr/>
            </a:pPr>
            <a:r>
              <a:rPr lang="en-US" altLang="en-US" sz="1800" dirty="0" err="1"/>
              <a:t>b</a:t>
            </a:r>
            <a:r>
              <a:rPr lang="en-US" altLang="en-US" sz="1800" baseline="-10000" dirty="0" err="1"/>
              <a:t>s</a:t>
            </a:r>
            <a:r>
              <a:rPr lang="en-US" altLang="en-US" sz="1800" dirty="0"/>
              <a:t> = –2.2090 and </a:t>
            </a:r>
            <a:r>
              <a:rPr lang="en-US" altLang="en-US" sz="1800" dirty="0" err="1"/>
              <a:t>s</a:t>
            </a:r>
            <a:r>
              <a:rPr lang="en-US" altLang="en-US" sz="1800" baseline="-10000" dirty="0" err="1"/>
              <a:t>b</a:t>
            </a:r>
            <a:r>
              <a:rPr lang="en-US" altLang="en-US" sz="1800" baseline="-30000" dirty="0" err="1"/>
              <a:t>s</a:t>
            </a:r>
            <a:r>
              <a:rPr lang="en-US" altLang="en-US" sz="1800" dirty="0"/>
              <a:t>=0.1633</a:t>
            </a:r>
          </a:p>
          <a:p>
            <a:pPr eaLnBrk="1" hangingPunct="1">
              <a:defRPr/>
            </a:pPr>
            <a:r>
              <a:rPr lang="en-US" altLang="en-US" sz="1800" dirty="0"/>
              <a:t>T-statistic t = </a:t>
            </a:r>
            <a:r>
              <a:rPr lang="en-US" altLang="en-US" sz="1800" dirty="0" err="1"/>
              <a:t>b</a:t>
            </a:r>
            <a:r>
              <a:rPr lang="en-US" altLang="en-US" sz="1800" baseline="-10000" dirty="0" err="1"/>
              <a:t>s</a:t>
            </a:r>
            <a:r>
              <a:rPr lang="en-US" altLang="en-US" sz="1800" dirty="0"/>
              <a:t>/ </a:t>
            </a:r>
            <a:r>
              <a:rPr lang="en-US" altLang="en-US" sz="1800" dirty="0" err="1"/>
              <a:t>s</a:t>
            </a:r>
            <a:r>
              <a:rPr lang="en-US" altLang="en-US" sz="1800" baseline="-10000" dirty="0" err="1"/>
              <a:t>b</a:t>
            </a:r>
            <a:r>
              <a:rPr lang="en-US" altLang="en-US" sz="1800" baseline="-30000" dirty="0" err="1"/>
              <a:t>s</a:t>
            </a:r>
            <a:r>
              <a:rPr lang="en-US" altLang="en-US" sz="1800" dirty="0"/>
              <a:t>= –2.2090/0.1633 = –13.53</a:t>
            </a:r>
          </a:p>
          <a:p>
            <a:pPr eaLnBrk="1" hangingPunct="1">
              <a:defRPr/>
            </a:pPr>
            <a:r>
              <a:rPr lang="en-US" altLang="en-US" sz="1800" dirty="0"/>
              <a:t>P-value = p(t-statistic as least as extreme as –13.53 by chance alone) ~ 0.000</a:t>
            </a:r>
          </a:p>
          <a:p>
            <a:pPr eaLnBrk="1" hangingPunct="1">
              <a:defRPr/>
            </a:pPr>
            <a:r>
              <a:rPr lang="en-US" altLang="en-US" sz="1800" dirty="0"/>
              <a:t>Null hypothesis rejected with high confidence when p-value is this small</a:t>
            </a:r>
          </a:p>
          <a:p>
            <a:pPr eaLnBrk="1" hangingPunct="1">
              <a:defRPr/>
            </a:pPr>
            <a:r>
              <a:rPr lang="en-US" altLang="en-US" sz="1800" dirty="0"/>
              <a:t>Confident that regression provides evidence of linear relationship between </a:t>
            </a:r>
            <a:r>
              <a:rPr lang="en-US" altLang="en-US" sz="1800" i="1" dirty="0"/>
              <a:t>rating</a:t>
            </a:r>
            <a:r>
              <a:rPr lang="en-US" altLang="en-US" sz="1800" dirty="0"/>
              <a:t> and </a:t>
            </a:r>
            <a:r>
              <a:rPr lang="en-US" altLang="en-US" sz="1800" i="1" dirty="0"/>
              <a:t>sugar</a:t>
            </a:r>
            <a:r>
              <a:rPr lang="en-US" altLang="en-US" sz="1800" dirty="0"/>
              <a:t>, in the presence of </a:t>
            </a:r>
            <a:r>
              <a:rPr lang="en-US" altLang="en-US" sz="1800" i="1" dirty="0"/>
              <a:t>fiber</a:t>
            </a:r>
            <a:r>
              <a:rPr lang="en-US" altLang="en-US" sz="1800" dirty="0"/>
              <a:t> at its optimum value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3569" name="Rectangle 18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19" name="Object 49"/>
          <p:cNvGraphicFramePr>
            <a:graphicFrameLocks noChangeAspect="1"/>
          </p:cNvGraphicFramePr>
          <p:nvPr/>
        </p:nvGraphicFramePr>
        <p:xfrm>
          <a:off x="2455759" y="1703511"/>
          <a:ext cx="3564731" cy="88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87240" imgH="520560" progId="Equation.3">
                  <p:embed/>
                </p:oleObj>
              </mc:Choice>
              <mc:Fallback>
                <p:oleObj name="Equation" r:id="rId2" imgW="1587240" imgH="520560" progId="Equation.3">
                  <p:embed/>
                  <p:pic>
                    <p:nvPicPr>
                      <p:cNvPr id="19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759" y="1703511"/>
                        <a:ext cx="3564731" cy="88463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9814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Discovering Knowledge in Data: Data Mining Methods and Models, By Daniel T. Larose. Copyright 2005 John Wiley &amp; Sons, Inc.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17F628-11F0-479B-A0BB-1589F24EF5D0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948" y="1142052"/>
            <a:ext cx="6130496" cy="36431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T-test for Relationship Between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rating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fiber</a:t>
            </a:r>
            <a:endParaRPr lang="en-US" alt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2634853"/>
            <a:ext cx="7886700" cy="26831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sz="1800" dirty="0"/>
              <a:t>H0:	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f</a:t>
            </a:r>
            <a:r>
              <a:rPr lang="en-US" altLang="en-US" sz="1800" dirty="0"/>
              <a:t> = 0, Model: y =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0</a:t>
            </a:r>
            <a:r>
              <a:rPr lang="en-US" altLang="en-US" sz="1800" dirty="0"/>
              <a:t> +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s</a:t>
            </a:r>
            <a:r>
              <a:rPr lang="en-US" altLang="en-US" sz="1800" dirty="0"/>
              <a:t>(sugars) + </a:t>
            </a:r>
            <a:r>
              <a:rPr lang="el-GR" altLang="en-US" sz="1800" dirty="0"/>
              <a:t>ε</a:t>
            </a:r>
            <a:endParaRPr lang="en-US" altLang="en-US" sz="1800" dirty="0"/>
          </a:p>
          <a:p>
            <a:pPr eaLnBrk="1" hangingPunct="1">
              <a:defRPr/>
            </a:pPr>
            <a:r>
              <a:rPr lang="en-US" altLang="en-US" sz="1800" dirty="0"/>
              <a:t>Ha:	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f</a:t>
            </a:r>
            <a:r>
              <a:rPr lang="en-US" altLang="en-US" sz="1800" dirty="0"/>
              <a:t> ≠ 0, Model: y =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0</a:t>
            </a:r>
            <a:r>
              <a:rPr lang="en-US" altLang="en-US" sz="1800" dirty="0"/>
              <a:t> +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s</a:t>
            </a:r>
            <a:r>
              <a:rPr lang="en-US" altLang="en-US" sz="1800" dirty="0"/>
              <a:t>(sugars) + </a:t>
            </a:r>
            <a:r>
              <a:rPr lang="el-GR" altLang="en-US" sz="1800" dirty="0"/>
              <a:t>β</a:t>
            </a:r>
            <a:r>
              <a:rPr lang="en-US" altLang="en-US" sz="1800" baseline="-10000" dirty="0"/>
              <a:t>f</a:t>
            </a:r>
            <a:r>
              <a:rPr lang="en-US" altLang="en-US" sz="1800" dirty="0"/>
              <a:t>(fiber) + </a:t>
            </a:r>
            <a:r>
              <a:rPr lang="el-GR" altLang="en-US" sz="1800" dirty="0"/>
              <a:t>ε</a:t>
            </a:r>
            <a:endParaRPr lang="en-US" altLang="en-US" sz="1800" dirty="0"/>
          </a:p>
          <a:p>
            <a:pPr eaLnBrk="1" hangingPunct="1">
              <a:defRPr/>
            </a:pPr>
            <a:r>
              <a:rPr lang="en-US" altLang="en-US" sz="1800" dirty="0"/>
              <a:t>b</a:t>
            </a:r>
            <a:r>
              <a:rPr lang="en-US" altLang="en-US" sz="1800" baseline="-10000" dirty="0"/>
              <a:t>f</a:t>
            </a:r>
            <a:r>
              <a:rPr lang="en-US" altLang="en-US" sz="1800" dirty="0"/>
              <a:t> = 2.8408 and </a:t>
            </a:r>
            <a:r>
              <a:rPr lang="en-US" altLang="en-US" sz="1800" dirty="0" err="1"/>
              <a:t>s</a:t>
            </a:r>
            <a:r>
              <a:rPr lang="en-US" altLang="en-US" sz="1800" baseline="-10000" dirty="0" err="1"/>
              <a:t>b</a:t>
            </a:r>
            <a:r>
              <a:rPr lang="en-US" altLang="en-US" sz="1800" baseline="-30000" dirty="0" err="1"/>
              <a:t>f</a:t>
            </a:r>
            <a:r>
              <a:rPr lang="en-US" altLang="en-US" sz="1800" dirty="0"/>
              <a:t>=0.3032</a:t>
            </a:r>
          </a:p>
          <a:p>
            <a:pPr eaLnBrk="1" hangingPunct="1">
              <a:defRPr/>
            </a:pPr>
            <a:r>
              <a:rPr lang="en-US" altLang="en-US" sz="1800" dirty="0"/>
              <a:t>T-statistic t = b</a:t>
            </a:r>
            <a:r>
              <a:rPr lang="en-US" altLang="en-US" sz="1800" baseline="-10000" dirty="0"/>
              <a:t>f</a:t>
            </a:r>
            <a:r>
              <a:rPr lang="en-US" altLang="en-US" sz="1800" dirty="0"/>
              <a:t>/ </a:t>
            </a:r>
            <a:r>
              <a:rPr lang="en-US" altLang="en-US" sz="1800" dirty="0" err="1"/>
              <a:t>s</a:t>
            </a:r>
            <a:r>
              <a:rPr lang="en-US" altLang="en-US" sz="1800" baseline="-10000" dirty="0" err="1"/>
              <a:t>b</a:t>
            </a:r>
            <a:r>
              <a:rPr lang="en-US" altLang="en-US" sz="1800" baseline="-30000" dirty="0" err="1"/>
              <a:t>f</a:t>
            </a:r>
            <a:r>
              <a:rPr lang="en-US" altLang="en-US" sz="1800" dirty="0"/>
              <a:t>= 2.8408 /0.3032 = 9.37</a:t>
            </a:r>
          </a:p>
          <a:p>
            <a:pPr>
              <a:defRPr/>
            </a:pPr>
            <a:r>
              <a:rPr lang="en-US" altLang="en-US" sz="1800" dirty="0"/>
              <a:t>P-value = p(t-statistic as least as extreme as 9.37 by chance alone) ~ 0.000 </a:t>
            </a:r>
          </a:p>
          <a:p>
            <a:pPr>
              <a:defRPr/>
            </a:pPr>
            <a:r>
              <a:rPr lang="en-US" altLang="en-US" sz="1800" dirty="0"/>
              <a:t>Null hypothesis rejected with high confidence when p-value is this small</a:t>
            </a:r>
          </a:p>
          <a:p>
            <a:pPr eaLnBrk="1" hangingPunct="1">
              <a:defRPr/>
            </a:pPr>
            <a:r>
              <a:rPr lang="en-US" altLang="en-US" sz="1800" dirty="0"/>
              <a:t>Confident that regression provides evidence of linear relationship between </a:t>
            </a:r>
            <a:r>
              <a:rPr lang="en-US" altLang="en-US" sz="1800" i="1" dirty="0"/>
              <a:t>rating</a:t>
            </a:r>
            <a:r>
              <a:rPr lang="en-US" altLang="en-US" sz="1800" dirty="0"/>
              <a:t> and </a:t>
            </a:r>
            <a:r>
              <a:rPr lang="en-US" altLang="en-US" sz="1800" i="1" dirty="0"/>
              <a:t>fiber</a:t>
            </a:r>
            <a:r>
              <a:rPr lang="en-US" altLang="en-US" sz="1800" dirty="0"/>
              <a:t>, in the presence of </a:t>
            </a:r>
            <a:r>
              <a:rPr lang="en-US" altLang="en-US" sz="1800" i="1" dirty="0"/>
              <a:t>sugar</a:t>
            </a:r>
            <a:r>
              <a:rPr lang="en-US" altLang="en-US" sz="1800" dirty="0"/>
              <a:t> at its optimum</a:t>
            </a:r>
            <a:endParaRPr lang="en-US" altLang="en-US" sz="1800" i="1" dirty="0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1143001" y="191010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1143001" y="3163834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1143001" y="312097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1143001" y="3181693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1143001" y="3178122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1143001" y="695668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5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aphicFrame>
        <p:nvGraphicFramePr>
          <p:cNvPr id="18" name="Object 49"/>
          <p:cNvGraphicFramePr>
            <a:graphicFrameLocks noChangeAspect="1"/>
          </p:cNvGraphicFramePr>
          <p:nvPr/>
        </p:nvGraphicFramePr>
        <p:xfrm>
          <a:off x="1896763" y="1466211"/>
          <a:ext cx="3679031" cy="88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38000" imgH="520560" progId="Equation.3">
                  <p:embed/>
                </p:oleObj>
              </mc:Choice>
              <mc:Fallback>
                <p:oleObj name="Equation" r:id="rId2" imgW="1638000" imgH="520560" progId="Equation.3">
                  <p:embed/>
                  <p:pic>
                    <p:nvPicPr>
                      <p:cNvPr id="18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763" y="1466211"/>
                        <a:ext cx="3679031" cy="88463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30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1" y="2587914"/>
            <a:ext cx="8987590" cy="23263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5600" y="1905000"/>
            <a:ext cx="456233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First 11 examples in the Cereals dataset </a:t>
            </a:r>
          </a:p>
        </p:txBody>
      </p:sp>
    </p:spTree>
    <p:extLst>
      <p:ext uri="{BB962C8B-B14F-4D97-AF65-F5344CB8AC3E}">
        <p14:creationId xmlns:p14="http://schemas.microsoft.com/office/powerpoint/2010/main" val="97671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8" y="2616031"/>
            <a:ext cx="9032056" cy="24402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41793" y="1524000"/>
            <a:ext cx="526041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Data from Cereals dataset with alpha removed</a:t>
            </a:r>
          </a:p>
        </p:txBody>
      </p:sp>
    </p:spTree>
    <p:extLst>
      <p:ext uri="{BB962C8B-B14F-4D97-AF65-F5344CB8AC3E}">
        <p14:creationId xmlns:p14="http://schemas.microsoft.com/office/powerpoint/2010/main" val="60133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EB8481-4C8F-462C-9F59-5BC1CED1BC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12" y="2420245"/>
            <a:ext cx="8168975" cy="35457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E93642-60F9-40B5-B424-07A37CE81EB3}"/>
              </a:ext>
            </a:extLst>
          </p:cNvPr>
          <p:cNvSpPr txBox="1"/>
          <p:nvPr/>
        </p:nvSpPr>
        <p:spPr>
          <a:xfrm>
            <a:off x="2286000" y="1447800"/>
            <a:ext cx="3757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Get data from Cereals no alpha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14619B-A127-4C60-9A75-9379BC8EA172}"/>
              </a:ext>
            </a:extLst>
          </p:cNvPr>
          <p:cNvSpPr/>
          <p:nvPr/>
        </p:nvSpPr>
        <p:spPr>
          <a:xfrm>
            <a:off x="1371600" y="5715000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33F4CB-ABD9-4F73-A0FB-2E73E135C184}"/>
              </a:ext>
            </a:extLst>
          </p:cNvPr>
          <p:cNvSpPr txBox="1"/>
          <p:nvPr/>
        </p:nvSpPr>
        <p:spPr>
          <a:xfrm>
            <a:off x="1485912" y="5522502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D682DD-032A-4101-9D0E-92EE25B56A52}"/>
              </a:ext>
            </a:extLst>
          </p:cNvPr>
          <p:cNvSpPr/>
          <p:nvPr/>
        </p:nvSpPr>
        <p:spPr>
          <a:xfrm>
            <a:off x="487512" y="4953000"/>
            <a:ext cx="816897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4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922" y="1837324"/>
            <a:ext cx="2708900" cy="36471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61532" y="1303030"/>
            <a:ext cx="469551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Setup and solve the normal equations</a:t>
            </a:r>
          </a:p>
        </p:txBody>
      </p:sp>
    </p:spTree>
    <p:extLst>
      <p:ext uri="{BB962C8B-B14F-4D97-AF65-F5344CB8AC3E}">
        <p14:creationId xmlns:p14="http://schemas.microsoft.com/office/powerpoint/2010/main" val="2432713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4095" y="524792"/>
            <a:ext cx="78758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Coefficient of determination and standard error of estimation are </a:t>
            </a:r>
          </a:p>
          <a:p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calculated by same formulas as in 1D regression</a:t>
            </a:r>
          </a:p>
        </p:txBody>
      </p: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1303405" y="1895748"/>
            <a:ext cx="6906601" cy="561703"/>
            <a:chOff x="1152" y="1824"/>
            <a:chExt cx="3481" cy="250"/>
          </a:xfrm>
        </p:grpSpPr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1152" y="1824"/>
            <a:ext cx="1008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17600" imgH="279400" progId="Equation.3">
                    <p:embed/>
                  </p:oleObj>
                </mc:Choice>
                <mc:Fallback>
                  <p:oleObj name="Equation" r:id="rId2" imgW="1117600" imgH="279400" progId="Equation.3">
                    <p:embed/>
                    <p:pic>
                      <p:nvPicPr>
                        <p:cNvPr id="6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824"/>
                          <a:ext cx="1008" cy="25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9"/>
            <p:cNvGraphicFramePr>
              <a:graphicFrameLocks noChangeAspect="1"/>
            </p:cNvGraphicFramePr>
            <p:nvPr/>
          </p:nvGraphicFramePr>
          <p:xfrm>
            <a:off x="2390" y="1824"/>
            <a:ext cx="1002" cy="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117600" imgH="279400" progId="Equation.3">
                    <p:embed/>
                  </p:oleObj>
                </mc:Choice>
                <mc:Fallback>
                  <p:oleObj name="Equation" r:id="rId4" imgW="1117600" imgH="279400" progId="Equation.3">
                    <p:embed/>
                    <p:pic>
                      <p:nvPicPr>
                        <p:cNvPr id="7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0" y="1824"/>
                          <a:ext cx="1002" cy="248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1"/>
            <p:cNvGraphicFramePr>
              <a:graphicFrameLocks noChangeAspect="1"/>
            </p:cNvGraphicFramePr>
            <p:nvPr/>
          </p:nvGraphicFramePr>
          <p:xfrm>
            <a:off x="3648" y="1824"/>
            <a:ext cx="985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091726" imgH="279279" progId="Equation.3">
                    <p:embed/>
                  </p:oleObj>
                </mc:Choice>
                <mc:Fallback>
                  <p:oleObj name="Equation" r:id="rId6" imgW="1091726" imgH="279279" progId="Equation.3">
                    <p:embed/>
                    <p:pic>
                      <p:nvPicPr>
                        <p:cNvPr id="8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8" y="1824"/>
                          <a:ext cx="985" cy="249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13"/>
          <p:cNvGraphicFramePr>
            <a:graphicFrameLocks noChangeAspect="1"/>
          </p:cNvGraphicFramePr>
          <p:nvPr/>
        </p:nvGraphicFramePr>
        <p:xfrm>
          <a:off x="1325293" y="2561569"/>
          <a:ext cx="1251355" cy="72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72808" imgH="393529" progId="Equation.3">
                  <p:embed/>
                </p:oleObj>
              </mc:Choice>
              <mc:Fallback>
                <p:oleObj name="Equation" r:id="rId8" imgW="672808" imgH="393529" progId="Equation.3">
                  <p:embed/>
                  <p:pic>
                    <p:nvPicPr>
                      <p:cNvPr id="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5293" y="2561569"/>
                        <a:ext cx="1251355" cy="7221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8338" y="3456828"/>
            <a:ext cx="8370106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interpreted as the fraction of the total variation of response over the dataset that is explained by the linear fit.</a:t>
            </a:r>
          </a:p>
          <a:p>
            <a:endParaRPr lang="en-US" sz="2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is interpreted as the typical size of residuals </a:t>
            </a:r>
          </a:p>
          <a:p>
            <a:endParaRPr lang="en-US" sz="2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R</a:t>
            </a:r>
            <a:r>
              <a:rPr lang="en-US" sz="2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80.8% and s = 6.24 for regression of nutritional rating on grams of sugar and fiber</a:t>
            </a:r>
          </a:p>
        </p:txBody>
      </p:sp>
      <p:graphicFrame>
        <p:nvGraphicFramePr>
          <p:cNvPr id="12" name="Object 13"/>
          <p:cNvGraphicFramePr>
            <a:graphicFrameLocks noChangeAspect="1"/>
          </p:cNvGraphicFramePr>
          <p:nvPr/>
        </p:nvGraphicFramePr>
        <p:xfrm>
          <a:off x="2812256" y="2630534"/>
          <a:ext cx="4841150" cy="653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5000" imgH="254000" progId="Equation.3">
                  <p:embed/>
                </p:oleObj>
              </mc:Choice>
              <mc:Fallback>
                <p:oleObj name="Equation" r:id="rId10" imgW="1905000" imgH="254000" progId="Equation.3">
                  <p:embed/>
                  <p:pic>
                    <p:nvPicPr>
                      <p:cNvPr id="12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2256" y="2630534"/>
                        <a:ext cx="4841150" cy="65321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7741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2912</Words>
  <Application>Microsoft Office PowerPoint</Application>
  <PresentationFormat>On-screen Show (4:3)</PresentationFormat>
  <Paragraphs>270</Paragraphs>
  <Slides>48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0" baseType="lpstr">
      <vt:lpstr>Arial</vt:lpstr>
      <vt:lpstr>Calibri</vt:lpstr>
      <vt:lpstr>Calibri Light</vt:lpstr>
      <vt:lpstr>Lucida Calligraphy</vt:lpstr>
      <vt:lpstr>Palatino Linotype</vt:lpstr>
      <vt:lpstr>Symbol</vt:lpstr>
      <vt:lpstr>Tahoma</vt:lpstr>
      <vt:lpstr>Times New Roman</vt:lpstr>
      <vt:lpstr>Office Theme</vt:lpstr>
      <vt:lpstr>1_Office Theme</vt:lpstr>
      <vt:lpstr>2_Office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ANOVA Table</vt:lpstr>
      <vt:lpstr>PowerPoint Presentation</vt:lpstr>
      <vt:lpstr>F-test for Significance of Overall Regression Model </vt:lpstr>
      <vt:lpstr>F-test for relationship between rating and {sugars, fiber}</vt:lpstr>
      <vt:lpstr>Confidence interval slope parameter βi</vt:lpstr>
      <vt:lpstr>PowerPoint Presentation</vt:lpstr>
      <vt:lpstr>Interpretation of Confidence Interval on βs</vt:lpstr>
      <vt:lpstr>Confidence Interval for prediction of a mean value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T-test for Relationship Between xi and y</vt:lpstr>
      <vt:lpstr>PowerPoint Presentation</vt:lpstr>
      <vt:lpstr>T-test for Relationship Between rating and sugar</vt:lpstr>
      <vt:lpstr>T-test for Relationship Between rating and fiber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159</cp:revision>
  <cp:lastPrinted>2022-09-29T18:46:29Z</cp:lastPrinted>
  <dcterms:created xsi:type="dcterms:W3CDTF">2014-08-26T18:18:36Z</dcterms:created>
  <dcterms:modified xsi:type="dcterms:W3CDTF">2022-10-06T17:31:17Z</dcterms:modified>
</cp:coreProperties>
</file>