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53" r:id="rId2"/>
    <p:sldId id="294" r:id="rId3"/>
    <p:sldId id="295" r:id="rId4"/>
    <p:sldId id="455" r:id="rId5"/>
    <p:sldId id="322" r:id="rId6"/>
    <p:sldId id="323" r:id="rId7"/>
    <p:sldId id="325" r:id="rId8"/>
    <p:sldId id="324" r:id="rId9"/>
    <p:sldId id="309" r:id="rId10"/>
    <p:sldId id="310" r:id="rId11"/>
    <p:sldId id="326" r:id="rId12"/>
    <p:sldId id="311" r:id="rId13"/>
    <p:sldId id="313" r:id="rId14"/>
    <p:sldId id="327" r:id="rId15"/>
    <p:sldId id="456" r:id="rId16"/>
    <p:sldId id="458" r:id="rId17"/>
    <p:sldId id="459" r:id="rId18"/>
    <p:sldId id="464" r:id="rId19"/>
    <p:sldId id="398" r:id="rId20"/>
    <p:sldId id="460" r:id="rId21"/>
    <p:sldId id="461" r:id="rId22"/>
    <p:sldId id="462" r:id="rId23"/>
    <p:sldId id="452" r:id="rId2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CDCCE9F-62E1-4271-ABCE-BF50618986E2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83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1230" indent="-296627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86508" indent="-23730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61112" indent="-23730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35715" indent="-237302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10319" indent="-237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4922" indent="-237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59525" indent="-237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4129" indent="-237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EF33648-AF0B-4643-BD86-15AE588DC421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09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921727C-82BD-45BE-822A-14081D02CFD5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1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77BA77A-5632-4DC3-AAA1-7494842E49C4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54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36AAC98-DDF0-41CD-8B15-C70C180D5613}" type="slidenum">
              <a:rPr lang="en-US" altLang="en-US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6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2D70169-A4A9-40A5-990E-8AFD810C44DB}" type="slidenum">
              <a:rPr lang="en-US" altLang="en-US">
                <a:latin typeface="Arial" charset="0"/>
              </a:rPr>
              <a:pPr/>
              <a:t>10</a:t>
            </a:fld>
            <a:endParaRPr lang="en-US" altLang="en-US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28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177461C-CE9A-477F-9D4F-1C725E0D16CB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0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9C9635C-4885-4CEA-88AD-F03123558FDD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98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885DF10-FB21-448B-8F93-662F0D3BEAB0}" type="slidenum">
              <a:rPr lang="en-US" altLang="en-US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07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85884" indent="-302263">
              <a:defRPr>
                <a:solidFill>
                  <a:schemeClr val="tx1"/>
                </a:solidFill>
                <a:latin typeface="Tahoma" charset="0"/>
              </a:defRPr>
            </a:lvl2pPr>
            <a:lvl3pPr marL="1209052" indent="-241810">
              <a:defRPr>
                <a:solidFill>
                  <a:schemeClr val="tx1"/>
                </a:solidFill>
                <a:latin typeface="Tahoma" charset="0"/>
              </a:defRPr>
            </a:lvl3pPr>
            <a:lvl4pPr marL="1692673" indent="-241810">
              <a:defRPr>
                <a:solidFill>
                  <a:schemeClr val="tx1"/>
                </a:solidFill>
                <a:latin typeface="Tahoma" charset="0"/>
              </a:defRPr>
            </a:lvl4pPr>
            <a:lvl5pPr marL="2176294" indent="-241810">
              <a:defRPr>
                <a:solidFill>
                  <a:schemeClr val="tx1"/>
                </a:solidFill>
                <a:latin typeface="Tahoma" charset="0"/>
              </a:defRPr>
            </a:lvl5pPr>
            <a:lvl6pPr marL="2659914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3143535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627156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4110777" indent="-241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49195D0-60FA-433D-B80F-A5EBA8F070A0}" type="slidenum">
              <a:rPr lang="en-US" altLang="en-US">
                <a:latin typeface="Arial" charset="0"/>
              </a:rPr>
              <a:pPr/>
              <a:t>14</a:t>
            </a:fld>
            <a:endParaRPr lang="en-US" altLang="en-US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9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43266F5-F7E7-4246-87B9-5A5842AF8630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62154"/>
            <a:ext cx="8534400" cy="321464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Assume that a linear relationship between predictor and response exist but is obscured by normally-distributed noise with zero mean and variance that is independent of predictor and response values. To trust the results of “inference” these assumptions of about error must be verified</a:t>
            </a:r>
          </a:p>
          <a:p>
            <a:pPr marL="0" indent="0" eaLnBrk="1" hangingPunct="1">
              <a:buNone/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Due to the noise, each example in the population is a random variable  </a:t>
            </a:r>
          </a:p>
          <a:p>
            <a:pPr marL="0" indent="0" eaLnBrk="1" hangingPunct="1">
              <a:buNone/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b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are estimates of 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obtained by minimizing the sum of squared residuals in fitting the model to set of examples from the population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2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3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4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5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6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7" name="Rectangle 41"/>
          <p:cNvSpPr>
            <a:spLocks noChangeArrowheads="1"/>
          </p:cNvSpPr>
          <p:nvPr/>
        </p:nvSpPr>
        <p:spPr bwMode="auto">
          <a:xfrm>
            <a:off x="1" y="34611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7148" name="Rectangle 48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aphicFrame>
        <p:nvGraphicFramePr>
          <p:cNvPr id="46" name="Object 47">
            <a:extLst>
              <a:ext uri="{FF2B5EF4-FFF2-40B4-BE49-F238E27FC236}">
                <a16:creationId xmlns:a16="http://schemas.microsoft.com/office/drawing/2014/main" id="{827DCB01-4E20-4F87-B93D-C4CAB1311E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50262"/>
              </p:ext>
            </p:extLst>
          </p:nvPr>
        </p:nvGraphicFramePr>
        <p:xfrm>
          <a:off x="303344" y="3472795"/>
          <a:ext cx="2914389" cy="496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228600" progId="Equation.3">
                  <p:embed/>
                </p:oleObj>
              </mc:Choice>
              <mc:Fallback>
                <p:oleObj name="Equation" r:id="rId2" imgW="1002960" imgH="228600" progId="Equation.3">
                  <p:embed/>
                  <p:pic>
                    <p:nvPicPr>
                      <p:cNvPr id="4714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44" y="3472795"/>
                        <a:ext cx="2914389" cy="49627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EBCEA42-C169-4034-B41F-BF28D1FDDBB4}"/>
              </a:ext>
            </a:extLst>
          </p:cNvPr>
          <p:cNvSpPr txBox="1"/>
          <p:nvPr/>
        </p:nvSpPr>
        <p:spPr>
          <a:xfrm>
            <a:off x="1518119" y="999158"/>
            <a:ext cx="610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Inference in regression: basic assumptions</a:t>
            </a:r>
          </a:p>
        </p:txBody>
      </p:sp>
    </p:spTree>
    <p:extLst>
      <p:ext uri="{BB962C8B-B14F-4D97-AF65-F5344CB8AC3E}">
        <p14:creationId xmlns:p14="http://schemas.microsoft.com/office/powerpoint/2010/main" val="4836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34CED20-8A3A-430A-9D45-F9322C22F225}" type="slidenum">
              <a:rPr lang="en-US" altLang="en-US">
                <a:latin typeface="Arial" charset="0"/>
              </a:rPr>
              <a:pPr/>
              <a:t>10</a:t>
            </a:fld>
            <a:endParaRPr lang="en-US" altLang="en-US">
              <a:latin typeface="Arial" charset="0"/>
            </a:endParaRPr>
          </a:p>
        </p:txBody>
      </p:sp>
      <p:sp>
        <p:nvSpPr>
          <p:cNvPr id="79878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79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0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1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2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3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4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5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6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7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8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89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0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1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2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3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4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5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6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7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8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899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0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1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2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3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4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5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6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7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8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09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0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1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2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3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4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5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6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7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8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19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20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21" name="Rectangle 47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22" name="Rectangle 48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23" name="Rectangle 49"/>
          <p:cNvSpPr>
            <a:spLocks noChangeArrowheads="1"/>
          </p:cNvSpPr>
          <p:nvPr/>
        </p:nvSpPr>
        <p:spPr bwMode="auto">
          <a:xfrm>
            <a:off x="1" y="3182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9924" name="Rectangle 50"/>
          <p:cNvSpPr>
            <a:spLocks noChangeArrowheads="1"/>
          </p:cNvSpPr>
          <p:nvPr/>
        </p:nvSpPr>
        <p:spPr bwMode="auto">
          <a:xfrm>
            <a:off x="1" y="30396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aphicFrame>
        <p:nvGraphicFramePr>
          <p:cNvPr id="54" name="Object 52">
            <a:extLst>
              <a:ext uri="{FF2B5EF4-FFF2-40B4-BE49-F238E27FC236}">
                <a16:creationId xmlns:a16="http://schemas.microsoft.com/office/drawing/2014/main" id="{0FF29753-B8D2-4C25-9F78-561DE00A6C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192540"/>
              </p:ext>
            </p:extLst>
          </p:nvPr>
        </p:nvGraphicFramePr>
        <p:xfrm>
          <a:off x="2133600" y="1091733"/>
          <a:ext cx="441642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57120" imgH="279360" progId="Equation.3">
                  <p:embed/>
                </p:oleObj>
              </mc:Choice>
              <mc:Fallback>
                <p:oleObj name="Equation" r:id="rId3" imgW="1257120" imgH="279360" progId="Equation.3">
                  <p:embed/>
                  <p:pic>
                    <p:nvPicPr>
                      <p:cNvPr id="79925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91733"/>
                        <a:ext cx="4416425" cy="754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>
            <a:extLst>
              <a:ext uri="{FF2B5EF4-FFF2-40B4-BE49-F238E27FC236}">
                <a16:creationId xmlns:a16="http://schemas.microsoft.com/office/drawing/2014/main" id="{4D22BB75-C941-4557-9906-DA938FD58CE8}"/>
              </a:ext>
            </a:extLst>
          </p:cNvPr>
          <p:cNvSpPr txBox="1"/>
          <p:nvPr/>
        </p:nvSpPr>
        <p:spPr>
          <a:xfrm>
            <a:off x="609600" y="571517"/>
            <a:ext cx="838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mean value of y, given x</a:t>
            </a:r>
          </a:p>
        </p:txBody>
      </p:sp>
      <p:graphicFrame>
        <p:nvGraphicFramePr>
          <p:cNvPr id="5" name="Object 35">
            <a:extLst>
              <a:ext uri="{FF2B5EF4-FFF2-40B4-BE49-F238E27FC236}">
                <a16:creationId xmlns:a16="http://schemas.microsoft.com/office/drawing/2014/main" id="{132B2068-E98F-48FB-8D41-D328A836D6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391168"/>
              </p:ext>
            </p:extLst>
          </p:nvPr>
        </p:nvGraphicFramePr>
        <p:xfrm>
          <a:off x="3097306" y="3912218"/>
          <a:ext cx="2362200" cy="1078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2680" imgH="583920" progId="Equation.3">
                  <p:embed/>
                </p:oleObj>
              </mc:Choice>
              <mc:Fallback>
                <p:oleObj name="Equation" r:id="rId5" imgW="1282680" imgH="583920" progId="Equation.3">
                  <p:embed/>
                  <p:pic>
                    <p:nvPicPr>
                      <p:cNvPr id="41" name="Object 35">
                        <a:extLst>
                          <a:ext uri="{FF2B5EF4-FFF2-40B4-BE49-F238E27FC236}">
                            <a16:creationId xmlns:a16="http://schemas.microsoft.com/office/drawing/2014/main" id="{A967361C-15B2-46AD-B3A9-911704B632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306" y="3912218"/>
                        <a:ext cx="2362200" cy="107885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217"/>
            <a:ext cx="8229600" cy="327200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value of x, for which prediction is being made</a:t>
            </a: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regression result for x = x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 = standard error of estimate </a:t>
            </a: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n-2,95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percentile point of the t distribution	</a:t>
            </a:r>
          </a:p>
          <a:p>
            <a:pPr marL="0" indent="0" eaLnBrk="1" hangingPunct="1">
              <a:buNone/>
              <a:defRPr/>
            </a:pP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= leverage of x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1/n &lt;= Leverage &lt;= 1.0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955655-5FB1-460E-A5AE-30224DD72E17}"/>
              </a:ext>
            </a:extLst>
          </p:cNvPr>
          <p:cNvSpPr/>
          <p:nvPr/>
        </p:nvSpPr>
        <p:spPr>
          <a:xfrm>
            <a:off x="4377951" y="4038600"/>
            <a:ext cx="185084" cy="282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A8B1B5-1A65-442E-BD13-4D7A317B0FDD}"/>
              </a:ext>
            </a:extLst>
          </p:cNvPr>
          <p:cNvSpPr txBox="1"/>
          <p:nvPr/>
        </p:nvSpPr>
        <p:spPr>
          <a:xfrm>
            <a:off x="4305953" y="394635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9C2AB8-6F24-4B5B-BCE6-CCC3037D7FEB}"/>
              </a:ext>
            </a:extLst>
          </p:cNvPr>
          <p:cNvSpPr/>
          <p:nvPr/>
        </p:nvSpPr>
        <p:spPr>
          <a:xfrm>
            <a:off x="3048000" y="4126468"/>
            <a:ext cx="31824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434" y="1221968"/>
            <a:ext cx="82296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700" dirty="0"/>
              <a:t>Calculate 95% confidence interval on the average distance traveled by hikers that walk 5 hours</a:t>
            </a:r>
            <a:endParaRPr lang="en-US" altLang="en-US" sz="2100" i="1" dirty="0"/>
          </a:p>
        </p:txBody>
      </p:sp>
      <p:sp>
        <p:nvSpPr>
          <p:cNvPr id="92166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67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68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69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0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1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2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3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4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5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6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7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8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79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0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1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2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3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4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5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6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7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8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89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0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1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2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3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4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5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6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7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8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199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0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1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2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3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4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5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6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7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8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09" name="Rectangle 47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10" name="Rectangle 48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11" name="Rectangle 49"/>
          <p:cNvSpPr>
            <a:spLocks noChangeArrowheads="1"/>
          </p:cNvSpPr>
          <p:nvPr/>
        </p:nvSpPr>
        <p:spPr bwMode="auto">
          <a:xfrm>
            <a:off x="1" y="3182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12" name="Rectangle 50"/>
          <p:cNvSpPr>
            <a:spLocks noChangeArrowheads="1"/>
          </p:cNvSpPr>
          <p:nvPr/>
        </p:nvSpPr>
        <p:spPr bwMode="auto">
          <a:xfrm>
            <a:off x="1" y="30396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13" name="Rectangle 51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2214" name="Rectangle 5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aphicFrame>
        <p:nvGraphicFramePr>
          <p:cNvPr id="56" name="Object 52">
            <a:extLst>
              <a:ext uri="{FF2B5EF4-FFF2-40B4-BE49-F238E27FC236}">
                <a16:creationId xmlns:a16="http://schemas.microsoft.com/office/drawing/2014/main" id="{C4FCD7F2-DD4B-441E-B30E-5268F77FEE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264352"/>
              </p:ext>
            </p:extLst>
          </p:nvPr>
        </p:nvGraphicFramePr>
        <p:xfrm>
          <a:off x="1662891" y="2994302"/>
          <a:ext cx="5818218" cy="2231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38280" imgH="1218960" progId="Equation.3">
                  <p:embed/>
                </p:oleObj>
              </mc:Choice>
              <mc:Fallback>
                <p:oleObj name="Equation" r:id="rId3" imgW="2438280" imgH="1218960" progId="Equation.3">
                  <p:embed/>
                  <p:pic>
                    <p:nvPicPr>
                      <p:cNvPr id="92215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891" y="2994302"/>
                        <a:ext cx="5818218" cy="223104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2E55ABF7-98FD-4FF9-BF7A-123B8551E202}"/>
              </a:ext>
            </a:extLst>
          </p:cNvPr>
          <p:cNvSpPr txBox="1"/>
          <p:nvPr/>
        </p:nvSpPr>
        <p:spPr>
          <a:xfrm>
            <a:off x="1852904" y="2326429"/>
            <a:ext cx="67567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5, y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16, s = 1.22474, n = 10, t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8,95%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2.306</a:t>
            </a:r>
          </a:p>
        </p:txBody>
      </p:sp>
    </p:spTree>
    <p:extLst>
      <p:ext uri="{BB962C8B-B14F-4D97-AF65-F5344CB8AC3E}">
        <p14:creationId xmlns:p14="http://schemas.microsoft.com/office/powerpoint/2010/main" val="98921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6EB250B-FF94-4264-B758-54FB550767F7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1"/>
            <a:ext cx="8229600" cy="25546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Distances walked by individual hikers are more variable than the mean of distances walked by a group of hikers.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Estimates of a group’s average hiking distance are more precise than estimates of an individual’s hiking distance.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general, easier to predict mean value of a variable than to predict its value for a randomly chosen example.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general, prediction intervals for a randomly chosen example are more useful to data miners than confidence intervals on mean values</a:t>
            </a:r>
          </a:p>
        </p:txBody>
      </p:sp>
      <p:sp>
        <p:nvSpPr>
          <p:cNvPr id="81926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27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28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29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0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1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2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3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4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5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6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7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8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39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0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1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2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3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4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5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6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7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8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49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0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1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2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3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4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5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6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7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8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59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0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1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2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3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4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5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6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7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8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69" name="Rectangle 47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70" name="Rectangle 48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71" name="Rectangle 49"/>
          <p:cNvSpPr>
            <a:spLocks noChangeArrowheads="1"/>
          </p:cNvSpPr>
          <p:nvPr/>
        </p:nvSpPr>
        <p:spPr bwMode="auto">
          <a:xfrm>
            <a:off x="1" y="3182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1972" name="Rectangle 50"/>
          <p:cNvSpPr>
            <a:spLocks noChangeArrowheads="1"/>
          </p:cNvSpPr>
          <p:nvPr/>
        </p:nvSpPr>
        <p:spPr bwMode="auto">
          <a:xfrm>
            <a:off x="1" y="30396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E4284FB-8A64-4DBC-8F32-F0007C4D96E1}"/>
              </a:ext>
            </a:extLst>
          </p:cNvPr>
          <p:cNvSpPr txBox="1"/>
          <p:nvPr/>
        </p:nvSpPr>
        <p:spPr>
          <a:xfrm>
            <a:off x="1181100" y="1602321"/>
            <a:ext cx="7124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Prediction interval of y value for a randomly chosen value of x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792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16707"/>
            <a:ext cx="8229600" cy="135049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 similarity to confidence interval for mean of y-values at a given x.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the same confidence level, prediction interval are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wider than confidence interval on means. </a:t>
            </a:r>
          </a:p>
        </p:txBody>
      </p:sp>
      <p:sp>
        <p:nvSpPr>
          <p:cNvPr id="86022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23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24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25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26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27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28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29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0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1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2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3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4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5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6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7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8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39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0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1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2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3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4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5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6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7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8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49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0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1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2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3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4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5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6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7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8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59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0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1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2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3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4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5" name="Rectangle 47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6" name="Rectangle 48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7" name="Rectangle 49"/>
          <p:cNvSpPr>
            <a:spLocks noChangeArrowheads="1"/>
          </p:cNvSpPr>
          <p:nvPr/>
        </p:nvSpPr>
        <p:spPr bwMode="auto">
          <a:xfrm>
            <a:off x="1" y="3182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8" name="Rectangle 50"/>
          <p:cNvSpPr>
            <a:spLocks noChangeArrowheads="1"/>
          </p:cNvSpPr>
          <p:nvPr/>
        </p:nvSpPr>
        <p:spPr bwMode="auto">
          <a:xfrm>
            <a:off x="1" y="30396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86069" name="Rectangle 5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aphicFrame>
        <p:nvGraphicFramePr>
          <p:cNvPr id="57" name="Object 52">
            <a:extLst>
              <a:ext uri="{FF2B5EF4-FFF2-40B4-BE49-F238E27FC236}">
                <a16:creationId xmlns:a16="http://schemas.microsoft.com/office/drawing/2014/main" id="{262BA84D-407B-45F8-8033-612FC0FF13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99237"/>
              </p:ext>
            </p:extLst>
          </p:nvPr>
        </p:nvGraphicFramePr>
        <p:xfrm>
          <a:off x="2209800" y="1694657"/>
          <a:ext cx="50403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4960" imgH="279360" progId="Equation.3">
                  <p:embed/>
                </p:oleObj>
              </mc:Choice>
              <mc:Fallback>
                <p:oleObj name="Equation" r:id="rId3" imgW="1434960" imgH="279360" progId="Equation.3">
                  <p:embed/>
                  <p:pic>
                    <p:nvPicPr>
                      <p:cNvPr id="55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94657"/>
                        <a:ext cx="5040313" cy="754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72F8D7-3D85-4A64-AD47-5F994CEEC52B}"/>
              </a:ext>
            </a:extLst>
          </p:cNvPr>
          <p:cNvSpPr txBox="1"/>
          <p:nvPr/>
        </p:nvSpPr>
        <p:spPr>
          <a:xfrm>
            <a:off x="1148687" y="998876"/>
            <a:ext cx="7162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Prediction interval of y value for a randomly chosen value of 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1042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E702EBB-0D96-4FCF-9681-06E0FB820069}" type="slidenum">
              <a:rPr lang="en-US" altLang="en-US">
                <a:latin typeface="Arial" charset="0"/>
              </a:rPr>
              <a:pPr/>
              <a:t>14</a:t>
            </a:fld>
            <a:endParaRPr lang="en-US" altLang="en-US">
              <a:latin typeface="Arial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458200" cy="2500699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sz="1800" dirty="0"/>
          </a:p>
          <a:p>
            <a:pPr eaLnBrk="1" hangingPunct="1">
              <a:defRPr/>
            </a:pPr>
            <a:endParaRPr lang="en-US" altLang="en-US" sz="1800" dirty="0"/>
          </a:p>
        </p:txBody>
      </p:sp>
      <p:sp>
        <p:nvSpPr>
          <p:cNvPr id="94214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15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16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17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18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19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0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1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2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3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4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5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6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7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8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29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0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1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2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3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4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5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6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7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8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39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0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1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2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3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4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5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6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7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8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49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0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1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2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3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4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5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6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7" name="Rectangle 47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8" name="Rectangle 48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59" name="Rectangle 49"/>
          <p:cNvSpPr>
            <a:spLocks noChangeArrowheads="1"/>
          </p:cNvSpPr>
          <p:nvPr/>
        </p:nvSpPr>
        <p:spPr bwMode="auto">
          <a:xfrm>
            <a:off x="1" y="3182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60" name="Rectangle 50"/>
          <p:cNvSpPr>
            <a:spLocks noChangeArrowheads="1"/>
          </p:cNvSpPr>
          <p:nvPr/>
        </p:nvSpPr>
        <p:spPr bwMode="auto">
          <a:xfrm>
            <a:off x="1" y="30396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61" name="Rectangle 51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62" name="Rectangle 5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94263" name="Rectangle 55"/>
          <p:cNvSpPr>
            <a:spLocks noChangeArrowheads="1"/>
          </p:cNvSpPr>
          <p:nvPr/>
        </p:nvSpPr>
        <p:spPr bwMode="auto">
          <a:xfrm>
            <a:off x="1" y="267174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aphicFrame>
        <p:nvGraphicFramePr>
          <p:cNvPr id="59" name="Object 54">
            <a:extLst>
              <a:ext uri="{FF2B5EF4-FFF2-40B4-BE49-F238E27FC236}">
                <a16:creationId xmlns:a16="http://schemas.microsoft.com/office/drawing/2014/main" id="{B358E75D-4106-4757-BE3F-24679D9DC2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768911"/>
              </p:ext>
            </p:extLst>
          </p:nvPr>
        </p:nvGraphicFramePr>
        <p:xfrm>
          <a:off x="914400" y="2089138"/>
          <a:ext cx="7669305" cy="274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16120" imgH="1218960" progId="Equation.3">
                  <p:embed/>
                </p:oleObj>
              </mc:Choice>
              <mc:Fallback>
                <p:oleObj name="Equation" r:id="rId3" imgW="2616120" imgH="1218960" progId="Equation.3">
                  <p:embed/>
                  <p:pic>
                    <p:nvPicPr>
                      <p:cNvPr id="94264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89138"/>
                        <a:ext cx="7669305" cy="27440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753FF2-C0F8-4D0B-A754-AEF83E5643C6}"/>
              </a:ext>
            </a:extLst>
          </p:cNvPr>
          <p:cNvSpPr txBox="1"/>
          <p:nvPr/>
        </p:nvSpPr>
        <p:spPr>
          <a:xfrm>
            <a:off x="488576" y="954683"/>
            <a:ext cx="7802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Estimated distance traveled by randomly selected hiker 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 walks for 5 hours (95% confidence)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61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FBF6639-2989-46A3-8309-1357E6D99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942" y="152400"/>
            <a:ext cx="6010118" cy="6553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D0EAF2-6A26-4C7F-981A-DA215C50820E}"/>
              </a:ext>
            </a:extLst>
          </p:cNvPr>
          <p:cNvSpPr txBox="1"/>
          <p:nvPr/>
        </p:nvSpPr>
        <p:spPr>
          <a:xfrm>
            <a:off x="3574042" y="241270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01F8F2-C3B6-4F67-9302-8C99A69717A9}"/>
              </a:ext>
            </a:extLst>
          </p:cNvPr>
          <p:cNvSpPr txBox="1"/>
          <p:nvPr/>
        </p:nvSpPr>
        <p:spPr>
          <a:xfrm>
            <a:off x="3962400" y="3962400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Minimum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leverge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1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E81937-7DF3-4C3C-85FA-7644AA475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2" y="2054472"/>
            <a:ext cx="9010815" cy="35645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C96331-F596-4D87-B1B2-05BF5CE248D2}"/>
              </a:ext>
            </a:extLst>
          </p:cNvPr>
          <p:cNvSpPr txBox="1"/>
          <p:nvPr/>
        </p:nvSpPr>
        <p:spPr>
          <a:xfrm>
            <a:off x="400001" y="304800"/>
            <a:ext cx="86998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 inference works with output from function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Input: x array of data, standard error of estimation, percentile point of t-distribution,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x-value where model prediction, with confidence interval, is needed.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Percentile point of t-distribution can be read from table. Linear interpolation may be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D27782-3788-46BB-820B-35B89BC60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362200"/>
            <a:ext cx="3014459" cy="442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786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A2BC8E-A296-4382-8E8F-CEC1CCC1FF17}"/>
              </a:ext>
            </a:extLst>
          </p:cNvPr>
          <p:cNvSpPr txBox="1"/>
          <p:nvPr/>
        </p:nvSpPr>
        <p:spPr>
          <a:xfrm>
            <a:off x="457200" y="2286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Output from function inference: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sb1 = standard error of slope estimation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db1 = uncertainty in slope estimation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hxp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leverage of point xp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dypbar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uncertainty in prediction of a mean value at xp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dypran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uncertainty in prediction of a random value at xp </a:t>
            </a:r>
          </a:p>
        </p:txBody>
      </p:sp>
    </p:spTree>
    <p:extLst>
      <p:ext uri="{BB962C8B-B14F-4D97-AF65-F5344CB8AC3E}">
        <p14:creationId xmlns:p14="http://schemas.microsoft.com/office/powerpoint/2010/main" val="3347745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B6795A-3DBA-4A3E-837F-062599F16FBE}"/>
              </a:ext>
            </a:extLst>
          </p:cNvPr>
          <p:cNvSpPr txBox="1"/>
          <p:nvPr/>
        </p:nvSpPr>
        <p:spPr>
          <a:xfrm>
            <a:off x="228600" y="1828800"/>
            <a:ext cx="868699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Don’t confuse t-statistic and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pptdist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(slide 6).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t-statistic is for p-value test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pptdist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 is for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confidence intervals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Don’t confuse standard error of slope (sb1) with confidence interval on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slope (db1) (slide 8).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confidence intervals are products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pptdist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a standard error.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confidence interval on slope, use standard error of slope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confidence interval on prediction, use standard error estimations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confidence interval on prediction, we also need the leverage of the point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where prediction is made.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number of predictors is more than one, use minimum leverage=1/n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47373-5AD3-433C-AB1E-AF28C23D46CA}"/>
              </a:ext>
            </a:extLst>
          </p:cNvPr>
          <p:cNvSpPr txBox="1"/>
          <p:nvPr/>
        </p:nvSpPr>
        <p:spPr>
          <a:xfrm>
            <a:off x="2590800" y="609600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Common mistakes in inference</a:t>
            </a:r>
          </a:p>
        </p:txBody>
      </p:sp>
    </p:spTree>
    <p:extLst>
      <p:ext uri="{BB962C8B-B14F-4D97-AF65-F5344CB8AC3E}">
        <p14:creationId xmlns:p14="http://schemas.microsoft.com/office/powerpoint/2010/main" val="505301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411E23-06F9-4D59-8338-99C24B83A5AD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060" y="1537147"/>
            <a:ext cx="8482913" cy="4254053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only basis we have for testing the assumptions about noise in a dataset are residuals at optimum choice of parameters.</a:t>
            </a:r>
          </a:p>
          <a:p>
            <a:pPr marL="0" indent="0" eaLnBrk="1" hangingPunct="1">
              <a:buNone/>
              <a:defRPr/>
            </a:pPr>
            <a:endParaRPr lang="en-US" alt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Normally distributed residuals are evidence for the validity of model assumptions.</a:t>
            </a:r>
          </a:p>
          <a:p>
            <a:pPr marL="0" indent="0" eaLnBrk="1" hangingPunct="1">
              <a:buNone/>
              <a:defRPr/>
            </a:pPr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Graphical methods for validation</a:t>
            </a:r>
          </a:p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Normal probability plot of residuals</a:t>
            </a:r>
          </a:p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Plot of standardized residuals against predicted values. Only method you 	are responsible for.</a:t>
            </a:r>
          </a:p>
          <a:p>
            <a:pPr marL="0" indent="0" eaLnBrk="1" hangingPunct="1">
              <a:buNone/>
              <a:defRPr/>
            </a:pPr>
            <a:endParaRPr lang="en-US" alt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Diagnostic tests for validation</a:t>
            </a:r>
          </a:p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Anderson-Darling test: Are residuals are normally distributed?</a:t>
            </a:r>
          </a:p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Bartlett’s or </a:t>
            </a:r>
            <a:r>
              <a:rPr lang="en-US" alt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Levene’s</a:t>
            </a: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test: Do residuals have constant variance? </a:t>
            </a:r>
          </a:p>
          <a:p>
            <a:pPr marL="0" indent="0" eaLnBrk="1" hangingPunct="1">
              <a:buNone/>
              <a:defRPr/>
            </a:pPr>
            <a:r>
              <a:rPr lang="en-US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	Durban-Watson or Runs test: Are residuals independence of 	response?</a:t>
            </a:r>
            <a:endParaRPr lang="en-US" altLang="en-US" sz="2000" dirty="0"/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310" name="Rectangle 4"/>
          <p:cNvSpPr>
            <a:spLocks noChangeArrowheads="1"/>
          </p:cNvSpPr>
          <p:nvPr/>
        </p:nvSpPr>
        <p:spPr bwMode="auto">
          <a:xfrm>
            <a:off x="114300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1" name="Rectangle 5"/>
          <p:cNvSpPr>
            <a:spLocks noChangeArrowheads="1"/>
          </p:cNvSpPr>
          <p:nvPr/>
        </p:nvSpPr>
        <p:spPr bwMode="auto">
          <a:xfrm>
            <a:off x="114300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2" name="Rectangle 6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3" name="Rectangle 7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4" name="Rectangle 8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5" name="Rectangle 9"/>
          <p:cNvSpPr>
            <a:spLocks noChangeArrowheads="1"/>
          </p:cNvSpPr>
          <p:nvPr/>
        </p:nvSpPr>
        <p:spPr bwMode="auto">
          <a:xfrm>
            <a:off x="114300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6" name="Rectangle 10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7" name="Rectangle 11"/>
          <p:cNvSpPr>
            <a:spLocks noChangeArrowheads="1"/>
          </p:cNvSpPr>
          <p:nvPr/>
        </p:nvSpPr>
        <p:spPr bwMode="auto">
          <a:xfrm>
            <a:off x="114300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8" name="Rectangle 1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19" name="Rectangle 13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0" name="Rectangle 14"/>
          <p:cNvSpPr>
            <a:spLocks noChangeArrowheads="1"/>
          </p:cNvSpPr>
          <p:nvPr/>
        </p:nvSpPr>
        <p:spPr bwMode="auto">
          <a:xfrm>
            <a:off x="114300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1" name="Rectangle 15"/>
          <p:cNvSpPr>
            <a:spLocks noChangeArrowheads="1"/>
          </p:cNvSpPr>
          <p:nvPr/>
        </p:nvSpPr>
        <p:spPr bwMode="auto">
          <a:xfrm>
            <a:off x="114300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2" name="Rectangle 16"/>
          <p:cNvSpPr>
            <a:spLocks noChangeArrowheads="1"/>
          </p:cNvSpPr>
          <p:nvPr/>
        </p:nvSpPr>
        <p:spPr bwMode="auto">
          <a:xfrm>
            <a:off x="114300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3" name="Rectangle 17"/>
          <p:cNvSpPr>
            <a:spLocks noChangeArrowheads="1"/>
          </p:cNvSpPr>
          <p:nvPr/>
        </p:nvSpPr>
        <p:spPr bwMode="auto">
          <a:xfrm>
            <a:off x="114300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4" name="Rectangle 18"/>
          <p:cNvSpPr>
            <a:spLocks noChangeArrowheads="1"/>
          </p:cNvSpPr>
          <p:nvPr/>
        </p:nvSpPr>
        <p:spPr bwMode="auto">
          <a:xfrm>
            <a:off x="114300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5" name="Rectangle 19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6" name="Rectangle 20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7" name="Rectangle 21"/>
          <p:cNvSpPr>
            <a:spLocks noChangeArrowheads="1"/>
          </p:cNvSpPr>
          <p:nvPr/>
        </p:nvSpPr>
        <p:spPr bwMode="auto">
          <a:xfrm>
            <a:off x="114300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8" name="Rectangle 22"/>
          <p:cNvSpPr>
            <a:spLocks noChangeArrowheads="1"/>
          </p:cNvSpPr>
          <p:nvPr/>
        </p:nvSpPr>
        <p:spPr bwMode="auto">
          <a:xfrm>
            <a:off x="114300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29" name="Rectangle 23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0" name="Rectangle 2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1" name="Rectangle 25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2" name="Rectangle 26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3" name="Rectangle 27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4" name="Rectangle 28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5" name="Rectangle 29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6" name="Rectangle 30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7" name="Rectangle 31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8" name="Rectangle 32"/>
          <p:cNvSpPr>
            <a:spLocks noChangeArrowheads="1"/>
          </p:cNvSpPr>
          <p:nvPr/>
        </p:nvSpPr>
        <p:spPr bwMode="auto">
          <a:xfrm>
            <a:off x="114300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39" name="Rectangle 33"/>
          <p:cNvSpPr>
            <a:spLocks noChangeArrowheads="1"/>
          </p:cNvSpPr>
          <p:nvPr/>
        </p:nvSpPr>
        <p:spPr bwMode="auto">
          <a:xfrm>
            <a:off x="114300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0" name="Rectangle 3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1" name="Rectangle 35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2" name="Rectangle 36"/>
          <p:cNvSpPr>
            <a:spLocks noChangeArrowheads="1"/>
          </p:cNvSpPr>
          <p:nvPr/>
        </p:nvSpPr>
        <p:spPr bwMode="auto">
          <a:xfrm>
            <a:off x="114300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3" name="Rectangle 37"/>
          <p:cNvSpPr>
            <a:spLocks noChangeArrowheads="1"/>
          </p:cNvSpPr>
          <p:nvPr/>
        </p:nvSpPr>
        <p:spPr bwMode="auto">
          <a:xfrm>
            <a:off x="114300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4" name="Rectangle 38"/>
          <p:cNvSpPr>
            <a:spLocks noChangeArrowheads="1"/>
          </p:cNvSpPr>
          <p:nvPr/>
        </p:nvSpPr>
        <p:spPr bwMode="auto">
          <a:xfrm>
            <a:off x="114300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5" name="Rectangle 39"/>
          <p:cNvSpPr>
            <a:spLocks noChangeArrowheads="1"/>
          </p:cNvSpPr>
          <p:nvPr/>
        </p:nvSpPr>
        <p:spPr bwMode="auto">
          <a:xfrm>
            <a:off x="114300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6" name="Rectangle 40"/>
          <p:cNvSpPr>
            <a:spLocks noChangeArrowheads="1"/>
          </p:cNvSpPr>
          <p:nvPr/>
        </p:nvSpPr>
        <p:spPr bwMode="auto">
          <a:xfrm>
            <a:off x="114300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7" name="Rectangle 41"/>
          <p:cNvSpPr>
            <a:spLocks noChangeArrowheads="1"/>
          </p:cNvSpPr>
          <p:nvPr/>
        </p:nvSpPr>
        <p:spPr bwMode="auto">
          <a:xfrm>
            <a:off x="12573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8" name="Rectangle 42"/>
          <p:cNvSpPr>
            <a:spLocks noChangeArrowheads="1"/>
          </p:cNvSpPr>
          <p:nvPr/>
        </p:nvSpPr>
        <p:spPr bwMode="auto">
          <a:xfrm>
            <a:off x="114300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49" name="Rectangle 43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0" name="Rectangle 4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1" name="Rectangle 45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2" name="Rectangle 46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3" name="Rectangle 47"/>
          <p:cNvSpPr>
            <a:spLocks noChangeArrowheads="1"/>
          </p:cNvSpPr>
          <p:nvPr/>
        </p:nvSpPr>
        <p:spPr bwMode="auto">
          <a:xfrm>
            <a:off x="114300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4" name="Rectangle 48"/>
          <p:cNvSpPr>
            <a:spLocks noChangeArrowheads="1"/>
          </p:cNvSpPr>
          <p:nvPr/>
        </p:nvSpPr>
        <p:spPr bwMode="auto">
          <a:xfrm>
            <a:off x="114300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5" name="Rectangle 49"/>
          <p:cNvSpPr>
            <a:spLocks noChangeArrowheads="1"/>
          </p:cNvSpPr>
          <p:nvPr/>
        </p:nvSpPr>
        <p:spPr bwMode="auto">
          <a:xfrm>
            <a:off x="1143001" y="3182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6" name="Rectangle 50"/>
          <p:cNvSpPr>
            <a:spLocks noChangeArrowheads="1"/>
          </p:cNvSpPr>
          <p:nvPr/>
        </p:nvSpPr>
        <p:spPr bwMode="auto">
          <a:xfrm>
            <a:off x="1143001" y="30396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7" name="Rectangle 51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8" name="Rectangle 5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98359" name="Rectangle 53"/>
          <p:cNvSpPr>
            <a:spLocks noChangeArrowheads="1"/>
          </p:cNvSpPr>
          <p:nvPr/>
        </p:nvSpPr>
        <p:spPr bwMode="auto">
          <a:xfrm>
            <a:off x="1143001" y="267174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58D7FD-C4E2-48CE-9291-FF63AF8B8C9A}"/>
              </a:ext>
            </a:extLst>
          </p:cNvPr>
          <p:cNvSpPr txBox="1"/>
          <p:nvPr/>
        </p:nvSpPr>
        <p:spPr>
          <a:xfrm>
            <a:off x="2032171" y="707209"/>
            <a:ext cx="559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Validation of assumptions required for inference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95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AF16E7C-7816-4776-A95E-468D4E66BF9F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80058"/>
            <a:ext cx="6340197" cy="336203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(1) Zero Mean Assumption</a:t>
            </a:r>
          </a:p>
          <a:p>
            <a:pPr marL="457200" lvl="1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Error term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random variable with a mean of zero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(2) Constant Variance Assumption</a:t>
            </a:r>
          </a:p>
          <a:p>
            <a:pPr marL="457200" lvl="1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Variance of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constant, regardless of the value of x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(3) Independence Assumption</a:t>
            </a:r>
          </a:p>
          <a:p>
            <a:pPr marL="457200" lvl="1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Values of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are independent of each other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(4) Normality Assumption</a:t>
            </a:r>
          </a:p>
          <a:p>
            <a:pPr marL="457200" lvl="1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Values of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are normally distributed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2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3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5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8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0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1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3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4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5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6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8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1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2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3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4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6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7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8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69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70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71" name="Rectangle 41"/>
          <p:cNvSpPr>
            <a:spLocks noChangeArrowheads="1"/>
          </p:cNvSpPr>
          <p:nvPr/>
        </p:nvSpPr>
        <p:spPr bwMode="auto">
          <a:xfrm>
            <a:off x="1" y="34611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8172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FB554-C4C7-4711-8CF8-13452AEA016F}"/>
              </a:ext>
            </a:extLst>
          </p:cNvPr>
          <p:cNvSpPr txBox="1"/>
          <p:nvPr/>
        </p:nvSpPr>
        <p:spPr>
          <a:xfrm>
            <a:off x="1554571" y="518498"/>
            <a:ext cx="658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Explicit assumptions about the error term due to noise in data</a:t>
            </a:r>
          </a:p>
        </p:txBody>
      </p:sp>
      <p:graphicFrame>
        <p:nvGraphicFramePr>
          <p:cNvPr id="5" name="Object 47">
            <a:extLst>
              <a:ext uri="{FF2B5EF4-FFF2-40B4-BE49-F238E27FC236}">
                <a16:creationId xmlns:a16="http://schemas.microsoft.com/office/drawing/2014/main" id="{6C4F230E-0DDA-4924-ACF9-1414584C39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97618"/>
              </p:ext>
            </p:extLst>
          </p:nvPr>
        </p:nvGraphicFramePr>
        <p:xfrm>
          <a:off x="2819400" y="887830"/>
          <a:ext cx="2914389" cy="496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228600" progId="Equation.3">
                  <p:embed/>
                </p:oleObj>
              </mc:Choice>
              <mc:Fallback>
                <p:oleObj name="Equation" r:id="rId2" imgW="1002960" imgH="228600" progId="Equation.3">
                  <p:embed/>
                  <p:pic>
                    <p:nvPicPr>
                      <p:cNvPr id="46" name="Object 47">
                        <a:extLst>
                          <a:ext uri="{FF2B5EF4-FFF2-40B4-BE49-F238E27FC236}">
                            <a16:creationId xmlns:a16="http://schemas.microsoft.com/office/drawing/2014/main" id="{827DCB01-4E20-4F87-B93D-C4CAB1311E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887830"/>
                        <a:ext cx="2914389" cy="49627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166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04659" y="1523456"/>
            <a:ext cx="4314008" cy="4075612"/>
            <a:chOff x="3542004" y="3049072"/>
            <a:chExt cx="3276600" cy="3276600"/>
          </a:xfrm>
        </p:grpSpPr>
        <p:pic>
          <p:nvPicPr>
            <p:cNvPr id="4" name="Picture 65" descr="4graph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2004" y="3049072"/>
              <a:ext cx="32766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66"/>
            <p:cNvSpPr txBox="1">
              <a:spLocks noChangeArrowheads="1"/>
            </p:cNvSpPr>
            <p:nvPr/>
          </p:nvSpPr>
          <p:spPr bwMode="auto">
            <a:xfrm>
              <a:off x="3747789" y="4082622"/>
              <a:ext cx="295275" cy="204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50" b="1" dirty="0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" name="Text Box 67"/>
            <p:cNvSpPr txBox="1">
              <a:spLocks noChangeArrowheads="1"/>
            </p:cNvSpPr>
            <p:nvPr/>
          </p:nvSpPr>
          <p:spPr bwMode="auto">
            <a:xfrm>
              <a:off x="5283196" y="4082622"/>
              <a:ext cx="295275" cy="204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50" b="1" dirty="0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7" name="Text Box 70"/>
            <p:cNvSpPr txBox="1">
              <a:spLocks noChangeArrowheads="1"/>
            </p:cNvSpPr>
            <p:nvPr/>
          </p:nvSpPr>
          <p:spPr bwMode="auto">
            <a:xfrm>
              <a:off x="3747788" y="5799415"/>
              <a:ext cx="295275" cy="204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50" b="1" dirty="0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8" name="Text Box 71"/>
            <p:cNvSpPr txBox="1">
              <a:spLocks noChangeArrowheads="1"/>
            </p:cNvSpPr>
            <p:nvPr/>
          </p:nvSpPr>
          <p:spPr bwMode="auto">
            <a:xfrm>
              <a:off x="6347345" y="5799415"/>
              <a:ext cx="295275" cy="204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050" b="1">
                  <a:solidFill>
                    <a:srgbClr val="FF7C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5333" y="2362200"/>
            <a:ext cx="437932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Plots of standardized residuals vs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prediction can indicate failure of assumptions needed for inference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Probably OK</a:t>
            </a:r>
          </a:p>
          <a:p>
            <a:pPr marL="342900" indent="-342900">
              <a:buAutoNum type="alphaU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independent</a:t>
            </a:r>
          </a:p>
          <a:p>
            <a:pPr marL="342900" indent="-342900">
              <a:buAutoNum type="alphaU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Variance not constant</a:t>
            </a:r>
          </a:p>
          <a:p>
            <a:pPr marL="342900" indent="-342900">
              <a:buAutoNum type="alphaU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Mean not zero</a:t>
            </a:r>
          </a:p>
          <a:p>
            <a:pPr marL="342900" indent="-342900">
              <a:buAutoNum type="alphaUcPeriod"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49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EB8481-4C8F-462C-9F59-5BC1CED1B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12" y="2420245"/>
            <a:ext cx="8168975" cy="3545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E93642-60F9-40B5-B424-07A37CE81EB3}"/>
              </a:ext>
            </a:extLst>
          </p:cNvPr>
          <p:cNvSpPr txBox="1"/>
          <p:nvPr/>
        </p:nvSpPr>
        <p:spPr>
          <a:xfrm>
            <a:off x="2286000" y="1447800"/>
            <a:ext cx="508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Script to plot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StdRes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VS Model predictions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14619B-A127-4C60-9A75-9379BC8EA172}"/>
              </a:ext>
            </a:extLst>
          </p:cNvPr>
          <p:cNvSpPr/>
          <p:nvPr/>
        </p:nvSpPr>
        <p:spPr>
          <a:xfrm>
            <a:off x="1371600" y="57150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3F4CB-ABD9-4F73-A0FB-2E73E135C184}"/>
              </a:ext>
            </a:extLst>
          </p:cNvPr>
          <p:cNvSpPr txBox="1"/>
          <p:nvPr/>
        </p:nvSpPr>
        <p:spPr>
          <a:xfrm>
            <a:off x="1485912" y="5522502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8EDC92-51E8-4440-BBB6-AB8D8E834A0A}"/>
              </a:ext>
            </a:extLst>
          </p:cNvPr>
          <p:cNvSpPr/>
          <p:nvPr/>
        </p:nvSpPr>
        <p:spPr>
          <a:xfrm>
            <a:off x="487512" y="4191000"/>
            <a:ext cx="210328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6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F5E7EA-E618-4862-ABA4-FEC5B480E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"/>
            <a:ext cx="7467600" cy="56007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58F328-DFC8-4A6E-B97C-3C695AB2482B}"/>
              </a:ext>
            </a:extLst>
          </p:cNvPr>
          <p:cNvSpPr txBox="1"/>
          <p:nvPr/>
        </p:nvSpPr>
        <p:spPr>
          <a:xfrm>
            <a:off x="690163" y="2590800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StdRes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F5C9F3-3418-41AC-9063-03508A9C77B6}"/>
              </a:ext>
            </a:extLst>
          </p:cNvPr>
          <p:cNvSpPr txBox="1"/>
          <p:nvPr/>
        </p:nvSpPr>
        <p:spPr>
          <a:xfrm>
            <a:off x="3810000" y="5720091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Model predication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14BB29-A4E3-40A9-8821-6E6406A19E93}"/>
              </a:ext>
            </a:extLst>
          </p:cNvPr>
          <p:cNvSpPr txBox="1"/>
          <p:nvPr/>
        </p:nvSpPr>
        <p:spPr>
          <a:xfrm>
            <a:off x="3133620" y="4648200"/>
            <a:ext cx="4626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Reasonably random pattern</a:t>
            </a:r>
          </a:p>
        </p:txBody>
      </p:sp>
    </p:spTree>
    <p:extLst>
      <p:ext uri="{BB962C8B-B14F-4D97-AF65-F5344CB8AC3E}">
        <p14:creationId xmlns:p14="http://schemas.microsoft.com/office/powerpoint/2010/main" val="681060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FFFFFF"/>
                </a:solidFill>
                <a:latin typeface="Calibri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519" y="2102835"/>
            <a:ext cx="6654965" cy="329032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another data point to hiker dataset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hiker traveled 20 km in 5 hours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Write a script to run function inference on expanded hiker dataset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Confidence level 95% 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Take percental point of t-distribution from table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results from Assignment 3a for b</a:t>
            </a:r>
            <a:r>
              <a:rPr lang="en-US" alt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alt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s, and standard residuals</a:t>
            </a:r>
            <a:endParaRPr lang="en-US" alt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Report standard error of slope, t-statistic, confidence interval on slope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x</a:t>
            </a:r>
            <a:r>
              <a:rPr lang="en-US" alt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=5, </a:t>
            </a:r>
          </a:p>
          <a:p>
            <a:pPr marL="0" indent="0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Report y</a:t>
            </a:r>
            <a:r>
              <a:rPr lang="en-US" alt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confidence intervals on prediction of mean and random example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114300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114300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44" name="Rectangle 6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45" name="Rectangle 7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46" name="Rectangle 8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114300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49" name="Rectangle 11"/>
          <p:cNvSpPr>
            <a:spLocks noChangeArrowheads="1"/>
          </p:cNvSpPr>
          <p:nvPr/>
        </p:nvSpPr>
        <p:spPr bwMode="auto">
          <a:xfrm>
            <a:off x="114300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0" name="Rectangle 1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1" name="Rectangle 13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2" name="Rectangle 14"/>
          <p:cNvSpPr>
            <a:spLocks noChangeArrowheads="1"/>
          </p:cNvSpPr>
          <p:nvPr/>
        </p:nvSpPr>
        <p:spPr bwMode="auto">
          <a:xfrm>
            <a:off x="114300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3" name="Rectangle 15"/>
          <p:cNvSpPr>
            <a:spLocks noChangeArrowheads="1"/>
          </p:cNvSpPr>
          <p:nvPr/>
        </p:nvSpPr>
        <p:spPr bwMode="auto">
          <a:xfrm>
            <a:off x="114300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4" name="Rectangle 16"/>
          <p:cNvSpPr>
            <a:spLocks noChangeArrowheads="1"/>
          </p:cNvSpPr>
          <p:nvPr/>
        </p:nvSpPr>
        <p:spPr bwMode="auto">
          <a:xfrm>
            <a:off x="114300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5" name="Rectangle 17"/>
          <p:cNvSpPr>
            <a:spLocks noChangeArrowheads="1"/>
          </p:cNvSpPr>
          <p:nvPr/>
        </p:nvSpPr>
        <p:spPr bwMode="auto">
          <a:xfrm>
            <a:off x="114300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6" name="Rectangle 18"/>
          <p:cNvSpPr>
            <a:spLocks noChangeArrowheads="1"/>
          </p:cNvSpPr>
          <p:nvPr/>
        </p:nvSpPr>
        <p:spPr bwMode="auto">
          <a:xfrm>
            <a:off x="114300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7" name="Rectangle 19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8" name="Rectangle 20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59" name="Rectangle 21"/>
          <p:cNvSpPr>
            <a:spLocks noChangeArrowheads="1"/>
          </p:cNvSpPr>
          <p:nvPr/>
        </p:nvSpPr>
        <p:spPr bwMode="auto">
          <a:xfrm>
            <a:off x="114300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0" name="Rectangle 22"/>
          <p:cNvSpPr>
            <a:spLocks noChangeArrowheads="1"/>
          </p:cNvSpPr>
          <p:nvPr/>
        </p:nvSpPr>
        <p:spPr bwMode="auto">
          <a:xfrm>
            <a:off x="114300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1" name="Rectangle 23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2" name="Rectangle 2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3" name="Rectangle 25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4" name="Rectangle 26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5" name="Rectangle 27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6" name="Rectangle 28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7" name="Rectangle 29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8" name="Rectangle 30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69" name="Rectangle 31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70" name="Rectangle 32"/>
          <p:cNvSpPr>
            <a:spLocks noChangeArrowheads="1"/>
          </p:cNvSpPr>
          <p:nvPr/>
        </p:nvSpPr>
        <p:spPr bwMode="auto">
          <a:xfrm>
            <a:off x="114300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71" name="Rectangle 33"/>
          <p:cNvSpPr>
            <a:spLocks noChangeArrowheads="1"/>
          </p:cNvSpPr>
          <p:nvPr/>
        </p:nvSpPr>
        <p:spPr bwMode="auto">
          <a:xfrm>
            <a:off x="114300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72" name="Rectangle 3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9973" name="Rectangle 35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923B7-E3D7-4A83-A1E4-A1075AB20409}"/>
              </a:ext>
            </a:extLst>
          </p:cNvPr>
          <p:cNvSpPr txBox="1"/>
          <p:nvPr/>
        </p:nvSpPr>
        <p:spPr>
          <a:xfrm>
            <a:off x="1590675" y="1446907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4: Linear fit with inference</a:t>
            </a:r>
          </a:p>
        </p:txBody>
      </p:sp>
    </p:spTree>
    <p:extLst>
      <p:ext uri="{BB962C8B-B14F-4D97-AF65-F5344CB8AC3E}">
        <p14:creationId xmlns:p14="http://schemas.microsoft.com/office/powerpoint/2010/main" val="167485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1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4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5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6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7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8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69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0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1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2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3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4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5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8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79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2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3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4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5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6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7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8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89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0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1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2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3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4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5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6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7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9199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F2E661-D9A6-422F-A9E0-02658E5564EC}"/>
              </a:ext>
            </a:extLst>
          </p:cNvPr>
          <p:cNvSpPr txBox="1"/>
          <p:nvPr/>
        </p:nvSpPr>
        <p:spPr>
          <a:xfrm>
            <a:off x="1524000" y="397387"/>
            <a:ext cx="636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Implications for y due to assumptions about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</a:p>
        </p:txBody>
      </p:sp>
      <p:pic>
        <p:nvPicPr>
          <p:cNvPr id="5" name="Picture 47" descr="regression_model">
            <a:extLst>
              <a:ext uri="{FF2B5EF4-FFF2-40B4-BE49-F238E27FC236}">
                <a16:creationId xmlns:a16="http://schemas.microsoft.com/office/drawing/2014/main" id="{477CACE4-6CD8-416E-B0D0-F572EC6CF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38" y="1555431"/>
            <a:ext cx="6093769" cy="331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79743"/>
            <a:ext cx="8643725" cy="4582857"/>
          </a:xfrm>
        </p:spPr>
        <p:txBody>
          <a:bodyPr>
            <a:normAutofit/>
          </a:bodyPr>
          <a:lstStyle/>
          <a:p>
            <a:pPr marL="457200" indent="-457200" eaLnBrk="1" hangingPunct="1">
              <a:buAutoNum type="arabicParenBoth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Based on Zero Mean Assumption</a:t>
            </a: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each x, the mean of y’s with different amounts of noise lie on the regression line</a:t>
            </a: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(2) Based on Constant Variance Assumption</a:t>
            </a: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Regardless of the value of x, distributions of y’s have the same width</a:t>
            </a:r>
          </a:p>
        </p:txBody>
      </p:sp>
    </p:spTree>
    <p:extLst>
      <p:ext uri="{BB962C8B-B14F-4D97-AF65-F5344CB8AC3E}">
        <p14:creationId xmlns:p14="http://schemas.microsoft.com/office/powerpoint/2010/main" val="259674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836C92-7668-455F-BE8C-46065E887D50}"/>
              </a:ext>
            </a:extLst>
          </p:cNvPr>
          <p:cNvSpPr txBox="1"/>
          <p:nvPr/>
        </p:nvSpPr>
        <p:spPr>
          <a:xfrm>
            <a:off x="1143000" y="1371600"/>
            <a:ext cx="67056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(3) Based on Independence Assumption</a:t>
            </a: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any x, values of y are independent</a:t>
            </a:r>
          </a:p>
          <a:p>
            <a:pPr marL="0" indent="0" eaLnBrk="1" hangingPunct="1">
              <a:buNone/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(4) Based on Normality Assumption</a:t>
            </a: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 is a normally distributed random variable at every x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9F917-B98D-4CCD-B3F1-B88F2ED4C430}"/>
              </a:ext>
            </a:extLst>
          </p:cNvPr>
          <p:cNvSpPr txBox="1"/>
          <p:nvPr/>
        </p:nvSpPr>
        <p:spPr>
          <a:xfrm>
            <a:off x="1015577" y="685800"/>
            <a:ext cx="7112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implications for y due to assumptions about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C2956-4CC2-4122-8E89-0728BCEB7123}"/>
              </a:ext>
            </a:extLst>
          </p:cNvPr>
          <p:cNvSpPr txBox="1">
            <a:spLocks noChangeArrowheads="1"/>
          </p:cNvSpPr>
          <p:nvPr/>
        </p:nvSpPr>
        <p:spPr>
          <a:xfrm>
            <a:off x="685799" y="3661719"/>
            <a:ext cx="7772400" cy="21294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Inference enabled by assumptions about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(1) Confidence interval for slope, </a:t>
            </a:r>
            <a:r>
              <a:rPr lang="el-G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(2) t-test for H</a:t>
            </a:r>
            <a:r>
              <a:rPr lang="en-US" alt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that </a:t>
            </a:r>
            <a:r>
              <a:rPr lang="en-US" alt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0 (attribute is not a predictor of response)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(3) Confidence interval for mean of response, given an x-value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(4) Prediction interval for random response value, given an x-value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9" name="Object 45">
            <a:extLst>
              <a:ext uri="{FF2B5EF4-FFF2-40B4-BE49-F238E27FC236}">
                <a16:creationId xmlns:a16="http://schemas.microsoft.com/office/drawing/2014/main" id="{9B148DC5-B8FF-4540-9ECF-C6A3774C9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967668"/>
              </p:ext>
            </p:extLst>
          </p:nvPr>
        </p:nvGraphicFramePr>
        <p:xfrm>
          <a:off x="5486400" y="3661719"/>
          <a:ext cx="2766484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100" imgH="228600" progId="Equation.3">
                  <p:embed/>
                </p:oleObj>
              </mc:Choice>
              <mc:Fallback>
                <p:oleObj name="Equation" r:id="rId2" imgW="1054100" imgH="228600" progId="Equation.3">
                  <p:embed/>
                  <p:pic>
                    <p:nvPicPr>
                      <p:cNvPr id="57391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61719"/>
                        <a:ext cx="2766484" cy="4492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86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25E2B4F-5873-428F-B4DE-A1AE8E98AE93}" type="slidenum">
              <a:rPr lang="en-US" altLang="en-US">
                <a:latin typeface="Arial" charset="0"/>
              </a:rPr>
              <a:pPr/>
              <a:t>5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39" y="1472689"/>
            <a:ext cx="8229600" cy="389123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Consider many samples of a population in which</a:t>
            </a: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a valid relationship between predictor x and response y.</a:t>
            </a: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Each sample yields a least-squares estimate b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slope 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Sampling distribution of b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has mean =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standard error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an estimate of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b1,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where s = standard error of estimation</a:t>
            </a:r>
          </a:p>
          <a:p>
            <a:pPr marL="0" indent="0" eaLnBrk="1" hangingPunct="1">
              <a:buNone/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sz="1800" dirty="0"/>
          </a:p>
          <a:p>
            <a:pPr eaLnBrk="1" hangingPunct="1">
              <a:defRPr/>
            </a:pPr>
            <a:endParaRPr lang="en-US" altLang="en-US" sz="1800" dirty="0"/>
          </a:p>
          <a:p>
            <a:pPr eaLnBrk="1" hangingPunct="1">
              <a:defRPr/>
            </a:pPr>
            <a:endParaRPr lang="en-US" altLang="en-US" sz="1800" dirty="0"/>
          </a:p>
        </p:txBody>
      </p:sp>
      <p:sp>
        <p:nvSpPr>
          <p:cNvPr id="61446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47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48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49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0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1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2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3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4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5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6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7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8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59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0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1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2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3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4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5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6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7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8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69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0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1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2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3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4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5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6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7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8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79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0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1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2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3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4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5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6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7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88" name="Rectangle 48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1490" name="Rectangle 50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aphicFrame>
        <p:nvGraphicFramePr>
          <p:cNvPr id="53" name="Object 49">
            <a:extLst>
              <a:ext uri="{FF2B5EF4-FFF2-40B4-BE49-F238E27FC236}">
                <a16:creationId xmlns:a16="http://schemas.microsoft.com/office/drawing/2014/main" id="{7A7EEBF5-9256-4A6A-836C-EA25093ED9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238740"/>
              </p:ext>
            </p:extLst>
          </p:nvPr>
        </p:nvGraphicFramePr>
        <p:xfrm>
          <a:off x="1760539" y="3397529"/>
          <a:ext cx="4351972" cy="1087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74800" imgH="520700" progId="Equation.3">
                  <p:embed/>
                </p:oleObj>
              </mc:Choice>
              <mc:Fallback>
                <p:oleObj name="Equation" r:id="rId3" imgW="1574800" imgH="520700" progId="Equation.3">
                  <p:embed/>
                  <p:pic>
                    <p:nvPicPr>
                      <p:cNvPr id="6149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9" y="3397529"/>
                        <a:ext cx="4351972" cy="108799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5">
            <a:extLst>
              <a:ext uri="{FF2B5EF4-FFF2-40B4-BE49-F238E27FC236}">
                <a16:creationId xmlns:a16="http://schemas.microsoft.com/office/drawing/2014/main" id="{64B40101-4323-4DC6-A830-7EB9AADE6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05615"/>
              </p:ext>
            </p:extLst>
          </p:nvPr>
        </p:nvGraphicFramePr>
        <p:xfrm>
          <a:off x="5562600" y="1433246"/>
          <a:ext cx="2766484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100" imgH="228600" progId="Equation.3">
                  <p:embed/>
                </p:oleObj>
              </mc:Choice>
              <mc:Fallback>
                <p:oleObj name="Equation" r:id="rId5" imgW="1054100" imgH="228600" progId="Equation.3">
                  <p:embed/>
                  <p:pic>
                    <p:nvPicPr>
                      <p:cNvPr id="9" name="Object 45">
                        <a:extLst>
                          <a:ext uri="{FF2B5EF4-FFF2-40B4-BE49-F238E27FC236}">
                            <a16:creationId xmlns:a16="http://schemas.microsoft.com/office/drawing/2014/main" id="{9B148DC5-B8FF-4540-9ECF-C6A3774C96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433246"/>
                        <a:ext cx="2766484" cy="4492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2B1564D-32F6-431D-8FD3-6637A9764E86}"/>
              </a:ext>
            </a:extLst>
          </p:cNvPr>
          <p:cNvSpPr txBox="1"/>
          <p:nvPr/>
        </p:nvSpPr>
        <p:spPr>
          <a:xfrm>
            <a:off x="2286000" y="728048"/>
            <a:ext cx="4370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x an y</a:t>
            </a:r>
          </a:p>
        </p:txBody>
      </p:sp>
    </p:spTree>
    <p:extLst>
      <p:ext uri="{BB962C8B-B14F-4D97-AF65-F5344CB8AC3E}">
        <p14:creationId xmlns:p14="http://schemas.microsoft.com/office/powerpoint/2010/main" val="387267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6FF9396-ED8B-43CA-A27D-8C2AF97152B8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532" y="1166018"/>
            <a:ext cx="8349668" cy="477758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Large values s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indicate estimate of slope </a:t>
            </a:r>
            <a:r>
              <a:rPr lang="en-US" alt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unstable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true value of the slope, </a:t>
            </a:r>
            <a:r>
              <a:rPr lang="en-US" alt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could be zero, meaning x is not a predictor of y</a:t>
            </a: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alt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T-test is based on the statistic</a:t>
            </a: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the null hypothesis is true (</a:t>
            </a:r>
            <a:r>
              <a:rPr lang="en-US" alt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0), t = b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 s</a:t>
            </a:r>
            <a:r>
              <a:rPr lang="en-US" altLang="en-US" sz="2000" baseline="-10000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follows t-distribution with n-2 degrees of freedom.</a:t>
            </a:r>
          </a:p>
          <a:p>
            <a:pPr marL="0" indent="0" eaLnBrk="1" hangingPunct="1">
              <a:buNone/>
              <a:defRPr/>
            </a:pP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the p-value of the t-statistic, we can determine, at a selected confidence level, if the null hypothesis can be rejected.</a:t>
            </a:r>
          </a:p>
          <a:p>
            <a:pPr marL="0" indent="0" eaLnBrk="1" hangingPunct="1"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 null hypothesis can be rejected, then</a:t>
            </a: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gives the confidence interval on the slope,</a:t>
            </a: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where t</a:t>
            </a:r>
            <a:r>
              <a:rPr lang="en-US" alt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n-2,1-</a:t>
            </a:r>
            <a:r>
              <a:rPr lang="en-US" altLang="en-US" sz="2000" baseline="-25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a percentile point of the t distribution.</a:t>
            </a:r>
            <a:r>
              <a:rPr lang="en-US" altLang="en-US" sz="2000" baseline="-25000" dirty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495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496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497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498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499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0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1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2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3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4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5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6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7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8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09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0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1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2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3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4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5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6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7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8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19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0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1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2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3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4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5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6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7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8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29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0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1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2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3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4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5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6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7" name="Rectangle 48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63538" name="Rectangle 5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graphicFrame>
        <p:nvGraphicFramePr>
          <p:cNvPr id="52" name="Object 50">
            <a:extLst>
              <a:ext uri="{FF2B5EF4-FFF2-40B4-BE49-F238E27FC236}">
                <a16:creationId xmlns:a16="http://schemas.microsoft.com/office/drawing/2014/main" id="{9E51F4FD-90E9-41BB-B4A4-9B1660AA0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916959"/>
              </p:ext>
            </p:extLst>
          </p:nvPr>
        </p:nvGraphicFramePr>
        <p:xfrm>
          <a:off x="4214601" y="1835966"/>
          <a:ext cx="2235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87400" imgH="469900" progId="Equation.3">
                  <p:embed/>
                </p:oleObj>
              </mc:Choice>
              <mc:Fallback>
                <p:oleObj name="Equation" r:id="rId3" imgW="787400" imgH="469900" progId="Equation.3">
                  <p:embed/>
                  <p:pic>
                    <p:nvPicPr>
                      <p:cNvPr id="63539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601" y="1835966"/>
                        <a:ext cx="2235200" cy="990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D421D16-A9E3-432C-96DC-3849ADAE3B69}"/>
              </a:ext>
            </a:extLst>
          </p:cNvPr>
          <p:cNvSpPr txBox="1"/>
          <p:nvPr/>
        </p:nvSpPr>
        <p:spPr>
          <a:xfrm>
            <a:off x="2438400" y="595640"/>
            <a:ext cx="4370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x an y</a:t>
            </a:r>
          </a:p>
        </p:txBody>
      </p:sp>
      <p:graphicFrame>
        <p:nvGraphicFramePr>
          <p:cNvPr id="56" name="Object 50">
            <a:extLst>
              <a:ext uri="{FF2B5EF4-FFF2-40B4-BE49-F238E27FC236}">
                <a16:creationId xmlns:a16="http://schemas.microsoft.com/office/drawing/2014/main" id="{B046F0A0-8D2A-4B26-947B-57CE3CFCEC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016907"/>
              </p:ext>
            </p:extLst>
          </p:nvPr>
        </p:nvGraphicFramePr>
        <p:xfrm>
          <a:off x="5354613" y="4648200"/>
          <a:ext cx="3406072" cy="632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41120" imgH="253800" progId="Equation.3">
                  <p:embed/>
                </p:oleObj>
              </mc:Choice>
              <mc:Fallback>
                <p:oleObj name="Equation" r:id="rId5" imgW="1041120" imgH="253800" progId="Equation.3">
                  <p:embed/>
                  <p:pic>
                    <p:nvPicPr>
                      <p:cNvPr id="71733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13" y="4648200"/>
                        <a:ext cx="3406072" cy="63258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264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31CAD1-879E-4042-A1CC-7B99B6D1917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7" y="685800"/>
            <a:ext cx="3014459" cy="4426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29549" y="1524000"/>
            <a:ext cx="59234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Subroutines to calculate p-values of the t-statistic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percentile points of t-distribution can be found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the web.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table give percentile points for several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confidence levels. For n-2 &gt; 30, the slow rate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change allows linear interpolation on degrees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freedom to be used in calculation percentile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points.</a:t>
            </a: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32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7560EA-E4BF-4587-8780-C142484562A9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267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534429" y="3654527"/>
            <a:ext cx="8075141" cy="249626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6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= -2.4193 </a:t>
            </a:r>
          </a:p>
          <a:p>
            <a:pPr marL="0" indent="0" eaLnBrk="1" hangingPunct="1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600" baseline="-10000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= 0.2376 </a:t>
            </a:r>
          </a:p>
          <a:p>
            <a:pPr marL="0" indent="0" eaLnBrk="1" hangingPunct="1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T-statistic, t = b</a:t>
            </a:r>
            <a:r>
              <a:rPr lang="en-US" altLang="en-US" sz="16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/ S</a:t>
            </a:r>
            <a:r>
              <a:rPr lang="en-US" altLang="en-US" sz="1600" baseline="-10000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= -2.4193/0.2376 = -10.18</a:t>
            </a:r>
          </a:p>
          <a:p>
            <a:pPr marL="0" indent="0" eaLnBrk="1" hangingPunct="1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probability of such an extreme t-value by chance alone (p-value of the t-statistic) is very small; hence, reject the null hypothesis that </a:t>
            </a:r>
            <a:r>
              <a:rPr lang="en-US" altLang="en-US" sz="16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= 0.</a:t>
            </a:r>
            <a:r>
              <a:rPr lang="en-US" altLang="en-US" sz="1600" dirty="0"/>
              <a:t> </a:t>
            </a:r>
          </a:p>
          <a:p>
            <a:pPr marL="0" indent="0" eaLnBrk="1" hangingPunct="1">
              <a:buNone/>
              <a:defRPr/>
            </a:pPr>
            <a:endParaRPr lang="en-US" altLang="en-US" sz="1600" dirty="0"/>
          </a:p>
          <a:p>
            <a:pPr marL="0" indent="0" eaLnBrk="1" hangingPunct="1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Percentile point for 95% confidence and 75 degrees of freedom = 2.0</a:t>
            </a:r>
          </a:p>
          <a:p>
            <a:pPr marL="0" indent="0" eaLnBrk="1" hangingPunct="1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Slope estimate with confidence interval = –2.4193 ± (2.0) (0.2376) </a:t>
            </a:r>
          </a:p>
          <a:p>
            <a:pPr marL="0" indent="0" eaLnBrk="1" hangingPunct="1"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 have 95% confidence that true slope is between –2.8945 and –1.9441</a:t>
            </a:r>
            <a:r>
              <a:rPr lang="en-US" altLang="en-US" sz="1600" dirty="0"/>
              <a:t>	</a:t>
            </a:r>
          </a:p>
          <a:p>
            <a:pPr marL="0" indent="0" eaLnBrk="1" hangingPunct="1"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2" name="Rectangle 34"/>
          <p:cNvSpPr>
            <a:spLocks noChangeArrowheads="1"/>
          </p:cNvSpPr>
          <p:nvPr/>
        </p:nvSpPr>
        <p:spPr bwMode="auto">
          <a:xfrm>
            <a:off x="114300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23" name="Rectangle 35"/>
          <p:cNvSpPr>
            <a:spLocks noChangeArrowheads="1"/>
          </p:cNvSpPr>
          <p:nvPr/>
        </p:nvSpPr>
        <p:spPr bwMode="auto">
          <a:xfrm>
            <a:off x="114300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24" name="Rectangle 36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25" name="Rectangle 37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26" name="Rectangle 38"/>
          <p:cNvSpPr>
            <a:spLocks noChangeArrowheads="1"/>
          </p:cNvSpPr>
          <p:nvPr/>
        </p:nvSpPr>
        <p:spPr bwMode="auto">
          <a:xfrm>
            <a:off x="114300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27" name="Rectangle 39"/>
          <p:cNvSpPr>
            <a:spLocks noChangeArrowheads="1"/>
          </p:cNvSpPr>
          <p:nvPr/>
        </p:nvSpPr>
        <p:spPr bwMode="auto">
          <a:xfrm>
            <a:off x="114300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28" name="Rectangle 40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29" name="Rectangle 41"/>
          <p:cNvSpPr>
            <a:spLocks noChangeArrowheads="1"/>
          </p:cNvSpPr>
          <p:nvPr/>
        </p:nvSpPr>
        <p:spPr bwMode="auto">
          <a:xfrm>
            <a:off x="114300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0" name="Rectangle 4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1" name="Rectangle 43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2" name="Rectangle 44"/>
          <p:cNvSpPr>
            <a:spLocks noChangeArrowheads="1"/>
          </p:cNvSpPr>
          <p:nvPr/>
        </p:nvSpPr>
        <p:spPr bwMode="auto">
          <a:xfrm>
            <a:off x="114300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3" name="Rectangle 45"/>
          <p:cNvSpPr>
            <a:spLocks noChangeArrowheads="1"/>
          </p:cNvSpPr>
          <p:nvPr/>
        </p:nvSpPr>
        <p:spPr bwMode="auto">
          <a:xfrm>
            <a:off x="114300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4" name="Rectangle 46"/>
          <p:cNvSpPr>
            <a:spLocks noChangeArrowheads="1"/>
          </p:cNvSpPr>
          <p:nvPr/>
        </p:nvSpPr>
        <p:spPr bwMode="auto">
          <a:xfrm>
            <a:off x="114300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5" name="Rectangle 47"/>
          <p:cNvSpPr>
            <a:spLocks noChangeArrowheads="1"/>
          </p:cNvSpPr>
          <p:nvPr/>
        </p:nvSpPr>
        <p:spPr bwMode="auto">
          <a:xfrm>
            <a:off x="114300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6" name="Rectangle 48"/>
          <p:cNvSpPr>
            <a:spLocks noChangeArrowheads="1"/>
          </p:cNvSpPr>
          <p:nvPr/>
        </p:nvSpPr>
        <p:spPr bwMode="auto">
          <a:xfrm>
            <a:off x="114300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7" name="Rectangle 49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8" name="Rectangle 50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39" name="Rectangle 51"/>
          <p:cNvSpPr>
            <a:spLocks noChangeArrowheads="1"/>
          </p:cNvSpPr>
          <p:nvPr/>
        </p:nvSpPr>
        <p:spPr bwMode="auto">
          <a:xfrm>
            <a:off x="114300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0" name="Rectangle 52"/>
          <p:cNvSpPr>
            <a:spLocks noChangeArrowheads="1"/>
          </p:cNvSpPr>
          <p:nvPr/>
        </p:nvSpPr>
        <p:spPr bwMode="auto">
          <a:xfrm>
            <a:off x="114300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1" name="Rectangle 53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2" name="Rectangle 54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3" name="Rectangle 55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4" name="Rectangle 63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5" name="Rectangle 64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6" name="Rectangle 65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7" name="Rectangle 66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8" name="Rectangle 67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49" name="Rectangle 68"/>
          <p:cNvSpPr>
            <a:spLocks noChangeArrowheads="1"/>
          </p:cNvSpPr>
          <p:nvPr/>
        </p:nvSpPr>
        <p:spPr bwMode="auto">
          <a:xfrm>
            <a:off x="2463405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sp>
        <p:nvSpPr>
          <p:cNvPr id="34850" name="Rectangle 70"/>
          <p:cNvSpPr>
            <a:spLocks noChangeArrowheads="1"/>
          </p:cNvSpPr>
          <p:nvPr/>
        </p:nvSpPr>
        <p:spPr bwMode="auto">
          <a:xfrm>
            <a:off x="114300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solidFill>
                <a:srgbClr val="FFFFFF"/>
              </a:solidFill>
            </a:endParaRPr>
          </a:p>
        </p:txBody>
      </p:sp>
      <p:graphicFrame>
        <p:nvGraphicFramePr>
          <p:cNvPr id="34852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175046"/>
              </p:ext>
            </p:extLst>
          </p:nvPr>
        </p:nvGraphicFramePr>
        <p:xfrm>
          <a:off x="1981201" y="800596"/>
          <a:ext cx="5105400" cy="3191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687483" imgH="4704762" progId="MSPhotoEd.3">
                  <p:embed/>
                </p:oleObj>
              </mc:Choice>
              <mc:Fallback>
                <p:oleObj r:id="rId2" imgW="6687483" imgH="4704762" progId="MSPhotoEd.3">
                  <p:embed/>
                  <p:pic>
                    <p:nvPicPr>
                      <p:cNvPr id="34852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800596"/>
                        <a:ext cx="5105400" cy="3191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F98B2D6-C820-4836-BCAA-7ED33D05EDAA}"/>
              </a:ext>
            </a:extLst>
          </p:cNvPr>
          <p:cNvSpPr txBox="1"/>
          <p:nvPr/>
        </p:nvSpPr>
        <p:spPr>
          <a:xfrm>
            <a:off x="870077" y="416059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from “cereals” dataset: sugar as predictor of nutritional rating</a:t>
            </a:r>
          </a:p>
        </p:txBody>
      </p:sp>
    </p:spTree>
    <p:extLst>
      <p:ext uri="{BB962C8B-B14F-4D97-AF65-F5344CB8AC3E}">
        <p14:creationId xmlns:p14="http://schemas.microsoft.com/office/powerpoint/2010/main" val="419435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Tahoma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Tahoma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Tahoma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Tahoma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02E028B-B8EE-4B33-AC6A-36F31C94D2F9}" type="slidenum">
              <a:rPr lang="en-US" altLang="en-US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72402"/>
            <a:ext cx="8229600" cy="229585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Regression equation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estimates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value of response for a given value of predictor.</a:t>
            </a:r>
          </a:p>
          <a:p>
            <a:pPr marL="0" indent="0" eaLnBrk="1" hangingPunct="1">
              <a:buNone/>
              <a:defRPr/>
            </a:pP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Does not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provide probability statement regarding the accuracy of these estimates</a:t>
            </a:r>
          </a:p>
          <a:p>
            <a:pPr marL="0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Probability statements about accuracy can be obtained for</a:t>
            </a:r>
          </a:p>
          <a:p>
            <a:pPr marL="457200" lvl="1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(1) Confidence interval for the mean of y-values at a given x</a:t>
            </a:r>
          </a:p>
          <a:p>
            <a:pPr marL="457200" lvl="1" indent="0" eaLnBrk="1" hangingPunct="1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(2) Prediction interval of y value for a randomly chosen value of x </a:t>
            </a:r>
          </a:p>
        </p:txBody>
      </p:sp>
      <p:sp>
        <p:nvSpPr>
          <p:cNvPr id="77830" name="Rectangle 4"/>
          <p:cNvSpPr>
            <a:spLocks noChangeArrowheads="1"/>
          </p:cNvSpPr>
          <p:nvPr/>
        </p:nvSpPr>
        <p:spPr bwMode="auto">
          <a:xfrm>
            <a:off x="1" y="19216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1" name="Rectangle 5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2" name="Rectangle 6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3" name="Rectangle 7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4" name="Rectangle 8"/>
          <p:cNvSpPr>
            <a:spLocks noChangeArrowheads="1"/>
          </p:cNvSpPr>
          <p:nvPr/>
        </p:nvSpPr>
        <p:spPr bwMode="auto">
          <a:xfrm>
            <a:off x="1" y="31539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5" name="Rectangle 9"/>
          <p:cNvSpPr>
            <a:spLocks noChangeArrowheads="1"/>
          </p:cNvSpPr>
          <p:nvPr/>
        </p:nvSpPr>
        <p:spPr bwMode="auto">
          <a:xfrm>
            <a:off x="1" y="316823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6" name="Rectangle 1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7" name="Rectangle 11"/>
          <p:cNvSpPr>
            <a:spLocks noChangeArrowheads="1"/>
          </p:cNvSpPr>
          <p:nvPr/>
        </p:nvSpPr>
        <p:spPr bwMode="auto">
          <a:xfrm>
            <a:off x="1" y="31968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8" name="Rectangle 12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39" name="Rectangle 1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0" name="Rectangle 14"/>
          <p:cNvSpPr>
            <a:spLocks noChangeArrowheads="1"/>
          </p:cNvSpPr>
          <p:nvPr/>
        </p:nvSpPr>
        <p:spPr bwMode="auto">
          <a:xfrm>
            <a:off x="1" y="31610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1" name="Rectangle 15"/>
          <p:cNvSpPr>
            <a:spLocks noChangeArrowheads="1"/>
          </p:cNvSpPr>
          <p:nvPr/>
        </p:nvSpPr>
        <p:spPr bwMode="auto">
          <a:xfrm>
            <a:off x="1" y="30610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2" name="Rectangle 16"/>
          <p:cNvSpPr>
            <a:spLocks noChangeArrowheads="1"/>
          </p:cNvSpPr>
          <p:nvPr/>
        </p:nvSpPr>
        <p:spPr bwMode="auto">
          <a:xfrm>
            <a:off x="1" y="31753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3" name="Rectangle 17"/>
          <p:cNvSpPr>
            <a:spLocks noChangeArrowheads="1"/>
          </p:cNvSpPr>
          <p:nvPr/>
        </p:nvSpPr>
        <p:spPr bwMode="auto">
          <a:xfrm>
            <a:off x="1" y="30789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4" name="Rectangle 18"/>
          <p:cNvSpPr>
            <a:spLocks noChangeArrowheads="1"/>
          </p:cNvSpPr>
          <p:nvPr/>
        </p:nvSpPr>
        <p:spPr bwMode="auto">
          <a:xfrm>
            <a:off x="1" y="313251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5" name="Rectangle 19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6" name="Rectangle 20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7" name="Rectangle 21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8" name="Rectangle 22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49" name="Rectangle 23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0" name="Rectangle 2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1" name="Rectangle 25"/>
          <p:cNvSpPr>
            <a:spLocks noChangeArrowheads="1"/>
          </p:cNvSpPr>
          <p:nvPr/>
        </p:nvSpPr>
        <p:spPr bwMode="auto">
          <a:xfrm>
            <a:off x="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2" name="Rectangle 26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3" name="Rectangle 27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4" name="Rectangle 28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5" name="Rectangle 29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6" name="Rectangle 30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7" name="Rectangle 31"/>
          <p:cNvSpPr>
            <a:spLocks noChangeArrowheads="1"/>
          </p:cNvSpPr>
          <p:nvPr/>
        </p:nvSpPr>
        <p:spPr bwMode="auto">
          <a:xfrm>
            <a:off x="1760539" y="252648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8" name="Rectangle 32"/>
          <p:cNvSpPr>
            <a:spLocks noChangeArrowheads="1"/>
          </p:cNvSpPr>
          <p:nvPr/>
        </p:nvSpPr>
        <p:spPr bwMode="auto">
          <a:xfrm>
            <a:off x="1" y="197165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59" name="Rectangle 33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0" name="Rectangle 3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1" name="Rectangle 3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2" name="Rectangle 36"/>
          <p:cNvSpPr>
            <a:spLocks noChangeArrowheads="1"/>
          </p:cNvSpPr>
          <p:nvPr/>
        </p:nvSpPr>
        <p:spPr bwMode="auto">
          <a:xfrm>
            <a:off x="1" y="311822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3" name="Rectangle 37"/>
          <p:cNvSpPr>
            <a:spLocks noChangeArrowheads="1"/>
          </p:cNvSpPr>
          <p:nvPr/>
        </p:nvSpPr>
        <p:spPr bwMode="auto">
          <a:xfrm>
            <a:off x="1" y="317894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4" name="Rectangle 38"/>
          <p:cNvSpPr>
            <a:spLocks noChangeArrowheads="1"/>
          </p:cNvSpPr>
          <p:nvPr/>
        </p:nvSpPr>
        <p:spPr bwMode="auto">
          <a:xfrm>
            <a:off x="1" y="31075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5" name="Rectangle 39"/>
          <p:cNvSpPr>
            <a:spLocks noChangeArrowheads="1"/>
          </p:cNvSpPr>
          <p:nvPr/>
        </p:nvSpPr>
        <p:spPr bwMode="auto">
          <a:xfrm>
            <a:off x="1" y="30896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6" name="Rectangle 40"/>
          <p:cNvSpPr>
            <a:spLocks noChangeArrowheads="1"/>
          </p:cNvSpPr>
          <p:nvPr/>
        </p:nvSpPr>
        <p:spPr bwMode="auto">
          <a:xfrm>
            <a:off x="1" y="30967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7" name="Rectangle 41"/>
          <p:cNvSpPr>
            <a:spLocks noChangeArrowheads="1"/>
          </p:cNvSpPr>
          <p:nvPr/>
        </p:nvSpPr>
        <p:spPr bwMode="auto">
          <a:xfrm>
            <a:off x="152401" y="34504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8" name="Rectangle 42"/>
          <p:cNvSpPr>
            <a:spLocks noChangeArrowheads="1"/>
          </p:cNvSpPr>
          <p:nvPr/>
        </p:nvSpPr>
        <p:spPr bwMode="auto">
          <a:xfrm>
            <a:off x="1" y="319323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69" name="Rectangle 43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70" name="Rectangle 44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72" name="Rectangle 46"/>
          <p:cNvSpPr>
            <a:spLocks noChangeArrowheads="1"/>
          </p:cNvSpPr>
          <p:nvPr/>
        </p:nvSpPr>
        <p:spPr bwMode="auto">
          <a:xfrm>
            <a:off x="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73" name="Rectangle 47"/>
          <p:cNvSpPr>
            <a:spLocks noChangeArrowheads="1"/>
          </p:cNvSpPr>
          <p:nvPr/>
        </p:nvSpPr>
        <p:spPr bwMode="auto">
          <a:xfrm>
            <a:off x="1" y="30825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74" name="Rectangle 48"/>
          <p:cNvSpPr>
            <a:spLocks noChangeArrowheads="1"/>
          </p:cNvSpPr>
          <p:nvPr/>
        </p:nvSpPr>
        <p:spPr bwMode="auto">
          <a:xfrm>
            <a:off x="1" y="310393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75" name="Rectangle 49"/>
          <p:cNvSpPr>
            <a:spLocks noChangeArrowheads="1"/>
          </p:cNvSpPr>
          <p:nvPr/>
        </p:nvSpPr>
        <p:spPr bwMode="auto">
          <a:xfrm>
            <a:off x="1" y="31825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77876" name="Rectangle 51"/>
          <p:cNvSpPr>
            <a:spLocks noChangeArrowheads="1"/>
          </p:cNvSpPr>
          <p:nvPr/>
        </p:nvSpPr>
        <p:spPr bwMode="auto">
          <a:xfrm>
            <a:off x="1" y="303964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DAF4F8-4223-489E-902D-BA17CF0EDD2C}"/>
              </a:ext>
            </a:extLst>
          </p:cNvPr>
          <p:cNvSpPr txBox="1"/>
          <p:nvPr/>
        </p:nvSpPr>
        <p:spPr>
          <a:xfrm>
            <a:off x="678145" y="626417"/>
            <a:ext cx="778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predictions of regression models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 descr="scatterplot%20dist%20time">
            <a:extLst>
              <a:ext uri="{FF2B5EF4-FFF2-40B4-BE49-F238E27FC236}">
                <a16:creationId xmlns:a16="http://schemas.microsoft.com/office/drawing/2014/main" id="{67A26FAD-61A0-46B1-9ABB-8EA49BE8A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34" y="3750491"/>
            <a:ext cx="5238531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8154B2-0134-44DF-B3B8-AE04BBC83D84}"/>
              </a:ext>
            </a:extLst>
          </p:cNvPr>
          <p:cNvSpPr txBox="1"/>
          <p:nvPr/>
        </p:nvSpPr>
        <p:spPr>
          <a:xfrm>
            <a:off x="887720" y="4314506"/>
            <a:ext cx="2214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Examples from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hiker dataset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StdErrEst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=1.2247</a:t>
            </a:r>
          </a:p>
        </p:txBody>
      </p:sp>
    </p:spTree>
    <p:extLst>
      <p:ext uri="{BB962C8B-B14F-4D97-AF65-F5344CB8AC3E}">
        <p14:creationId xmlns:p14="http://schemas.microsoft.com/office/powerpoint/2010/main" val="390875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1506</Words>
  <Application>Microsoft Office PowerPoint</Application>
  <PresentationFormat>On-screen Show (4:3)</PresentationFormat>
  <Paragraphs>197</Paragraphs>
  <Slides>23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Symbol</vt:lpstr>
      <vt:lpstr>Tahoma</vt:lpstr>
      <vt:lpstr>Times New Roman</vt:lpstr>
      <vt:lpstr>Office Theme</vt:lpstr>
      <vt:lpstr>Equation</vt:lpstr>
      <vt:lpstr>MSPhotoEd.3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Calculate 95% confidence interval on the average distance traveled by hikers that walk 5 hours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124</cp:revision>
  <cp:lastPrinted>2020-07-30T00:22:44Z</cp:lastPrinted>
  <dcterms:created xsi:type="dcterms:W3CDTF">2014-08-26T18:18:36Z</dcterms:created>
  <dcterms:modified xsi:type="dcterms:W3CDTF">2022-09-15T03:29:58Z</dcterms:modified>
</cp:coreProperties>
</file>