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453" r:id="rId2"/>
    <p:sldId id="294" r:id="rId3"/>
    <p:sldId id="295" r:id="rId4"/>
    <p:sldId id="455" r:id="rId5"/>
    <p:sldId id="322" r:id="rId6"/>
    <p:sldId id="323" r:id="rId7"/>
    <p:sldId id="325" r:id="rId8"/>
    <p:sldId id="324" r:id="rId9"/>
    <p:sldId id="309" r:id="rId10"/>
    <p:sldId id="310" r:id="rId11"/>
    <p:sldId id="326" r:id="rId12"/>
    <p:sldId id="311" r:id="rId13"/>
    <p:sldId id="313" r:id="rId14"/>
    <p:sldId id="327" r:id="rId15"/>
    <p:sldId id="456" r:id="rId16"/>
    <p:sldId id="458" r:id="rId17"/>
    <p:sldId id="459" r:id="rId18"/>
    <p:sldId id="464" r:id="rId19"/>
    <p:sldId id="398" r:id="rId20"/>
    <p:sldId id="460" r:id="rId21"/>
    <p:sldId id="461" r:id="rId22"/>
    <p:sldId id="462" r:id="rId23"/>
    <p:sldId id="452" r:id="rId24"/>
  </p:sldIdLst>
  <p:sldSz cx="9144000" cy="6858000" type="screen4x3"/>
  <p:notesSz cx="7086600" cy="93726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50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0860" cy="470258"/>
          </a:xfrm>
          <a:prstGeom prst="rect">
            <a:avLst/>
          </a:prstGeom>
        </p:spPr>
        <p:txBody>
          <a:bodyPr vert="horz" lIns="94046" tIns="47023" rIns="94046" bIns="4702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14100" y="0"/>
            <a:ext cx="3070860" cy="470258"/>
          </a:xfrm>
          <a:prstGeom prst="rect">
            <a:avLst/>
          </a:prstGeom>
        </p:spPr>
        <p:txBody>
          <a:bodyPr vert="horz" lIns="94046" tIns="47023" rIns="94046" bIns="47023" rtlCol="0"/>
          <a:lstStyle>
            <a:lvl1pPr algn="r">
              <a:defRPr sz="1200"/>
            </a:lvl1pPr>
          </a:lstStyle>
          <a:p>
            <a:fld id="{DC3D9181-9DD2-492A-9356-553CB3262E9B}" type="datetimeFigureOut">
              <a:rPr lang="en-US" smtClean="0"/>
              <a:t>9/14/2022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33513" y="1171575"/>
            <a:ext cx="4219575" cy="31638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046" tIns="47023" rIns="94046" bIns="4702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8660" y="4510564"/>
            <a:ext cx="5669280" cy="3690461"/>
          </a:xfrm>
          <a:prstGeom prst="rect">
            <a:avLst/>
          </a:prstGeom>
        </p:spPr>
        <p:txBody>
          <a:bodyPr vert="horz" lIns="94046" tIns="47023" rIns="94046" bIns="47023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02344"/>
            <a:ext cx="3070860" cy="470257"/>
          </a:xfrm>
          <a:prstGeom prst="rect">
            <a:avLst/>
          </a:prstGeom>
        </p:spPr>
        <p:txBody>
          <a:bodyPr vert="horz" lIns="94046" tIns="47023" rIns="94046" bIns="4702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14100" y="8902344"/>
            <a:ext cx="3070860" cy="470257"/>
          </a:xfrm>
          <a:prstGeom prst="rect">
            <a:avLst/>
          </a:prstGeom>
        </p:spPr>
        <p:txBody>
          <a:bodyPr vert="horz" lIns="94046" tIns="47023" rIns="94046" bIns="47023" rtlCol="0" anchor="b"/>
          <a:lstStyle>
            <a:lvl1pPr algn="r">
              <a:defRPr sz="1200"/>
            </a:lvl1pPr>
          </a:lstStyle>
          <a:p>
            <a:fld id="{096D79A8-EA43-4745-B5BA-D1BD82A9BE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80000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charset="0"/>
              </a:defRPr>
            </a:lvl1pPr>
            <a:lvl2pPr marL="785884" indent="-302263">
              <a:defRPr>
                <a:solidFill>
                  <a:schemeClr val="tx1"/>
                </a:solidFill>
                <a:latin typeface="Tahoma" charset="0"/>
              </a:defRPr>
            </a:lvl2pPr>
            <a:lvl3pPr marL="1209052" indent="-241810">
              <a:defRPr>
                <a:solidFill>
                  <a:schemeClr val="tx1"/>
                </a:solidFill>
                <a:latin typeface="Tahoma" charset="0"/>
              </a:defRPr>
            </a:lvl3pPr>
            <a:lvl4pPr marL="1692673" indent="-241810">
              <a:defRPr>
                <a:solidFill>
                  <a:schemeClr val="tx1"/>
                </a:solidFill>
                <a:latin typeface="Tahoma" charset="0"/>
              </a:defRPr>
            </a:lvl4pPr>
            <a:lvl5pPr marL="2176294" indent="-241810">
              <a:defRPr>
                <a:solidFill>
                  <a:schemeClr val="tx1"/>
                </a:solidFill>
                <a:latin typeface="Tahoma" charset="0"/>
              </a:defRPr>
            </a:lvl5pPr>
            <a:lvl6pPr marL="2659914" indent="-24181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3143535" indent="-24181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627156" indent="-24181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4110777" indent="-24181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fld id="{2CDCCE9F-62E1-4271-ABCE-BF50618986E2}" type="slidenum">
              <a:rPr lang="en-US" altLang="en-US">
                <a:latin typeface="Arial" charset="0"/>
              </a:rPr>
              <a:pPr/>
              <a:t>3</a:t>
            </a:fld>
            <a:endParaRPr lang="en-US" altLang="en-US">
              <a:latin typeface="Arial" charset="0"/>
            </a:endParaRPr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718379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71230" indent="-296627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86508" indent="-237302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61112" indent="-237302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135715" indent="-237302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610319" indent="-23730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3084922" indent="-23730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559525" indent="-23730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4034129" indent="-23730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4EF33648-AF0B-4643-BD86-15AE588DC421}" type="slidenum">
              <a:rPr lang="en-US" altLang="en-US">
                <a:latin typeface="Arial" panose="020B0604020202020204" pitchFamily="34" charset="0"/>
              </a:rPr>
              <a:pPr/>
              <a:t>19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310917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charset="0"/>
              </a:defRPr>
            </a:lvl1pPr>
            <a:lvl2pPr marL="785884" indent="-302263">
              <a:defRPr>
                <a:solidFill>
                  <a:schemeClr val="tx1"/>
                </a:solidFill>
                <a:latin typeface="Tahoma" charset="0"/>
              </a:defRPr>
            </a:lvl2pPr>
            <a:lvl3pPr marL="1209052" indent="-241810">
              <a:defRPr>
                <a:solidFill>
                  <a:schemeClr val="tx1"/>
                </a:solidFill>
                <a:latin typeface="Tahoma" charset="0"/>
              </a:defRPr>
            </a:lvl3pPr>
            <a:lvl4pPr marL="1692673" indent="-241810">
              <a:defRPr>
                <a:solidFill>
                  <a:schemeClr val="tx1"/>
                </a:solidFill>
                <a:latin typeface="Tahoma" charset="0"/>
              </a:defRPr>
            </a:lvl4pPr>
            <a:lvl5pPr marL="2176294" indent="-241810">
              <a:defRPr>
                <a:solidFill>
                  <a:schemeClr val="tx1"/>
                </a:solidFill>
                <a:latin typeface="Tahoma" charset="0"/>
              </a:defRPr>
            </a:lvl5pPr>
            <a:lvl6pPr marL="2659914" indent="-24181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3143535" indent="-24181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627156" indent="-24181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4110777" indent="-24181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fld id="{6921727C-82BD-45BE-822A-14081D02CFD5}" type="slidenum">
              <a:rPr lang="en-US" altLang="en-US">
                <a:latin typeface="Arial" charset="0"/>
              </a:rPr>
              <a:pPr/>
              <a:t>5</a:t>
            </a:fld>
            <a:endParaRPr lang="en-US" altLang="en-US">
              <a:latin typeface="Arial" charset="0"/>
            </a:endParaRPr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95167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charset="0"/>
              </a:defRPr>
            </a:lvl1pPr>
            <a:lvl2pPr marL="785884" indent="-302263">
              <a:defRPr>
                <a:solidFill>
                  <a:schemeClr val="tx1"/>
                </a:solidFill>
                <a:latin typeface="Tahoma" charset="0"/>
              </a:defRPr>
            </a:lvl2pPr>
            <a:lvl3pPr marL="1209052" indent="-241810">
              <a:defRPr>
                <a:solidFill>
                  <a:schemeClr val="tx1"/>
                </a:solidFill>
                <a:latin typeface="Tahoma" charset="0"/>
              </a:defRPr>
            </a:lvl3pPr>
            <a:lvl4pPr marL="1692673" indent="-241810">
              <a:defRPr>
                <a:solidFill>
                  <a:schemeClr val="tx1"/>
                </a:solidFill>
                <a:latin typeface="Tahoma" charset="0"/>
              </a:defRPr>
            </a:lvl4pPr>
            <a:lvl5pPr marL="2176294" indent="-241810">
              <a:defRPr>
                <a:solidFill>
                  <a:schemeClr val="tx1"/>
                </a:solidFill>
                <a:latin typeface="Tahoma" charset="0"/>
              </a:defRPr>
            </a:lvl5pPr>
            <a:lvl6pPr marL="2659914" indent="-24181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3143535" indent="-24181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627156" indent="-24181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4110777" indent="-24181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fld id="{F77BA77A-5632-4DC3-AAA1-7494842E49C4}" type="slidenum">
              <a:rPr lang="en-US" altLang="en-US">
                <a:latin typeface="Arial" charset="0"/>
              </a:rPr>
              <a:pPr/>
              <a:t>6</a:t>
            </a:fld>
            <a:endParaRPr lang="en-US" altLang="en-US">
              <a:latin typeface="Arial" charset="0"/>
            </a:endParaRP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33540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charset="0"/>
              </a:defRPr>
            </a:lvl1pPr>
            <a:lvl2pPr marL="785884" indent="-302263">
              <a:defRPr>
                <a:solidFill>
                  <a:schemeClr val="tx1"/>
                </a:solidFill>
                <a:latin typeface="Tahoma" charset="0"/>
              </a:defRPr>
            </a:lvl2pPr>
            <a:lvl3pPr marL="1209052" indent="-241810">
              <a:defRPr>
                <a:solidFill>
                  <a:schemeClr val="tx1"/>
                </a:solidFill>
                <a:latin typeface="Tahoma" charset="0"/>
              </a:defRPr>
            </a:lvl3pPr>
            <a:lvl4pPr marL="1692673" indent="-241810">
              <a:defRPr>
                <a:solidFill>
                  <a:schemeClr val="tx1"/>
                </a:solidFill>
                <a:latin typeface="Tahoma" charset="0"/>
              </a:defRPr>
            </a:lvl4pPr>
            <a:lvl5pPr marL="2176294" indent="-241810">
              <a:defRPr>
                <a:solidFill>
                  <a:schemeClr val="tx1"/>
                </a:solidFill>
                <a:latin typeface="Tahoma" charset="0"/>
              </a:defRPr>
            </a:lvl5pPr>
            <a:lvl6pPr marL="2659914" indent="-24181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3143535" indent="-24181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627156" indent="-24181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4110777" indent="-24181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fld id="{136AAC98-DDF0-41CD-8B15-C70C180D5613}" type="slidenum">
              <a:rPr lang="en-US" altLang="en-US">
                <a:latin typeface="Arial" charset="0"/>
              </a:rPr>
              <a:pPr/>
              <a:t>9</a:t>
            </a:fld>
            <a:endParaRPr lang="en-US" altLang="en-US">
              <a:latin typeface="Arial" charset="0"/>
            </a:endParaRPr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69630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charset="0"/>
              </a:defRPr>
            </a:lvl1pPr>
            <a:lvl2pPr marL="785884" indent="-302263">
              <a:defRPr>
                <a:solidFill>
                  <a:schemeClr val="tx1"/>
                </a:solidFill>
                <a:latin typeface="Tahoma" charset="0"/>
              </a:defRPr>
            </a:lvl2pPr>
            <a:lvl3pPr marL="1209052" indent="-241810">
              <a:defRPr>
                <a:solidFill>
                  <a:schemeClr val="tx1"/>
                </a:solidFill>
                <a:latin typeface="Tahoma" charset="0"/>
              </a:defRPr>
            </a:lvl3pPr>
            <a:lvl4pPr marL="1692673" indent="-241810">
              <a:defRPr>
                <a:solidFill>
                  <a:schemeClr val="tx1"/>
                </a:solidFill>
                <a:latin typeface="Tahoma" charset="0"/>
              </a:defRPr>
            </a:lvl4pPr>
            <a:lvl5pPr marL="2176294" indent="-241810">
              <a:defRPr>
                <a:solidFill>
                  <a:schemeClr val="tx1"/>
                </a:solidFill>
                <a:latin typeface="Tahoma" charset="0"/>
              </a:defRPr>
            </a:lvl5pPr>
            <a:lvl6pPr marL="2659914" indent="-24181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3143535" indent="-24181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627156" indent="-24181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4110777" indent="-24181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fld id="{52D70169-A4A9-40A5-990E-8AFD810C44DB}" type="slidenum">
              <a:rPr lang="en-US" altLang="en-US">
                <a:latin typeface="Arial" charset="0"/>
              </a:rPr>
              <a:pPr/>
              <a:t>10</a:t>
            </a:fld>
            <a:endParaRPr lang="en-US" altLang="en-US">
              <a:latin typeface="Arial" charset="0"/>
            </a:endParaRPr>
          </a:p>
        </p:txBody>
      </p:sp>
      <p:sp>
        <p:nvSpPr>
          <p:cNvPr id="80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75282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charset="0"/>
              </a:defRPr>
            </a:lvl1pPr>
            <a:lvl2pPr marL="785884" indent="-302263">
              <a:defRPr>
                <a:solidFill>
                  <a:schemeClr val="tx1"/>
                </a:solidFill>
                <a:latin typeface="Tahoma" charset="0"/>
              </a:defRPr>
            </a:lvl2pPr>
            <a:lvl3pPr marL="1209052" indent="-241810">
              <a:defRPr>
                <a:solidFill>
                  <a:schemeClr val="tx1"/>
                </a:solidFill>
                <a:latin typeface="Tahoma" charset="0"/>
              </a:defRPr>
            </a:lvl3pPr>
            <a:lvl4pPr marL="1692673" indent="-241810">
              <a:defRPr>
                <a:solidFill>
                  <a:schemeClr val="tx1"/>
                </a:solidFill>
                <a:latin typeface="Tahoma" charset="0"/>
              </a:defRPr>
            </a:lvl4pPr>
            <a:lvl5pPr marL="2176294" indent="-241810">
              <a:defRPr>
                <a:solidFill>
                  <a:schemeClr val="tx1"/>
                </a:solidFill>
                <a:latin typeface="Tahoma" charset="0"/>
              </a:defRPr>
            </a:lvl5pPr>
            <a:lvl6pPr marL="2659914" indent="-24181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3143535" indent="-24181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627156" indent="-24181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4110777" indent="-24181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fld id="{2177461C-CE9A-477F-9D4F-1C725E0D16CB}" type="slidenum">
              <a:rPr lang="en-US" altLang="en-US">
                <a:latin typeface="Arial" charset="0"/>
              </a:rPr>
              <a:pPr/>
              <a:t>11</a:t>
            </a:fld>
            <a:endParaRPr lang="en-US" altLang="en-US">
              <a:latin typeface="Arial" charset="0"/>
            </a:endParaRPr>
          </a:p>
        </p:txBody>
      </p:sp>
      <p:sp>
        <p:nvSpPr>
          <p:cNvPr id="931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240380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charset="0"/>
              </a:defRPr>
            </a:lvl1pPr>
            <a:lvl2pPr marL="785884" indent="-302263">
              <a:defRPr>
                <a:solidFill>
                  <a:schemeClr val="tx1"/>
                </a:solidFill>
                <a:latin typeface="Tahoma" charset="0"/>
              </a:defRPr>
            </a:lvl2pPr>
            <a:lvl3pPr marL="1209052" indent="-241810">
              <a:defRPr>
                <a:solidFill>
                  <a:schemeClr val="tx1"/>
                </a:solidFill>
                <a:latin typeface="Tahoma" charset="0"/>
              </a:defRPr>
            </a:lvl3pPr>
            <a:lvl4pPr marL="1692673" indent="-241810">
              <a:defRPr>
                <a:solidFill>
                  <a:schemeClr val="tx1"/>
                </a:solidFill>
                <a:latin typeface="Tahoma" charset="0"/>
              </a:defRPr>
            </a:lvl4pPr>
            <a:lvl5pPr marL="2176294" indent="-241810">
              <a:defRPr>
                <a:solidFill>
                  <a:schemeClr val="tx1"/>
                </a:solidFill>
                <a:latin typeface="Tahoma" charset="0"/>
              </a:defRPr>
            </a:lvl5pPr>
            <a:lvl6pPr marL="2659914" indent="-24181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3143535" indent="-24181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627156" indent="-24181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4110777" indent="-24181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fld id="{79C9635C-4885-4CEA-88AD-F03123558FDD}" type="slidenum">
              <a:rPr lang="en-US" altLang="en-US">
                <a:latin typeface="Arial" charset="0"/>
              </a:rPr>
              <a:pPr/>
              <a:t>12</a:t>
            </a:fld>
            <a:endParaRPr lang="en-US" altLang="en-US">
              <a:latin typeface="Arial" charset="0"/>
            </a:endParaRPr>
          </a:p>
        </p:txBody>
      </p:sp>
      <p:sp>
        <p:nvSpPr>
          <p:cNvPr id="829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359874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charset="0"/>
              </a:defRPr>
            </a:lvl1pPr>
            <a:lvl2pPr marL="785884" indent="-302263">
              <a:defRPr>
                <a:solidFill>
                  <a:schemeClr val="tx1"/>
                </a:solidFill>
                <a:latin typeface="Tahoma" charset="0"/>
              </a:defRPr>
            </a:lvl2pPr>
            <a:lvl3pPr marL="1209052" indent="-241810">
              <a:defRPr>
                <a:solidFill>
                  <a:schemeClr val="tx1"/>
                </a:solidFill>
                <a:latin typeface="Tahoma" charset="0"/>
              </a:defRPr>
            </a:lvl3pPr>
            <a:lvl4pPr marL="1692673" indent="-241810">
              <a:defRPr>
                <a:solidFill>
                  <a:schemeClr val="tx1"/>
                </a:solidFill>
                <a:latin typeface="Tahoma" charset="0"/>
              </a:defRPr>
            </a:lvl4pPr>
            <a:lvl5pPr marL="2176294" indent="-241810">
              <a:defRPr>
                <a:solidFill>
                  <a:schemeClr val="tx1"/>
                </a:solidFill>
                <a:latin typeface="Tahoma" charset="0"/>
              </a:defRPr>
            </a:lvl5pPr>
            <a:lvl6pPr marL="2659914" indent="-24181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3143535" indent="-24181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627156" indent="-24181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4110777" indent="-24181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fld id="{2885DF10-FB21-448B-8F93-662F0D3BEAB0}" type="slidenum">
              <a:rPr lang="en-US" altLang="en-US">
                <a:latin typeface="Arial" charset="0"/>
              </a:rPr>
              <a:pPr/>
              <a:t>13</a:t>
            </a:fld>
            <a:endParaRPr lang="en-US" altLang="en-US">
              <a:latin typeface="Arial" charset="0"/>
            </a:endParaRPr>
          </a:p>
        </p:txBody>
      </p:sp>
      <p:sp>
        <p:nvSpPr>
          <p:cNvPr id="870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190799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charset="0"/>
              </a:defRPr>
            </a:lvl1pPr>
            <a:lvl2pPr marL="785884" indent="-302263">
              <a:defRPr>
                <a:solidFill>
                  <a:schemeClr val="tx1"/>
                </a:solidFill>
                <a:latin typeface="Tahoma" charset="0"/>
              </a:defRPr>
            </a:lvl2pPr>
            <a:lvl3pPr marL="1209052" indent="-241810">
              <a:defRPr>
                <a:solidFill>
                  <a:schemeClr val="tx1"/>
                </a:solidFill>
                <a:latin typeface="Tahoma" charset="0"/>
              </a:defRPr>
            </a:lvl3pPr>
            <a:lvl4pPr marL="1692673" indent="-241810">
              <a:defRPr>
                <a:solidFill>
                  <a:schemeClr val="tx1"/>
                </a:solidFill>
                <a:latin typeface="Tahoma" charset="0"/>
              </a:defRPr>
            </a:lvl4pPr>
            <a:lvl5pPr marL="2176294" indent="-241810">
              <a:defRPr>
                <a:solidFill>
                  <a:schemeClr val="tx1"/>
                </a:solidFill>
                <a:latin typeface="Tahoma" charset="0"/>
              </a:defRPr>
            </a:lvl5pPr>
            <a:lvl6pPr marL="2659914" indent="-24181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3143535" indent="-24181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627156" indent="-24181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4110777" indent="-24181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fld id="{B49195D0-60FA-433D-B80F-A5EBA8F070A0}" type="slidenum">
              <a:rPr lang="en-US" altLang="en-US">
                <a:latin typeface="Arial" charset="0"/>
              </a:rPr>
              <a:pPr/>
              <a:t>14</a:t>
            </a:fld>
            <a:endParaRPr lang="en-US" altLang="en-US">
              <a:latin typeface="Arial" charset="0"/>
            </a:endParaRPr>
          </a:p>
        </p:txBody>
      </p:sp>
      <p:sp>
        <p:nvSpPr>
          <p:cNvPr id="952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37935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5AFB4-D42A-4838-9CF5-BEB1A5CBA502}" type="datetimeFigureOut">
              <a:rPr lang="en-US" smtClean="0"/>
              <a:t>9/14/2022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8137A-AB4B-4288-BDCF-97DE575A0E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99972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5AFB4-D42A-4838-9CF5-BEB1A5CBA502}" type="datetimeFigureOut">
              <a:rPr lang="en-US" smtClean="0"/>
              <a:t>9/14/2022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8137A-AB4B-4288-BDCF-97DE575A0E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5139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5AFB4-D42A-4838-9CF5-BEB1A5CBA502}" type="datetimeFigureOut">
              <a:rPr lang="en-US" smtClean="0"/>
              <a:t>9/14/2022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8137A-AB4B-4288-BDCF-97DE575A0E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4199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5AFB4-D42A-4838-9CF5-BEB1A5CBA502}" type="datetimeFigureOut">
              <a:rPr lang="en-US" smtClean="0"/>
              <a:t>9/14/2022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8137A-AB4B-4288-BDCF-97DE575A0E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3138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5AFB4-D42A-4838-9CF5-BEB1A5CBA502}" type="datetimeFigureOut">
              <a:rPr lang="en-US" smtClean="0"/>
              <a:t>9/14/2022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8137A-AB4B-4288-BDCF-97DE575A0E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25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5AFB4-D42A-4838-9CF5-BEB1A5CBA502}" type="datetimeFigureOut">
              <a:rPr lang="en-US" smtClean="0"/>
              <a:t>9/14/2022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8137A-AB4B-4288-BDCF-97DE575A0E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0759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5AFB4-D42A-4838-9CF5-BEB1A5CBA502}" type="datetimeFigureOut">
              <a:rPr lang="en-US" smtClean="0"/>
              <a:t>9/14/2022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8137A-AB4B-4288-BDCF-97DE575A0E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5195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5AFB4-D42A-4838-9CF5-BEB1A5CBA502}" type="datetimeFigureOut">
              <a:rPr lang="en-US" smtClean="0"/>
              <a:t>9/14/2022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8137A-AB4B-4288-BDCF-97DE575A0E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1846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5AFB4-D42A-4838-9CF5-BEB1A5CBA502}" type="datetimeFigureOut">
              <a:rPr lang="en-US" smtClean="0"/>
              <a:t>9/14/2022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8137A-AB4B-4288-BDCF-97DE575A0E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29511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5AFB4-D42A-4838-9CF5-BEB1A5CBA502}" type="datetimeFigureOut">
              <a:rPr lang="en-US" smtClean="0"/>
              <a:t>9/14/2022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8137A-AB4B-4288-BDCF-97DE575A0E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38938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5AFB4-D42A-4838-9CF5-BEB1A5CBA502}" type="datetimeFigureOut">
              <a:rPr lang="en-US" smtClean="0"/>
              <a:t>9/14/2022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8137A-AB4B-4288-BDCF-97DE575A0E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667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95AFB4-D42A-4838-9CF5-BEB1A5CBA502}" type="datetimeFigureOut">
              <a:rPr lang="en-US" smtClean="0"/>
              <a:t>9/14/2022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A8137A-AB4B-4288-BDCF-97DE575A0E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32860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10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wm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wmf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oleObject" Target="../embeddings/oleObject3.bin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4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5.w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oleObject" Target="../embeddings/oleObject8.bin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Tahoma" charset="0"/>
              </a:defRPr>
            </a:lvl1pPr>
            <a:lvl2pPr marL="557213" indent="-214313">
              <a:defRPr>
                <a:solidFill>
                  <a:schemeClr val="tx1"/>
                </a:solidFill>
                <a:latin typeface="Tahoma" charset="0"/>
              </a:defRPr>
            </a:lvl2pPr>
            <a:lvl3pPr marL="857250" indent="-171450">
              <a:defRPr>
                <a:solidFill>
                  <a:schemeClr val="tx1"/>
                </a:solidFill>
                <a:latin typeface="Tahoma" charset="0"/>
              </a:defRPr>
            </a:lvl3pPr>
            <a:lvl4pPr marL="1200150" indent="-171450">
              <a:defRPr>
                <a:solidFill>
                  <a:schemeClr val="tx1"/>
                </a:solidFill>
                <a:latin typeface="Tahoma" charset="0"/>
              </a:defRPr>
            </a:lvl4pPr>
            <a:lvl5pPr marL="1543050" indent="-171450">
              <a:defRPr>
                <a:solidFill>
                  <a:schemeClr val="tx1"/>
                </a:solidFill>
                <a:latin typeface="Tahoma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fld id="{F43266F5-F7E7-4246-87B9-5A5842AF8630}" type="slidenum">
              <a:rPr lang="en-US" altLang="en-US">
                <a:latin typeface="Arial" charset="0"/>
              </a:rPr>
              <a:pPr/>
              <a:t>1</a:t>
            </a:fld>
            <a:endParaRPr lang="en-US" altLang="en-US">
              <a:latin typeface="Arial" charset="0"/>
            </a:endParaRPr>
          </a:p>
        </p:txBody>
      </p:sp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662154"/>
            <a:ext cx="8534400" cy="3214645"/>
          </a:xfrm>
        </p:spPr>
        <p:txBody>
          <a:bodyPr>
            <a:normAutofit/>
          </a:bodyPr>
          <a:lstStyle/>
          <a:p>
            <a:pPr marL="0" indent="0" eaLnBrk="1" hangingPunct="1">
              <a:buNone/>
              <a:defRPr/>
            </a:pP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Assume that a linear relationship between predictor and response exist but is obscured by normally-distributed noise with zero mean and variance that is independent of predictor and response values. To trust the results of “inference” these assumptions of about error must be verified</a:t>
            </a:r>
          </a:p>
          <a:p>
            <a:pPr marL="0" indent="0" eaLnBrk="1" hangingPunct="1">
              <a:buNone/>
              <a:defRPr/>
            </a:pPr>
            <a:endParaRPr lang="en-US" alt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eaLnBrk="1" hangingPunct="1">
              <a:buNone/>
              <a:defRPr/>
            </a:pP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Due to the noise, each example in the population is a random variable  </a:t>
            </a:r>
          </a:p>
          <a:p>
            <a:pPr marL="0" indent="0" eaLnBrk="1" hangingPunct="1">
              <a:buNone/>
              <a:defRPr/>
            </a:pPr>
            <a:endParaRPr lang="en-US" alt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eaLnBrk="1" hangingPunct="1">
              <a:buNone/>
              <a:defRPr/>
            </a:pPr>
            <a:endParaRPr lang="en-US" alt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eaLnBrk="1" hangingPunct="1">
              <a:buNone/>
              <a:defRPr/>
            </a:pP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altLang="en-US" sz="1800" baseline="-25000" dirty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and b</a:t>
            </a:r>
            <a:r>
              <a:rPr lang="en-US" altLang="en-US" sz="1800" baseline="-25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are estimates of </a:t>
            </a:r>
            <a:r>
              <a:rPr lang="en-US" altLang="en-US" sz="1800" dirty="0">
                <a:latin typeface="Symbol" panose="05050102010706020507" pitchFamily="18" charset="2"/>
                <a:cs typeface="Arial" panose="020B0604020202020204" pitchFamily="34" charset="0"/>
              </a:rPr>
              <a:t>b</a:t>
            </a:r>
            <a:r>
              <a:rPr lang="en-US" altLang="en-US" sz="1800" baseline="-25000" dirty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n-US" altLang="en-US" sz="1800" dirty="0">
                <a:latin typeface="Symbol" panose="05050102010706020507" pitchFamily="18" charset="2"/>
                <a:cs typeface="Arial" panose="020B0604020202020204" pitchFamily="34" charset="0"/>
              </a:rPr>
              <a:t>b</a:t>
            </a:r>
            <a:r>
              <a:rPr lang="en-US" altLang="en-US" sz="1800" baseline="-25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obtained by minimizing the sum of squared residuals in fitting the model to set of examples from the population</a:t>
            </a:r>
          </a:p>
        </p:txBody>
      </p:sp>
      <p:sp>
        <p:nvSpPr>
          <p:cNvPr id="47110" name="Rectangle 4"/>
          <p:cNvSpPr>
            <a:spLocks noChangeArrowheads="1"/>
          </p:cNvSpPr>
          <p:nvPr/>
        </p:nvSpPr>
        <p:spPr bwMode="auto">
          <a:xfrm>
            <a:off x="1" y="192164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47111" name="Rectangle 5"/>
          <p:cNvSpPr>
            <a:spLocks noChangeArrowheads="1"/>
          </p:cNvSpPr>
          <p:nvPr/>
        </p:nvSpPr>
        <p:spPr bwMode="auto">
          <a:xfrm>
            <a:off x="1" y="3193234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47112" name="Rectangle 6"/>
          <p:cNvSpPr>
            <a:spLocks noChangeArrowheads="1"/>
          </p:cNvSpPr>
          <p:nvPr/>
        </p:nvSpPr>
        <p:spPr bwMode="auto">
          <a:xfrm>
            <a:off x="1" y="3153944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47113" name="Rectangle 7"/>
          <p:cNvSpPr>
            <a:spLocks noChangeArrowheads="1"/>
          </p:cNvSpPr>
          <p:nvPr/>
        </p:nvSpPr>
        <p:spPr bwMode="auto">
          <a:xfrm>
            <a:off x="1" y="3153944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47114" name="Rectangle 8"/>
          <p:cNvSpPr>
            <a:spLocks noChangeArrowheads="1"/>
          </p:cNvSpPr>
          <p:nvPr/>
        </p:nvSpPr>
        <p:spPr bwMode="auto">
          <a:xfrm>
            <a:off x="1" y="3153944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47115" name="Rectangle 9"/>
          <p:cNvSpPr>
            <a:spLocks noChangeArrowheads="1"/>
          </p:cNvSpPr>
          <p:nvPr/>
        </p:nvSpPr>
        <p:spPr bwMode="auto">
          <a:xfrm>
            <a:off x="1" y="3168231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47116" name="Rectangle 10"/>
          <p:cNvSpPr>
            <a:spLocks noChangeArrowheads="1"/>
          </p:cNvSpPr>
          <p:nvPr/>
        </p:nvSpPr>
        <p:spPr bwMode="auto">
          <a:xfrm>
            <a:off x="1" y="707209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47117" name="Rectangle 11"/>
          <p:cNvSpPr>
            <a:spLocks noChangeArrowheads="1"/>
          </p:cNvSpPr>
          <p:nvPr/>
        </p:nvSpPr>
        <p:spPr bwMode="auto">
          <a:xfrm>
            <a:off x="1" y="3196806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47118" name="Rectangle 12"/>
          <p:cNvSpPr>
            <a:spLocks noChangeArrowheads="1"/>
          </p:cNvSpPr>
          <p:nvPr/>
        </p:nvSpPr>
        <p:spPr bwMode="auto">
          <a:xfrm>
            <a:off x="1" y="707209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47119" name="Rectangle 13"/>
          <p:cNvSpPr>
            <a:spLocks noChangeArrowheads="1"/>
          </p:cNvSpPr>
          <p:nvPr/>
        </p:nvSpPr>
        <p:spPr bwMode="auto">
          <a:xfrm>
            <a:off x="1" y="707209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47120" name="Rectangle 14"/>
          <p:cNvSpPr>
            <a:spLocks noChangeArrowheads="1"/>
          </p:cNvSpPr>
          <p:nvPr/>
        </p:nvSpPr>
        <p:spPr bwMode="auto">
          <a:xfrm>
            <a:off x="1" y="3161088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47121" name="Rectangle 15"/>
          <p:cNvSpPr>
            <a:spLocks noChangeArrowheads="1"/>
          </p:cNvSpPr>
          <p:nvPr/>
        </p:nvSpPr>
        <p:spPr bwMode="auto">
          <a:xfrm>
            <a:off x="1" y="3061075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47122" name="Rectangle 16"/>
          <p:cNvSpPr>
            <a:spLocks noChangeArrowheads="1"/>
          </p:cNvSpPr>
          <p:nvPr/>
        </p:nvSpPr>
        <p:spPr bwMode="auto">
          <a:xfrm>
            <a:off x="1" y="3175375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47123" name="Rectangle 17"/>
          <p:cNvSpPr>
            <a:spLocks noChangeArrowheads="1"/>
          </p:cNvSpPr>
          <p:nvPr/>
        </p:nvSpPr>
        <p:spPr bwMode="auto">
          <a:xfrm>
            <a:off x="1" y="3078934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47124" name="Rectangle 18"/>
          <p:cNvSpPr>
            <a:spLocks noChangeArrowheads="1"/>
          </p:cNvSpPr>
          <p:nvPr/>
        </p:nvSpPr>
        <p:spPr bwMode="auto">
          <a:xfrm>
            <a:off x="1" y="3132513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47125" name="Rectangle 19"/>
          <p:cNvSpPr>
            <a:spLocks noChangeArrowheads="1"/>
          </p:cNvSpPr>
          <p:nvPr/>
        </p:nvSpPr>
        <p:spPr bwMode="auto">
          <a:xfrm>
            <a:off x="1" y="707209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47126" name="Rectangle 20"/>
          <p:cNvSpPr>
            <a:spLocks noChangeArrowheads="1"/>
          </p:cNvSpPr>
          <p:nvPr/>
        </p:nvSpPr>
        <p:spPr bwMode="auto">
          <a:xfrm>
            <a:off x="1" y="707209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47127" name="Rectangle 21"/>
          <p:cNvSpPr>
            <a:spLocks noChangeArrowheads="1"/>
          </p:cNvSpPr>
          <p:nvPr/>
        </p:nvSpPr>
        <p:spPr bwMode="auto">
          <a:xfrm>
            <a:off x="1" y="3103938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47128" name="Rectangle 22"/>
          <p:cNvSpPr>
            <a:spLocks noChangeArrowheads="1"/>
          </p:cNvSpPr>
          <p:nvPr/>
        </p:nvSpPr>
        <p:spPr bwMode="auto">
          <a:xfrm>
            <a:off x="1" y="3103938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47129" name="Rectangle 23"/>
          <p:cNvSpPr>
            <a:spLocks noChangeArrowheads="1"/>
          </p:cNvSpPr>
          <p:nvPr/>
        </p:nvSpPr>
        <p:spPr bwMode="auto">
          <a:xfrm>
            <a:off x="1" y="3189663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47130" name="Rectangle 24"/>
          <p:cNvSpPr>
            <a:spLocks noChangeArrowheads="1"/>
          </p:cNvSpPr>
          <p:nvPr/>
        </p:nvSpPr>
        <p:spPr bwMode="auto">
          <a:xfrm>
            <a:off x="1" y="707209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47131" name="Rectangle 25"/>
          <p:cNvSpPr>
            <a:spLocks noChangeArrowheads="1"/>
          </p:cNvSpPr>
          <p:nvPr/>
        </p:nvSpPr>
        <p:spPr bwMode="auto">
          <a:xfrm>
            <a:off x="1" y="3189663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47132" name="Rectangle 26"/>
          <p:cNvSpPr>
            <a:spLocks noChangeArrowheads="1"/>
          </p:cNvSpPr>
          <p:nvPr/>
        </p:nvSpPr>
        <p:spPr bwMode="auto">
          <a:xfrm>
            <a:off x="1760539" y="2526484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47133" name="Rectangle 27"/>
          <p:cNvSpPr>
            <a:spLocks noChangeArrowheads="1"/>
          </p:cNvSpPr>
          <p:nvPr/>
        </p:nvSpPr>
        <p:spPr bwMode="auto">
          <a:xfrm>
            <a:off x="1760539" y="2526484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47134" name="Rectangle 28"/>
          <p:cNvSpPr>
            <a:spLocks noChangeArrowheads="1"/>
          </p:cNvSpPr>
          <p:nvPr/>
        </p:nvSpPr>
        <p:spPr bwMode="auto">
          <a:xfrm>
            <a:off x="1760539" y="2526484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47135" name="Rectangle 29"/>
          <p:cNvSpPr>
            <a:spLocks noChangeArrowheads="1"/>
          </p:cNvSpPr>
          <p:nvPr/>
        </p:nvSpPr>
        <p:spPr bwMode="auto">
          <a:xfrm>
            <a:off x="1760539" y="2526484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47136" name="Rectangle 30"/>
          <p:cNvSpPr>
            <a:spLocks noChangeArrowheads="1"/>
          </p:cNvSpPr>
          <p:nvPr/>
        </p:nvSpPr>
        <p:spPr bwMode="auto">
          <a:xfrm>
            <a:off x="1760539" y="2526484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47137" name="Rectangle 31"/>
          <p:cNvSpPr>
            <a:spLocks noChangeArrowheads="1"/>
          </p:cNvSpPr>
          <p:nvPr/>
        </p:nvSpPr>
        <p:spPr bwMode="auto">
          <a:xfrm>
            <a:off x="1760539" y="2526484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47138" name="Rectangle 32"/>
          <p:cNvSpPr>
            <a:spLocks noChangeArrowheads="1"/>
          </p:cNvSpPr>
          <p:nvPr/>
        </p:nvSpPr>
        <p:spPr bwMode="auto">
          <a:xfrm>
            <a:off x="1" y="1971653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47139" name="Rectangle 33"/>
          <p:cNvSpPr>
            <a:spLocks noChangeArrowheads="1"/>
          </p:cNvSpPr>
          <p:nvPr/>
        </p:nvSpPr>
        <p:spPr bwMode="auto">
          <a:xfrm>
            <a:off x="1" y="317894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47140" name="Rectangle 34"/>
          <p:cNvSpPr>
            <a:spLocks noChangeArrowheads="1"/>
          </p:cNvSpPr>
          <p:nvPr/>
        </p:nvSpPr>
        <p:spPr bwMode="auto">
          <a:xfrm>
            <a:off x="1" y="707209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47141" name="Rectangle 35"/>
          <p:cNvSpPr>
            <a:spLocks noChangeArrowheads="1"/>
          </p:cNvSpPr>
          <p:nvPr/>
        </p:nvSpPr>
        <p:spPr bwMode="auto">
          <a:xfrm>
            <a:off x="1" y="707209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47142" name="Rectangle 36"/>
          <p:cNvSpPr>
            <a:spLocks noChangeArrowheads="1"/>
          </p:cNvSpPr>
          <p:nvPr/>
        </p:nvSpPr>
        <p:spPr bwMode="auto">
          <a:xfrm>
            <a:off x="1" y="3118225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47143" name="Rectangle 37"/>
          <p:cNvSpPr>
            <a:spLocks noChangeArrowheads="1"/>
          </p:cNvSpPr>
          <p:nvPr/>
        </p:nvSpPr>
        <p:spPr bwMode="auto">
          <a:xfrm>
            <a:off x="1" y="317894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47144" name="Rectangle 38"/>
          <p:cNvSpPr>
            <a:spLocks noChangeArrowheads="1"/>
          </p:cNvSpPr>
          <p:nvPr/>
        </p:nvSpPr>
        <p:spPr bwMode="auto">
          <a:xfrm>
            <a:off x="1" y="3107509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47145" name="Rectangle 39"/>
          <p:cNvSpPr>
            <a:spLocks noChangeArrowheads="1"/>
          </p:cNvSpPr>
          <p:nvPr/>
        </p:nvSpPr>
        <p:spPr bwMode="auto">
          <a:xfrm>
            <a:off x="1" y="3089650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47146" name="Rectangle 40"/>
          <p:cNvSpPr>
            <a:spLocks noChangeArrowheads="1"/>
          </p:cNvSpPr>
          <p:nvPr/>
        </p:nvSpPr>
        <p:spPr bwMode="auto">
          <a:xfrm>
            <a:off x="1" y="3096794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47147" name="Rectangle 41"/>
          <p:cNvSpPr>
            <a:spLocks noChangeArrowheads="1"/>
          </p:cNvSpPr>
          <p:nvPr/>
        </p:nvSpPr>
        <p:spPr bwMode="auto">
          <a:xfrm>
            <a:off x="1" y="3461125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47148" name="Rectangle 48"/>
          <p:cNvSpPr>
            <a:spLocks noChangeArrowheads="1"/>
          </p:cNvSpPr>
          <p:nvPr/>
        </p:nvSpPr>
        <p:spPr bwMode="auto">
          <a:xfrm>
            <a:off x="1" y="3193234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graphicFrame>
        <p:nvGraphicFramePr>
          <p:cNvPr id="46" name="Object 47">
            <a:extLst>
              <a:ext uri="{FF2B5EF4-FFF2-40B4-BE49-F238E27FC236}">
                <a16:creationId xmlns:a16="http://schemas.microsoft.com/office/drawing/2014/main" id="{827DCB01-4E20-4F87-B93D-C4CAB1311E1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10850262"/>
              </p:ext>
            </p:extLst>
          </p:nvPr>
        </p:nvGraphicFramePr>
        <p:xfrm>
          <a:off x="303344" y="3472795"/>
          <a:ext cx="2914389" cy="4962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002960" imgH="228600" progId="Equation.3">
                  <p:embed/>
                </p:oleObj>
              </mc:Choice>
              <mc:Fallback>
                <p:oleObj name="Equation" r:id="rId2" imgW="1002960" imgH="228600" progId="Equation.3">
                  <p:embed/>
                  <p:pic>
                    <p:nvPicPr>
                      <p:cNvPr id="47149" name="Object 4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3344" y="3472795"/>
                        <a:ext cx="2914389" cy="496273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CEBCEA42-C169-4034-B41F-BF28D1FDDBB4}"/>
              </a:ext>
            </a:extLst>
          </p:cNvPr>
          <p:cNvSpPr txBox="1"/>
          <p:nvPr/>
        </p:nvSpPr>
        <p:spPr>
          <a:xfrm>
            <a:off x="1518119" y="999158"/>
            <a:ext cx="61077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Inference in regression: basic assumptions</a:t>
            </a:r>
          </a:p>
        </p:txBody>
      </p:sp>
    </p:spTree>
    <p:extLst>
      <p:ext uri="{BB962C8B-B14F-4D97-AF65-F5344CB8AC3E}">
        <p14:creationId xmlns:p14="http://schemas.microsoft.com/office/powerpoint/2010/main" val="483674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Tahoma" charset="0"/>
              </a:defRPr>
            </a:lvl1pPr>
            <a:lvl2pPr marL="557213" indent="-214313">
              <a:defRPr>
                <a:solidFill>
                  <a:schemeClr val="tx1"/>
                </a:solidFill>
                <a:latin typeface="Tahoma" charset="0"/>
              </a:defRPr>
            </a:lvl2pPr>
            <a:lvl3pPr marL="857250" indent="-171450">
              <a:defRPr>
                <a:solidFill>
                  <a:schemeClr val="tx1"/>
                </a:solidFill>
                <a:latin typeface="Tahoma" charset="0"/>
              </a:defRPr>
            </a:lvl3pPr>
            <a:lvl4pPr marL="1200150" indent="-171450">
              <a:defRPr>
                <a:solidFill>
                  <a:schemeClr val="tx1"/>
                </a:solidFill>
                <a:latin typeface="Tahoma" charset="0"/>
              </a:defRPr>
            </a:lvl4pPr>
            <a:lvl5pPr marL="1543050" indent="-171450">
              <a:defRPr>
                <a:solidFill>
                  <a:schemeClr val="tx1"/>
                </a:solidFill>
                <a:latin typeface="Tahoma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fld id="{334CED20-8A3A-430A-9D45-F9322C22F225}" type="slidenum">
              <a:rPr lang="en-US" altLang="en-US">
                <a:latin typeface="Arial" charset="0"/>
              </a:rPr>
              <a:pPr/>
              <a:t>10</a:t>
            </a:fld>
            <a:endParaRPr lang="en-US" altLang="en-US">
              <a:latin typeface="Arial" charset="0"/>
            </a:endParaRPr>
          </a:p>
        </p:txBody>
      </p:sp>
      <p:sp>
        <p:nvSpPr>
          <p:cNvPr id="79878" name="Rectangle 4"/>
          <p:cNvSpPr>
            <a:spLocks noChangeArrowheads="1"/>
          </p:cNvSpPr>
          <p:nvPr/>
        </p:nvSpPr>
        <p:spPr bwMode="auto">
          <a:xfrm>
            <a:off x="1" y="192164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79879" name="Rectangle 5"/>
          <p:cNvSpPr>
            <a:spLocks noChangeArrowheads="1"/>
          </p:cNvSpPr>
          <p:nvPr/>
        </p:nvSpPr>
        <p:spPr bwMode="auto">
          <a:xfrm>
            <a:off x="1" y="3193234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79880" name="Rectangle 6"/>
          <p:cNvSpPr>
            <a:spLocks noChangeArrowheads="1"/>
          </p:cNvSpPr>
          <p:nvPr/>
        </p:nvSpPr>
        <p:spPr bwMode="auto">
          <a:xfrm>
            <a:off x="1" y="3153944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79881" name="Rectangle 7"/>
          <p:cNvSpPr>
            <a:spLocks noChangeArrowheads="1"/>
          </p:cNvSpPr>
          <p:nvPr/>
        </p:nvSpPr>
        <p:spPr bwMode="auto">
          <a:xfrm>
            <a:off x="1" y="3153944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79882" name="Rectangle 8"/>
          <p:cNvSpPr>
            <a:spLocks noChangeArrowheads="1"/>
          </p:cNvSpPr>
          <p:nvPr/>
        </p:nvSpPr>
        <p:spPr bwMode="auto">
          <a:xfrm>
            <a:off x="1" y="3153944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79883" name="Rectangle 9"/>
          <p:cNvSpPr>
            <a:spLocks noChangeArrowheads="1"/>
          </p:cNvSpPr>
          <p:nvPr/>
        </p:nvSpPr>
        <p:spPr bwMode="auto">
          <a:xfrm>
            <a:off x="1" y="3168231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79884" name="Rectangle 10"/>
          <p:cNvSpPr>
            <a:spLocks noChangeArrowheads="1"/>
          </p:cNvSpPr>
          <p:nvPr/>
        </p:nvSpPr>
        <p:spPr bwMode="auto">
          <a:xfrm>
            <a:off x="1" y="707209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79885" name="Rectangle 11"/>
          <p:cNvSpPr>
            <a:spLocks noChangeArrowheads="1"/>
          </p:cNvSpPr>
          <p:nvPr/>
        </p:nvSpPr>
        <p:spPr bwMode="auto">
          <a:xfrm>
            <a:off x="1" y="3196806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79886" name="Rectangle 12"/>
          <p:cNvSpPr>
            <a:spLocks noChangeArrowheads="1"/>
          </p:cNvSpPr>
          <p:nvPr/>
        </p:nvSpPr>
        <p:spPr bwMode="auto">
          <a:xfrm>
            <a:off x="1" y="707209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79887" name="Rectangle 13"/>
          <p:cNvSpPr>
            <a:spLocks noChangeArrowheads="1"/>
          </p:cNvSpPr>
          <p:nvPr/>
        </p:nvSpPr>
        <p:spPr bwMode="auto">
          <a:xfrm>
            <a:off x="1" y="707209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79888" name="Rectangle 14"/>
          <p:cNvSpPr>
            <a:spLocks noChangeArrowheads="1"/>
          </p:cNvSpPr>
          <p:nvPr/>
        </p:nvSpPr>
        <p:spPr bwMode="auto">
          <a:xfrm>
            <a:off x="1" y="3161088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79889" name="Rectangle 15"/>
          <p:cNvSpPr>
            <a:spLocks noChangeArrowheads="1"/>
          </p:cNvSpPr>
          <p:nvPr/>
        </p:nvSpPr>
        <p:spPr bwMode="auto">
          <a:xfrm>
            <a:off x="1" y="3061075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79890" name="Rectangle 16"/>
          <p:cNvSpPr>
            <a:spLocks noChangeArrowheads="1"/>
          </p:cNvSpPr>
          <p:nvPr/>
        </p:nvSpPr>
        <p:spPr bwMode="auto">
          <a:xfrm>
            <a:off x="1" y="3175375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79891" name="Rectangle 17"/>
          <p:cNvSpPr>
            <a:spLocks noChangeArrowheads="1"/>
          </p:cNvSpPr>
          <p:nvPr/>
        </p:nvSpPr>
        <p:spPr bwMode="auto">
          <a:xfrm>
            <a:off x="1" y="3078934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79892" name="Rectangle 18"/>
          <p:cNvSpPr>
            <a:spLocks noChangeArrowheads="1"/>
          </p:cNvSpPr>
          <p:nvPr/>
        </p:nvSpPr>
        <p:spPr bwMode="auto">
          <a:xfrm>
            <a:off x="1" y="3132513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79893" name="Rectangle 19"/>
          <p:cNvSpPr>
            <a:spLocks noChangeArrowheads="1"/>
          </p:cNvSpPr>
          <p:nvPr/>
        </p:nvSpPr>
        <p:spPr bwMode="auto">
          <a:xfrm>
            <a:off x="1" y="707209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79894" name="Rectangle 20"/>
          <p:cNvSpPr>
            <a:spLocks noChangeArrowheads="1"/>
          </p:cNvSpPr>
          <p:nvPr/>
        </p:nvSpPr>
        <p:spPr bwMode="auto">
          <a:xfrm>
            <a:off x="1" y="707209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79895" name="Rectangle 21"/>
          <p:cNvSpPr>
            <a:spLocks noChangeArrowheads="1"/>
          </p:cNvSpPr>
          <p:nvPr/>
        </p:nvSpPr>
        <p:spPr bwMode="auto">
          <a:xfrm>
            <a:off x="1" y="3103938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79896" name="Rectangle 22"/>
          <p:cNvSpPr>
            <a:spLocks noChangeArrowheads="1"/>
          </p:cNvSpPr>
          <p:nvPr/>
        </p:nvSpPr>
        <p:spPr bwMode="auto">
          <a:xfrm>
            <a:off x="1" y="3103938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79897" name="Rectangle 23"/>
          <p:cNvSpPr>
            <a:spLocks noChangeArrowheads="1"/>
          </p:cNvSpPr>
          <p:nvPr/>
        </p:nvSpPr>
        <p:spPr bwMode="auto">
          <a:xfrm>
            <a:off x="1" y="3189663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79898" name="Rectangle 24"/>
          <p:cNvSpPr>
            <a:spLocks noChangeArrowheads="1"/>
          </p:cNvSpPr>
          <p:nvPr/>
        </p:nvSpPr>
        <p:spPr bwMode="auto">
          <a:xfrm>
            <a:off x="1" y="707209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79899" name="Rectangle 25"/>
          <p:cNvSpPr>
            <a:spLocks noChangeArrowheads="1"/>
          </p:cNvSpPr>
          <p:nvPr/>
        </p:nvSpPr>
        <p:spPr bwMode="auto">
          <a:xfrm>
            <a:off x="1" y="3189663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79900" name="Rectangle 26"/>
          <p:cNvSpPr>
            <a:spLocks noChangeArrowheads="1"/>
          </p:cNvSpPr>
          <p:nvPr/>
        </p:nvSpPr>
        <p:spPr bwMode="auto">
          <a:xfrm>
            <a:off x="1760539" y="2526484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79901" name="Rectangle 27"/>
          <p:cNvSpPr>
            <a:spLocks noChangeArrowheads="1"/>
          </p:cNvSpPr>
          <p:nvPr/>
        </p:nvSpPr>
        <p:spPr bwMode="auto">
          <a:xfrm>
            <a:off x="1760539" y="2526484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79902" name="Rectangle 28"/>
          <p:cNvSpPr>
            <a:spLocks noChangeArrowheads="1"/>
          </p:cNvSpPr>
          <p:nvPr/>
        </p:nvSpPr>
        <p:spPr bwMode="auto">
          <a:xfrm>
            <a:off x="1760539" y="2526484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79903" name="Rectangle 29"/>
          <p:cNvSpPr>
            <a:spLocks noChangeArrowheads="1"/>
          </p:cNvSpPr>
          <p:nvPr/>
        </p:nvSpPr>
        <p:spPr bwMode="auto">
          <a:xfrm>
            <a:off x="1760539" y="2526484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79904" name="Rectangle 30"/>
          <p:cNvSpPr>
            <a:spLocks noChangeArrowheads="1"/>
          </p:cNvSpPr>
          <p:nvPr/>
        </p:nvSpPr>
        <p:spPr bwMode="auto">
          <a:xfrm>
            <a:off x="1760539" y="2526484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79905" name="Rectangle 31"/>
          <p:cNvSpPr>
            <a:spLocks noChangeArrowheads="1"/>
          </p:cNvSpPr>
          <p:nvPr/>
        </p:nvSpPr>
        <p:spPr bwMode="auto">
          <a:xfrm>
            <a:off x="1760539" y="2526484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79906" name="Rectangle 32"/>
          <p:cNvSpPr>
            <a:spLocks noChangeArrowheads="1"/>
          </p:cNvSpPr>
          <p:nvPr/>
        </p:nvSpPr>
        <p:spPr bwMode="auto">
          <a:xfrm>
            <a:off x="1" y="1971653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79907" name="Rectangle 33"/>
          <p:cNvSpPr>
            <a:spLocks noChangeArrowheads="1"/>
          </p:cNvSpPr>
          <p:nvPr/>
        </p:nvSpPr>
        <p:spPr bwMode="auto">
          <a:xfrm>
            <a:off x="1" y="317894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79908" name="Rectangle 34"/>
          <p:cNvSpPr>
            <a:spLocks noChangeArrowheads="1"/>
          </p:cNvSpPr>
          <p:nvPr/>
        </p:nvSpPr>
        <p:spPr bwMode="auto">
          <a:xfrm>
            <a:off x="1" y="707209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79909" name="Rectangle 35"/>
          <p:cNvSpPr>
            <a:spLocks noChangeArrowheads="1"/>
          </p:cNvSpPr>
          <p:nvPr/>
        </p:nvSpPr>
        <p:spPr bwMode="auto">
          <a:xfrm>
            <a:off x="1" y="707209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79910" name="Rectangle 36"/>
          <p:cNvSpPr>
            <a:spLocks noChangeArrowheads="1"/>
          </p:cNvSpPr>
          <p:nvPr/>
        </p:nvSpPr>
        <p:spPr bwMode="auto">
          <a:xfrm>
            <a:off x="1" y="3118225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79911" name="Rectangle 37"/>
          <p:cNvSpPr>
            <a:spLocks noChangeArrowheads="1"/>
          </p:cNvSpPr>
          <p:nvPr/>
        </p:nvSpPr>
        <p:spPr bwMode="auto">
          <a:xfrm>
            <a:off x="1" y="317894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79912" name="Rectangle 38"/>
          <p:cNvSpPr>
            <a:spLocks noChangeArrowheads="1"/>
          </p:cNvSpPr>
          <p:nvPr/>
        </p:nvSpPr>
        <p:spPr bwMode="auto">
          <a:xfrm>
            <a:off x="1" y="3107509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79913" name="Rectangle 39"/>
          <p:cNvSpPr>
            <a:spLocks noChangeArrowheads="1"/>
          </p:cNvSpPr>
          <p:nvPr/>
        </p:nvSpPr>
        <p:spPr bwMode="auto">
          <a:xfrm>
            <a:off x="1" y="3089650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79914" name="Rectangle 40"/>
          <p:cNvSpPr>
            <a:spLocks noChangeArrowheads="1"/>
          </p:cNvSpPr>
          <p:nvPr/>
        </p:nvSpPr>
        <p:spPr bwMode="auto">
          <a:xfrm>
            <a:off x="1" y="3096794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79915" name="Rectangle 41"/>
          <p:cNvSpPr>
            <a:spLocks noChangeArrowheads="1"/>
          </p:cNvSpPr>
          <p:nvPr/>
        </p:nvSpPr>
        <p:spPr bwMode="auto">
          <a:xfrm>
            <a:off x="152401" y="3450409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79916" name="Rectangle 42"/>
          <p:cNvSpPr>
            <a:spLocks noChangeArrowheads="1"/>
          </p:cNvSpPr>
          <p:nvPr/>
        </p:nvSpPr>
        <p:spPr bwMode="auto">
          <a:xfrm>
            <a:off x="1" y="3193234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79917" name="Rectangle 43"/>
          <p:cNvSpPr>
            <a:spLocks noChangeArrowheads="1"/>
          </p:cNvSpPr>
          <p:nvPr/>
        </p:nvSpPr>
        <p:spPr bwMode="auto">
          <a:xfrm>
            <a:off x="1" y="707209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79918" name="Rectangle 44"/>
          <p:cNvSpPr>
            <a:spLocks noChangeArrowheads="1"/>
          </p:cNvSpPr>
          <p:nvPr/>
        </p:nvSpPr>
        <p:spPr bwMode="auto">
          <a:xfrm>
            <a:off x="1" y="707209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79919" name="Rectangle 45"/>
          <p:cNvSpPr>
            <a:spLocks noChangeArrowheads="1"/>
          </p:cNvSpPr>
          <p:nvPr/>
        </p:nvSpPr>
        <p:spPr bwMode="auto">
          <a:xfrm>
            <a:off x="1" y="707209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79920" name="Rectangle 46"/>
          <p:cNvSpPr>
            <a:spLocks noChangeArrowheads="1"/>
          </p:cNvSpPr>
          <p:nvPr/>
        </p:nvSpPr>
        <p:spPr bwMode="auto">
          <a:xfrm>
            <a:off x="1" y="707209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79921" name="Rectangle 47"/>
          <p:cNvSpPr>
            <a:spLocks noChangeArrowheads="1"/>
          </p:cNvSpPr>
          <p:nvPr/>
        </p:nvSpPr>
        <p:spPr bwMode="auto">
          <a:xfrm>
            <a:off x="1" y="3082506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79922" name="Rectangle 48"/>
          <p:cNvSpPr>
            <a:spLocks noChangeArrowheads="1"/>
          </p:cNvSpPr>
          <p:nvPr/>
        </p:nvSpPr>
        <p:spPr bwMode="auto">
          <a:xfrm>
            <a:off x="1" y="3103938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79923" name="Rectangle 49"/>
          <p:cNvSpPr>
            <a:spLocks noChangeArrowheads="1"/>
          </p:cNvSpPr>
          <p:nvPr/>
        </p:nvSpPr>
        <p:spPr bwMode="auto">
          <a:xfrm>
            <a:off x="1" y="3182519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79924" name="Rectangle 50"/>
          <p:cNvSpPr>
            <a:spLocks noChangeArrowheads="1"/>
          </p:cNvSpPr>
          <p:nvPr/>
        </p:nvSpPr>
        <p:spPr bwMode="auto">
          <a:xfrm>
            <a:off x="1" y="3039644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graphicFrame>
        <p:nvGraphicFramePr>
          <p:cNvPr id="54" name="Object 52">
            <a:extLst>
              <a:ext uri="{FF2B5EF4-FFF2-40B4-BE49-F238E27FC236}">
                <a16:creationId xmlns:a16="http://schemas.microsoft.com/office/drawing/2014/main" id="{0FF29753-B8D2-4C25-9F78-561DE00A6C4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49192540"/>
              </p:ext>
            </p:extLst>
          </p:nvPr>
        </p:nvGraphicFramePr>
        <p:xfrm>
          <a:off x="2133600" y="1091733"/>
          <a:ext cx="4416425" cy="754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1257120" imgH="279360" progId="Equation.3">
                  <p:embed/>
                </p:oleObj>
              </mc:Choice>
              <mc:Fallback>
                <p:oleObj name="Equation" r:id="rId3" imgW="1257120" imgH="279360" progId="Equation.3">
                  <p:embed/>
                  <p:pic>
                    <p:nvPicPr>
                      <p:cNvPr id="79925" name="Object 5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1091733"/>
                        <a:ext cx="4416425" cy="754062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8" name="TextBox 57">
            <a:extLst>
              <a:ext uri="{FF2B5EF4-FFF2-40B4-BE49-F238E27FC236}">
                <a16:creationId xmlns:a16="http://schemas.microsoft.com/office/drawing/2014/main" id="{4D22BB75-C941-4557-9906-DA938FD58CE8}"/>
              </a:ext>
            </a:extLst>
          </p:cNvPr>
          <p:cNvSpPr txBox="1"/>
          <p:nvPr/>
        </p:nvSpPr>
        <p:spPr>
          <a:xfrm>
            <a:off x="609600" y="571517"/>
            <a:ext cx="8382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lvl="1" indent="0" eaLnBrk="1" hangingPunct="1">
              <a:buNone/>
              <a:defRPr/>
            </a:pP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Confidence interval for mean value of y, given x</a:t>
            </a:r>
          </a:p>
        </p:txBody>
      </p:sp>
      <p:graphicFrame>
        <p:nvGraphicFramePr>
          <p:cNvPr id="5" name="Object 35">
            <a:extLst>
              <a:ext uri="{FF2B5EF4-FFF2-40B4-BE49-F238E27FC236}">
                <a16:creationId xmlns:a16="http://schemas.microsoft.com/office/drawing/2014/main" id="{132B2068-E98F-48FB-8D41-D328A836D65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88391168"/>
              </p:ext>
            </p:extLst>
          </p:nvPr>
        </p:nvGraphicFramePr>
        <p:xfrm>
          <a:off x="3097306" y="3912218"/>
          <a:ext cx="2362200" cy="10788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1282680" imgH="583920" progId="Equation.3">
                  <p:embed/>
                </p:oleObj>
              </mc:Choice>
              <mc:Fallback>
                <p:oleObj name="Equation" r:id="rId5" imgW="1282680" imgH="583920" progId="Equation.3">
                  <p:embed/>
                  <p:pic>
                    <p:nvPicPr>
                      <p:cNvPr id="41" name="Object 35">
                        <a:extLst>
                          <a:ext uri="{FF2B5EF4-FFF2-40B4-BE49-F238E27FC236}">
                            <a16:creationId xmlns:a16="http://schemas.microsoft.com/office/drawing/2014/main" id="{A967361C-15B2-46AD-B3A9-911704B632E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97306" y="3912218"/>
                        <a:ext cx="2362200" cy="1078853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3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276217"/>
            <a:ext cx="8229600" cy="3272002"/>
          </a:xfrm>
        </p:spPr>
        <p:txBody>
          <a:bodyPr>
            <a:normAutofit/>
          </a:bodyPr>
          <a:lstStyle/>
          <a:p>
            <a:pPr marL="0" indent="0" eaLnBrk="1" hangingPunct="1">
              <a:buNone/>
              <a:defRPr/>
            </a:pP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n-US" altLang="en-US" sz="2000" baseline="-10000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= value of x, for which prediction is being made</a:t>
            </a:r>
          </a:p>
          <a:p>
            <a:pPr marL="0" indent="0" eaLnBrk="1" hangingPunct="1">
              <a:buNone/>
              <a:defRPr/>
            </a:pP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en-US" altLang="en-US" sz="2000" baseline="-10000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= regression result for x = x</a:t>
            </a:r>
            <a:r>
              <a:rPr lang="en-US" altLang="en-US" sz="2000" baseline="-10000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eaLnBrk="1" hangingPunct="1">
              <a:buNone/>
              <a:defRPr/>
            </a:pP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s = standard error of estimate </a:t>
            </a:r>
          </a:p>
          <a:p>
            <a:pPr marL="0" indent="0" eaLnBrk="1" hangingPunct="1">
              <a:buNone/>
              <a:defRPr/>
            </a:pP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altLang="en-US" sz="2000" baseline="-10000" dirty="0">
                <a:latin typeface="Arial" panose="020B0604020202020204" pitchFamily="34" charset="0"/>
                <a:cs typeface="Arial" panose="020B0604020202020204" pitchFamily="34" charset="0"/>
              </a:rPr>
              <a:t>n-2,95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= percentile point of the t distribution	</a:t>
            </a:r>
          </a:p>
          <a:p>
            <a:pPr marL="0" indent="0" eaLnBrk="1" hangingPunct="1">
              <a:buNone/>
              <a:defRPr/>
            </a:pPr>
            <a:endParaRPr lang="en-US" altLang="en-US" sz="20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eaLnBrk="1" hangingPunct="1">
              <a:buNone/>
              <a:defRPr/>
            </a:pPr>
            <a:r>
              <a:rPr lang="en-US" alt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(x</a:t>
            </a:r>
            <a:r>
              <a:rPr lang="en-US" altLang="en-US" sz="2000" baseline="-10000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) = leverage of x</a:t>
            </a:r>
            <a:r>
              <a:rPr lang="en-US" altLang="en-US" sz="2000" baseline="-10000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>
              <a:buNone/>
              <a:defRPr/>
            </a:pP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  <a:defRPr/>
            </a:pP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1/n &lt;= Leverage &lt;= 1.0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8955655-5FB1-460E-A5AE-30224DD72E17}"/>
              </a:ext>
            </a:extLst>
          </p:cNvPr>
          <p:cNvSpPr/>
          <p:nvPr/>
        </p:nvSpPr>
        <p:spPr>
          <a:xfrm>
            <a:off x="4377951" y="4038600"/>
            <a:ext cx="185084" cy="2823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1A8B1B5-1A65-442E-BD13-4D7A317B0FDD}"/>
              </a:ext>
            </a:extLst>
          </p:cNvPr>
          <p:cNvSpPr txBox="1"/>
          <p:nvPr/>
        </p:nvSpPr>
        <p:spPr>
          <a:xfrm>
            <a:off x="4305953" y="3946355"/>
            <a:ext cx="3850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n-US" baseline="-25000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D9C2AB8-6F24-4B5B-BCE6-CCC3037D7FEB}"/>
              </a:ext>
            </a:extLst>
          </p:cNvPr>
          <p:cNvSpPr/>
          <p:nvPr/>
        </p:nvSpPr>
        <p:spPr>
          <a:xfrm>
            <a:off x="3048000" y="4126468"/>
            <a:ext cx="318247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52750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2"/>
          <p:cNvSpPr>
            <a:spLocks noGrp="1" noChangeArrowheads="1"/>
          </p:cNvSpPr>
          <p:nvPr>
            <p:ph type="title"/>
          </p:nvPr>
        </p:nvSpPr>
        <p:spPr>
          <a:xfrm>
            <a:off x="650434" y="1221968"/>
            <a:ext cx="8229600" cy="1038225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z="2700" dirty="0"/>
              <a:t>Calculate 95% confidence interval on the average distance traveled by hikers that walk 5 hours</a:t>
            </a:r>
            <a:endParaRPr lang="en-US" altLang="en-US" sz="2100" i="1" dirty="0"/>
          </a:p>
        </p:txBody>
      </p:sp>
      <p:sp>
        <p:nvSpPr>
          <p:cNvPr id="92166" name="Rectangle 4"/>
          <p:cNvSpPr>
            <a:spLocks noChangeArrowheads="1"/>
          </p:cNvSpPr>
          <p:nvPr/>
        </p:nvSpPr>
        <p:spPr bwMode="auto">
          <a:xfrm>
            <a:off x="1" y="192164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92167" name="Rectangle 5"/>
          <p:cNvSpPr>
            <a:spLocks noChangeArrowheads="1"/>
          </p:cNvSpPr>
          <p:nvPr/>
        </p:nvSpPr>
        <p:spPr bwMode="auto">
          <a:xfrm>
            <a:off x="1" y="3193234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92168" name="Rectangle 6"/>
          <p:cNvSpPr>
            <a:spLocks noChangeArrowheads="1"/>
          </p:cNvSpPr>
          <p:nvPr/>
        </p:nvSpPr>
        <p:spPr bwMode="auto">
          <a:xfrm>
            <a:off x="1" y="3153944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92169" name="Rectangle 7"/>
          <p:cNvSpPr>
            <a:spLocks noChangeArrowheads="1"/>
          </p:cNvSpPr>
          <p:nvPr/>
        </p:nvSpPr>
        <p:spPr bwMode="auto">
          <a:xfrm>
            <a:off x="1" y="3153944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92170" name="Rectangle 8"/>
          <p:cNvSpPr>
            <a:spLocks noChangeArrowheads="1"/>
          </p:cNvSpPr>
          <p:nvPr/>
        </p:nvSpPr>
        <p:spPr bwMode="auto">
          <a:xfrm>
            <a:off x="1" y="3153944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92171" name="Rectangle 9"/>
          <p:cNvSpPr>
            <a:spLocks noChangeArrowheads="1"/>
          </p:cNvSpPr>
          <p:nvPr/>
        </p:nvSpPr>
        <p:spPr bwMode="auto">
          <a:xfrm>
            <a:off x="1" y="3168231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92172" name="Rectangle 10"/>
          <p:cNvSpPr>
            <a:spLocks noChangeArrowheads="1"/>
          </p:cNvSpPr>
          <p:nvPr/>
        </p:nvSpPr>
        <p:spPr bwMode="auto">
          <a:xfrm>
            <a:off x="1" y="707209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92173" name="Rectangle 11"/>
          <p:cNvSpPr>
            <a:spLocks noChangeArrowheads="1"/>
          </p:cNvSpPr>
          <p:nvPr/>
        </p:nvSpPr>
        <p:spPr bwMode="auto">
          <a:xfrm>
            <a:off x="1" y="3196806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92174" name="Rectangle 12"/>
          <p:cNvSpPr>
            <a:spLocks noChangeArrowheads="1"/>
          </p:cNvSpPr>
          <p:nvPr/>
        </p:nvSpPr>
        <p:spPr bwMode="auto">
          <a:xfrm>
            <a:off x="1" y="707209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92175" name="Rectangle 13"/>
          <p:cNvSpPr>
            <a:spLocks noChangeArrowheads="1"/>
          </p:cNvSpPr>
          <p:nvPr/>
        </p:nvSpPr>
        <p:spPr bwMode="auto">
          <a:xfrm>
            <a:off x="1" y="707209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92176" name="Rectangle 14"/>
          <p:cNvSpPr>
            <a:spLocks noChangeArrowheads="1"/>
          </p:cNvSpPr>
          <p:nvPr/>
        </p:nvSpPr>
        <p:spPr bwMode="auto">
          <a:xfrm>
            <a:off x="1" y="3161088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92177" name="Rectangle 15"/>
          <p:cNvSpPr>
            <a:spLocks noChangeArrowheads="1"/>
          </p:cNvSpPr>
          <p:nvPr/>
        </p:nvSpPr>
        <p:spPr bwMode="auto">
          <a:xfrm>
            <a:off x="1" y="3061075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92178" name="Rectangle 16"/>
          <p:cNvSpPr>
            <a:spLocks noChangeArrowheads="1"/>
          </p:cNvSpPr>
          <p:nvPr/>
        </p:nvSpPr>
        <p:spPr bwMode="auto">
          <a:xfrm>
            <a:off x="1" y="3175375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92179" name="Rectangle 17"/>
          <p:cNvSpPr>
            <a:spLocks noChangeArrowheads="1"/>
          </p:cNvSpPr>
          <p:nvPr/>
        </p:nvSpPr>
        <p:spPr bwMode="auto">
          <a:xfrm>
            <a:off x="1" y="3078934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92180" name="Rectangle 18"/>
          <p:cNvSpPr>
            <a:spLocks noChangeArrowheads="1"/>
          </p:cNvSpPr>
          <p:nvPr/>
        </p:nvSpPr>
        <p:spPr bwMode="auto">
          <a:xfrm>
            <a:off x="1" y="3132513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92181" name="Rectangle 19"/>
          <p:cNvSpPr>
            <a:spLocks noChangeArrowheads="1"/>
          </p:cNvSpPr>
          <p:nvPr/>
        </p:nvSpPr>
        <p:spPr bwMode="auto">
          <a:xfrm>
            <a:off x="1" y="707209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92182" name="Rectangle 20"/>
          <p:cNvSpPr>
            <a:spLocks noChangeArrowheads="1"/>
          </p:cNvSpPr>
          <p:nvPr/>
        </p:nvSpPr>
        <p:spPr bwMode="auto">
          <a:xfrm>
            <a:off x="1" y="707209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92183" name="Rectangle 21"/>
          <p:cNvSpPr>
            <a:spLocks noChangeArrowheads="1"/>
          </p:cNvSpPr>
          <p:nvPr/>
        </p:nvSpPr>
        <p:spPr bwMode="auto">
          <a:xfrm>
            <a:off x="1" y="3103938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92184" name="Rectangle 22"/>
          <p:cNvSpPr>
            <a:spLocks noChangeArrowheads="1"/>
          </p:cNvSpPr>
          <p:nvPr/>
        </p:nvSpPr>
        <p:spPr bwMode="auto">
          <a:xfrm>
            <a:off x="1" y="3103938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92185" name="Rectangle 23"/>
          <p:cNvSpPr>
            <a:spLocks noChangeArrowheads="1"/>
          </p:cNvSpPr>
          <p:nvPr/>
        </p:nvSpPr>
        <p:spPr bwMode="auto">
          <a:xfrm>
            <a:off x="1" y="3189663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92186" name="Rectangle 24"/>
          <p:cNvSpPr>
            <a:spLocks noChangeArrowheads="1"/>
          </p:cNvSpPr>
          <p:nvPr/>
        </p:nvSpPr>
        <p:spPr bwMode="auto">
          <a:xfrm>
            <a:off x="1" y="707209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92187" name="Rectangle 25"/>
          <p:cNvSpPr>
            <a:spLocks noChangeArrowheads="1"/>
          </p:cNvSpPr>
          <p:nvPr/>
        </p:nvSpPr>
        <p:spPr bwMode="auto">
          <a:xfrm>
            <a:off x="1" y="3189663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92188" name="Rectangle 26"/>
          <p:cNvSpPr>
            <a:spLocks noChangeArrowheads="1"/>
          </p:cNvSpPr>
          <p:nvPr/>
        </p:nvSpPr>
        <p:spPr bwMode="auto">
          <a:xfrm>
            <a:off x="1760539" y="2526484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92189" name="Rectangle 27"/>
          <p:cNvSpPr>
            <a:spLocks noChangeArrowheads="1"/>
          </p:cNvSpPr>
          <p:nvPr/>
        </p:nvSpPr>
        <p:spPr bwMode="auto">
          <a:xfrm>
            <a:off x="1760539" y="2526484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92190" name="Rectangle 28"/>
          <p:cNvSpPr>
            <a:spLocks noChangeArrowheads="1"/>
          </p:cNvSpPr>
          <p:nvPr/>
        </p:nvSpPr>
        <p:spPr bwMode="auto">
          <a:xfrm>
            <a:off x="1760539" y="2526484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92191" name="Rectangle 29"/>
          <p:cNvSpPr>
            <a:spLocks noChangeArrowheads="1"/>
          </p:cNvSpPr>
          <p:nvPr/>
        </p:nvSpPr>
        <p:spPr bwMode="auto">
          <a:xfrm>
            <a:off x="1760539" y="2526484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92192" name="Rectangle 30"/>
          <p:cNvSpPr>
            <a:spLocks noChangeArrowheads="1"/>
          </p:cNvSpPr>
          <p:nvPr/>
        </p:nvSpPr>
        <p:spPr bwMode="auto">
          <a:xfrm>
            <a:off x="1760539" y="2526484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92193" name="Rectangle 31"/>
          <p:cNvSpPr>
            <a:spLocks noChangeArrowheads="1"/>
          </p:cNvSpPr>
          <p:nvPr/>
        </p:nvSpPr>
        <p:spPr bwMode="auto">
          <a:xfrm>
            <a:off x="1760539" y="2526484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92194" name="Rectangle 32"/>
          <p:cNvSpPr>
            <a:spLocks noChangeArrowheads="1"/>
          </p:cNvSpPr>
          <p:nvPr/>
        </p:nvSpPr>
        <p:spPr bwMode="auto">
          <a:xfrm>
            <a:off x="1" y="1971653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92195" name="Rectangle 33"/>
          <p:cNvSpPr>
            <a:spLocks noChangeArrowheads="1"/>
          </p:cNvSpPr>
          <p:nvPr/>
        </p:nvSpPr>
        <p:spPr bwMode="auto">
          <a:xfrm>
            <a:off x="1" y="317894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92196" name="Rectangle 34"/>
          <p:cNvSpPr>
            <a:spLocks noChangeArrowheads="1"/>
          </p:cNvSpPr>
          <p:nvPr/>
        </p:nvSpPr>
        <p:spPr bwMode="auto">
          <a:xfrm>
            <a:off x="1" y="707209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92197" name="Rectangle 35"/>
          <p:cNvSpPr>
            <a:spLocks noChangeArrowheads="1"/>
          </p:cNvSpPr>
          <p:nvPr/>
        </p:nvSpPr>
        <p:spPr bwMode="auto">
          <a:xfrm>
            <a:off x="1" y="707209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92198" name="Rectangle 36"/>
          <p:cNvSpPr>
            <a:spLocks noChangeArrowheads="1"/>
          </p:cNvSpPr>
          <p:nvPr/>
        </p:nvSpPr>
        <p:spPr bwMode="auto">
          <a:xfrm>
            <a:off x="1" y="3118225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92199" name="Rectangle 37"/>
          <p:cNvSpPr>
            <a:spLocks noChangeArrowheads="1"/>
          </p:cNvSpPr>
          <p:nvPr/>
        </p:nvSpPr>
        <p:spPr bwMode="auto">
          <a:xfrm>
            <a:off x="1" y="317894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92200" name="Rectangle 38"/>
          <p:cNvSpPr>
            <a:spLocks noChangeArrowheads="1"/>
          </p:cNvSpPr>
          <p:nvPr/>
        </p:nvSpPr>
        <p:spPr bwMode="auto">
          <a:xfrm>
            <a:off x="1" y="3107509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92201" name="Rectangle 39"/>
          <p:cNvSpPr>
            <a:spLocks noChangeArrowheads="1"/>
          </p:cNvSpPr>
          <p:nvPr/>
        </p:nvSpPr>
        <p:spPr bwMode="auto">
          <a:xfrm>
            <a:off x="1" y="3089650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92202" name="Rectangle 40"/>
          <p:cNvSpPr>
            <a:spLocks noChangeArrowheads="1"/>
          </p:cNvSpPr>
          <p:nvPr/>
        </p:nvSpPr>
        <p:spPr bwMode="auto">
          <a:xfrm>
            <a:off x="1" y="3096794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92203" name="Rectangle 41"/>
          <p:cNvSpPr>
            <a:spLocks noChangeArrowheads="1"/>
          </p:cNvSpPr>
          <p:nvPr/>
        </p:nvSpPr>
        <p:spPr bwMode="auto">
          <a:xfrm>
            <a:off x="152401" y="3450409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92204" name="Rectangle 42"/>
          <p:cNvSpPr>
            <a:spLocks noChangeArrowheads="1"/>
          </p:cNvSpPr>
          <p:nvPr/>
        </p:nvSpPr>
        <p:spPr bwMode="auto">
          <a:xfrm>
            <a:off x="1" y="3193234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92205" name="Rectangle 43"/>
          <p:cNvSpPr>
            <a:spLocks noChangeArrowheads="1"/>
          </p:cNvSpPr>
          <p:nvPr/>
        </p:nvSpPr>
        <p:spPr bwMode="auto">
          <a:xfrm>
            <a:off x="1" y="707209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92206" name="Rectangle 44"/>
          <p:cNvSpPr>
            <a:spLocks noChangeArrowheads="1"/>
          </p:cNvSpPr>
          <p:nvPr/>
        </p:nvSpPr>
        <p:spPr bwMode="auto">
          <a:xfrm>
            <a:off x="1" y="707209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92207" name="Rectangle 45"/>
          <p:cNvSpPr>
            <a:spLocks noChangeArrowheads="1"/>
          </p:cNvSpPr>
          <p:nvPr/>
        </p:nvSpPr>
        <p:spPr bwMode="auto">
          <a:xfrm>
            <a:off x="1" y="707209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92208" name="Rectangle 46"/>
          <p:cNvSpPr>
            <a:spLocks noChangeArrowheads="1"/>
          </p:cNvSpPr>
          <p:nvPr/>
        </p:nvSpPr>
        <p:spPr bwMode="auto">
          <a:xfrm>
            <a:off x="1" y="707209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92209" name="Rectangle 47"/>
          <p:cNvSpPr>
            <a:spLocks noChangeArrowheads="1"/>
          </p:cNvSpPr>
          <p:nvPr/>
        </p:nvSpPr>
        <p:spPr bwMode="auto">
          <a:xfrm>
            <a:off x="1" y="3082506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92210" name="Rectangle 48"/>
          <p:cNvSpPr>
            <a:spLocks noChangeArrowheads="1"/>
          </p:cNvSpPr>
          <p:nvPr/>
        </p:nvSpPr>
        <p:spPr bwMode="auto">
          <a:xfrm>
            <a:off x="1" y="3103938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92211" name="Rectangle 49"/>
          <p:cNvSpPr>
            <a:spLocks noChangeArrowheads="1"/>
          </p:cNvSpPr>
          <p:nvPr/>
        </p:nvSpPr>
        <p:spPr bwMode="auto">
          <a:xfrm>
            <a:off x="1" y="3182519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92212" name="Rectangle 50"/>
          <p:cNvSpPr>
            <a:spLocks noChangeArrowheads="1"/>
          </p:cNvSpPr>
          <p:nvPr/>
        </p:nvSpPr>
        <p:spPr bwMode="auto">
          <a:xfrm>
            <a:off x="1" y="3039644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92213" name="Rectangle 51"/>
          <p:cNvSpPr>
            <a:spLocks noChangeArrowheads="1"/>
          </p:cNvSpPr>
          <p:nvPr/>
        </p:nvSpPr>
        <p:spPr bwMode="auto">
          <a:xfrm>
            <a:off x="1" y="707209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92214" name="Rectangle 53"/>
          <p:cNvSpPr>
            <a:spLocks noChangeArrowheads="1"/>
          </p:cNvSpPr>
          <p:nvPr/>
        </p:nvSpPr>
        <p:spPr bwMode="auto">
          <a:xfrm>
            <a:off x="1" y="707209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graphicFrame>
        <p:nvGraphicFramePr>
          <p:cNvPr id="56" name="Object 52">
            <a:extLst>
              <a:ext uri="{FF2B5EF4-FFF2-40B4-BE49-F238E27FC236}">
                <a16:creationId xmlns:a16="http://schemas.microsoft.com/office/drawing/2014/main" id="{C4FCD7F2-DD4B-441E-B30E-5268F77FEE9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20264352"/>
              </p:ext>
            </p:extLst>
          </p:nvPr>
        </p:nvGraphicFramePr>
        <p:xfrm>
          <a:off x="1662891" y="2994302"/>
          <a:ext cx="5818218" cy="22310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2438280" imgH="1218960" progId="Equation.3">
                  <p:embed/>
                </p:oleObj>
              </mc:Choice>
              <mc:Fallback>
                <p:oleObj name="Equation" r:id="rId3" imgW="2438280" imgH="1218960" progId="Equation.3">
                  <p:embed/>
                  <p:pic>
                    <p:nvPicPr>
                      <p:cNvPr id="92215" name="Object 5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62891" y="2994302"/>
                        <a:ext cx="5818218" cy="2231046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0" name="TextBox 59">
            <a:extLst>
              <a:ext uri="{FF2B5EF4-FFF2-40B4-BE49-F238E27FC236}">
                <a16:creationId xmlns:a16="http://schemas.microsoft.com/office/drawing/2014/main" id="{2E55ABF7-98FD-4FF9-BF7A-123B8551E202}"/>
              </a:ext>
            </a:extLst>
          </p:cNvPr>
          <p:cNvSpPr txBox="1"/>
          <p:nvPr/>
        </p:nvSpPr>
        <p:spPr>
          <a:xfrm>
            <a:off x="1852904" y="2326429"/>
            <a:ext cx="675672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n-US" altLang="en-US" sz="2000" baseline="-10000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= 5, y</a:t>
            </a:r>
            <a:r>
              <a:rPr lang="en-US" altLang="en-US" sz="2000" baseline="-10000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= 16, s = 1.22474, n = 10, t</a:t>
            </a:r>
            <a:r>
              <a:rPr lang="en-US" altLang="en-US" sz="2000" baseline="-10000" dirty="0">
                <a:latin typeface="Arial" panose="020B0604020202020204" pitchFamily="34" charset="0"/>
                <a:cs typeface="Arial" panose="020B0604020202020204" pitchFamily="34" charset="0"/>
              </a:rPr>
              <a:t>8,95%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= 2.306</a:t>
            </a:r>
          </a:p>
        </p:txBody>
      </p:sp>
    </p:spTree>
    <p:extLst>
      <p:ext uri="{BB962C8B-B14F-4D97-AF65-F5344CB8AC3E}">
        <p14:creationId xmlns:p14="http://schemas.microsoft.com/office/powerpoint/2010/main" val="9892174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Tahoma" charset="0"/>
              </a:defRPr>
            </a:lvl1pPr>
            <a:lvl2pPr marL="557213" indent="-214313">
              <a:defRPr>
                <a:solidFill>
                  <a:schemeClr val="tx1"/>
                </a:solidFill>
                <a:latin typeface="Tahoma" charset="0"/>
              </a:defRPr>
            </a:lvl2pPr>
            <a:lvl3pPr marL="857250" indent="-171450">
              <a:defRPr>
                <a:solidFill>
                  <a:schemeClr val="tx1"/>
                </a:solidFill>
                <a:latin typeface="Tahoma" charset="0"/>
              </a:defRPr>
            </a:lvl3pPr>
            <a:lvl4pPr marL="1200150" indent="-171450">
              <a:defRPr>
                <a:solidFill>
                  <a:schemeClr val="tx1"/>
                </a:solidFill>
                <a:latin typeface="Tahoma" charset="0"/>
              </a:defRPr>
            </a:lvl4pPr>
            <a:lvl5pPr marL="1543050" indent="-171450">
              <a:defRPr>
                <a:solidFill>
                  <a:schemeClr val="tx1"/>
                </a:solidFill>
                <a:latin typeface="Tahoma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fld id="{A6EB250B-FF94-4264-B758-54FB550767F7}" type="slidenum">
              <a:rPr lang="en-US" altLang="en-US">
                <a:latin typeface="Arial" charset="0"/>
              </a:rPr>
              <a:pPr/>
              <a:t>12</a:t>
            </a:fld>
            <a:endParaRPr lang="en-US" altLang="en-US">
              <a:latin typeface="Arial" charset="0"/>
            </a:endParaRPr>
          </a:p>
        </p:txBody>
      </p:sp>
      <p:sp>
        <p:nvSpPr>
          <p:cNvPr id="175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286001"/>
            <a:ext cx="8229600" cy="2554694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defRPr/>
            </a:pP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Distances walked by individual hikers are more variable than the mean of distances walked by a group of hikers.</a:t>
            </a:r>
          </a:p>
          <a:p>
            <a:pPr eaLnBrk="1" hangingPunct="1">
              <a:defRPr/>
            </a:pP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Estimates of a group’s average hiking distance are more precise than estimates of an individual’s hiking distance.</a:t>
            </a:r>
          </a:p>
          <a:p>
            <a:pPr eaLnBrk="1" hangingPunct="1">
              <a:defRPr/>
            </a:pP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In general, easier to predict mean value of a variable than to predict its value for a randomly chosen example.</a:t>
            </a:r>
          </a:p>
          <a:p>
            <a:pPr eaLnBrk="1" hangingPunct="1">
              <a:defRPr/>
            </a:pP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In general, prediction intervals for a randomly chosen example are more useful to data miners than confidence intervals on mean values</a:t>
            </a:r>
          </a:p>
        </p:txBody>
      </p:sp>
      <p:sp>
        <p:nvSpPr>
          <p:cNvPr id="81926" name="Rectangle 4"/>
          <p:cNvSpPr>
            <a:spLocks noChangeArrowheads="1"/>
          </p:cNvSpPr>
          <p:nvPr/>
        </p:nvSpPr>
        <p:spPr bwMode="auto">
          <a:xfrm>
            <a:off x="1" y="192164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81927" name="Rectangle 5"/>
          <p:cNvSpPr>
            <a:spLocks noChangeArrowheads="1"/>
          </p:cNvSpPr>
          <p:nvPr/>
        </p:nvSpPr>
        <p:spPr bwMode="auto">
          <a:xfrm>
            <a:off x="1" y="3193234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81928" name="Rectangle 6"/>
          <p:cNvSpPr>
            <a:spLocks noChangeArrowheads="1"/>
          </p:cNvSpPr>
          <p:nvPr/>
        </p:nvSpPr>
        <p:spPr bwMode="auto">
          <a:xfrm>
            <a:off x="1" y="3153944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81929" name="Rectangle 7"/>
          <p:cNvSpPr>
            <a:spLocks noChangeArrowheads="1"/>
          </p:cNvSpPr>
          <p:nvPr/>
        </p:nvSpPr>
        <p:spPr bwMode="auto">
          <a:xfrm>
            <a:off x="1" y="3153944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81930" name="Rectangle 8"/>
          <p:cNvSpPr>
            <a:spLocks noChangeArrowheads="1"/>
          </p:cNvSpPr>
          <p:nvPr/>
        </p:nvSpPr>
        <p:spPr bwMode="auto">
          <a:xfrm>
            <a:off x="1" y="3153944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81931" name="Rectangle 9"/>
          <p:cNvSpPr>
            <a:spLocks noChangeArrowheads="1"/>
          </p:cNvSpPr>
          <p:nvPr/>
        </p:nvSpPr>
        <p:spPr bwMode="auto">
          <a:xfrm>
            <a:off x="1" y="3168231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81932" name="Rectangle 10"/>
          <p:cNvSpPr>
            <a:spLocks noChangeArrowheads="1"/>
          </p:cNvSpPr>
          <p:nvPr/>
        </p:nvSpPr>
        <p:spPr bwMode="auto">
          <a:xfrm>
            <a:off x="1" y="707209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81933" name="Rectangle 11"/>
          <p:cNvSpPr>
            <a:spLocks noChangeArrowheads="1"/>
          </p:cNvSpPr>
          <p:nvPr/>
        </p:nvSpPr>
        <p:spPr bwMode="auto">
          <a:xfrm>
            <a:off x="1" y="3196806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81934" name="Rectangle 12"/>
          <p:cNvSpPr>
            <a:spLocks noChangeArrowheads="1"/>
          </p:cNvSpPr>
          <p:nvPr/>
        </p:nvSpPr>
        <p:spPr bwMode="auto">
          <a:xfrm>
            <a:off x="1" y="707209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81935" name="Rectangle 13"/>
          <p:cNvSpPr>
            <a:spLocks noChangeArrowheads="1"/>
          </p:cNvSpPr>
          <p:nvPr/>
        </p:nvSpPr>
        <p:spPr bwMode="auto">
          <a:xfrm>
            <a:off x="1" y="707209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81936" name="Rectangle 14"/>
          <p:cNvSpPr>
            <a:spLocks noChangeArrowheads="1"/>
          </p:cNvSpPr>
          <p:nvPr/>
        </p:nvSpPr>
        <p:spPr bwMode="auto">
          <a:xfrm>
            <a:off x="1" y="3161088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81937" name="Rectangle 15"/>
          <p:cNvSpPr>
            <a:spLocks noChangeArrowheads="1"/>
          </p:cNvSpPr>
          <p:nvPr/>
        </p:nvSpPr>
        <p:spPr bwMode="auto">
          <a:xfrm>
            <a:off x="1" y="3061075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81938" name="Rectangle 16"/>
          <p:cNvSpPr>
            <a:spLocks noChangeArrowheads="1"/>
          </p:cNvSpPr>
          <p:nvPr/>
        </p:nvSpPr>
        <p:spPr bwMode="auto">
          <a:xfrm>
            <a:off x="1" y="3175375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81939" name="Rectangle 17"/>
          <p:cNvSpPr>
            <a:spLocks noChangeArrowheads="1"/>
          </p:cNvSpPr>
          <p:nvPr/>
        </p:nvSpPr>
        <p:spPr bwMode="auto">
          <a:xfrm>
            <a:off x="1" y="3078934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81940" name="Rectangle 18"/>
          <p:cNvSpPr>
            <a:spLocks noChangeArrowheads="1"/>
          </p:cNvSpPr>
          <p:nvPr/>
        </p:nvSpPr>
        <p:spPr bwMode="auto">
          <a:xfrm>
            <a:off x="1" y="3132513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81941" name="Rectangle 19"/>
          <p:cNvSpPr>
            <a:spLocks noChangeArrowheads="1"/>
          </p:cNvSpPr>
          <p:nvPr/>
        </p:nvSpPr>
        <p:spPr bwMode="auto">
          <a:xfrm>
            <a:off x="1" y="707209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81942" name="Rectangle 20"/>
          <p:cNvSpPr>
            <a:spLocks noChangeArrowheads="1"/>
          </p:cNvSpPr>
          <p:nvPr/>
        </p:nvSpPr>
        <p:spPr bwMode="auto">
          <a:xfrm>
            <a:off x="1" y="707209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81943" name="Rectangle 21"/>
          <p:cNvSpPr>
            <a:spLocks noChangeArrowheads="1"/>
          </p:cNvSpPr>
          <p:nvPr/>
        </p:nvSpPr>
        <p:spPr bwMode="auto">
          <a:xfrm>
            <a:off x="1" y="3103938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81944" name="Rectangle 22"/>
          <p:cNvSpPr>
            <a:spLocks noChangeArrowheads="1"/>
          </p:cNvSpPr>
          <p:nvPr/>
        </p:nvSpPr>
        <p:spPr bwMode="auto">
          <a:xfrm>
            <a:off x="1" y="3103938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81945" name="Rectangle 23"/>
          <p:cNvSpPr>
            <a:spLocks noChangeArrowheads="1"/>
          </p:cNvSpPr>
          <p:nvPr/>
        </p:nvSpPr>
        <p:spPr bwMode="auto">
          <a:xfrm>
            <a:off x="1" y="3189663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81946" name="Rectangle 24"/>
          <p:cNvSpPr>
            <a:spLocks noChangeArrowheads="1"/>
          </p:cNvSpPr>
          <p:nvPr/>
        </p:nvSpPr>
        <p:spPr bwMode="auto">
          <a:xfrm>
            <a:off x="1" y="707209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81947" name="Rectangle 25"/>
          <p:cNvSpPr>
            <a:spLocks noChangeArrowheads="1"/>
          </p:cNvSpPr>
          <p:nvPr/>
        </p:nvSpPr>
        <p:spPr bwMode="auto">
          <a:xfrm>
            <a:off x="1" y="3189663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81948" name="Rectangle 26"/>
          <p:cNvSpPr>
            <a:spLocks noChangeArrowheads="1"/>
          </p:cNvSpPr>
          <p:nvPr/>
        </p:nvSpPr>
        <p:spPr bwMode="auto">
          <a:xfrm>
            <a:off x="1760539" y="2526484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81949" name="Rectangle 27"/>
          <p:cNvSpPr>
            <a:spLocks noChangeArrowheads="1"/>
          </p:cNvSpPr>
          <p:nvPr/>
        </p:nvSpPr>
        <p:spPr bwMode="auto">
          <a:xfrm>
            <a:off x="1760539" y="2526484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81950" name="Rectangle 28"/>
          <p:cNvSpPr>
            <a:spLocks noChangeArrowheads="1"/>
          </p:cNvSpPr>
          <p:nvPr/>
        </p:nvSpPr>
        <p:spPr bwMode="auto">
          <a:xfrm>
            <a:off x="1760539" y="2526484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81951" name="Rectangle 29"/>
          <p:cNvSpPr>
            <a:spLocks noChangeArrowheads="1"/>
          </p:cNvSpPr>
          <p:nvPr/>
        </p:nvSpPr>
        <p:spPr bwMode="auto">
          <a:xfrm>
            <a:off x="1760539" y="2526484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81952" name="Rectangle 30"/>
          <p:cNvSpPr>
            <a:spLocks noChangeArrowheads="1"/>
          </p:cNvSpPr>
          <p:nvPr/>
        </p:nvSpPr>
        <p:spPr bwMode="auto">
          <a:xfrm>
            <a:off x="1760539" y="2526484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81953" name="Rectangle 31"/>
          <p:cNvSpPr>
            <a:spLocks noChangeArrowheads="1"/>
          </p:cNvSpPr>
          <p:nvPr/>
        </p:nvSpPr>
        <p:spPr bwMode="auto">
          <a:xfrm>
            <a:off x="1760539" y="2526484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81954" name="Rectangle 32"/>
          <p:cNvSpPr>
            <a:spLocks noChangeArrowheads="1"/>
          </p:cNvSpPr>
          <p:nvPr/>
        </p:nvSpPr>
        <p:spPr bwMode="auto">
          <a:xfrm>
            <a:off x="1" y="1971653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81955" name="Rectangle 33"/>
          <p:cNvSpPr>
            <a:spLocks noChangeArrowheads="1"/>
          </p:cNvSpPr>
          <p:nvPr/>
        </p:nvSpPr>
        <p:spPr bwMode="auto">
          <a:xfrm>
            <a:off x="1" y="317894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81956" name="Rectangle 34"/>
          <p:cNvSpPr>
            <a:spLocks noChangeArrowheads="1"/>
          </p:cNvSpPr>
          <p:nvPr/>
        </p:nvSpPr>
        <p:spPr bwMode="auto">
          <a:xfrm>
            <a:off x="1" y="707209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81957" name="Rectangle 35"/>
          <p:cNvSpPr>
            <a:spLocks noChangeArrowheads="1"/>
          </p:cNvSpPr>
          <p:nvPr/>
        </p:nvSpPr>
        <p:spPr bwMode="auto">
          <a:xfrm>
            <a:off x="1" y="707209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81958" name="Rectangle 36"/>
          <p:cNvSpPr>
            <a:spLocks noChangeArrowheads="1"/>
          </p:cNvSpPr>
          <p:nvPr/>
        </p:nvSpPr>
        <p:spPr bwMode="auto">
          <a:xfrm>
            <a:off x="1" y="3118225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81959" name="Rectangle 37"/>
          <p:cNvSpPr>
            <a:spLocks noChangeArrowheads="1"/>
          </p:cNvSpPr>
          <p:nvPr/>
        </p:nvSpPr>
        <p:spPr bwMode="auto">
          <a:xfrm>
            <a:off x="1" y="317894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81960" name="Rectangle 38"/>
          <p:cNvSpPr>
            <a:spLocks noChangeArrowheads="1"/>
          </p:cNvSpPr>
          <p:nvPr/>
        </p:nvSpPr>
        <p:spPr bwMode="auto">
          <a:xfrm>
            <a:off x="1" y="3107509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81961" name="Rectangle 39"/>
          <p:cNvSpPr>
            <a:spLocks noChangeArrowheads="1"/>
          </p:cNvSpPr>
          <p:nvPr/>
        </p:nvSpPr>
        <p:spPr bwMode="auto">
          <a:xfrm>
            <a:off x="1" y="3089650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81962" name="Rectangle 40"/>
          <p:cNvSpPr>
            <a:spLocks noChangeArrowheads="1"/>
          </p:cNvSpPr>
          <p:nvPr/>
        </p:nvSpPr>
        <p:spPr bwMode="auto">
          <a:xfrm>
            <a:off x="1" y="3096794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81963" name="Rectangle 41"/>
          <p:cNvSpPr>
            <a:spLocks noChangeArrowheads="1"/>
          </p:cNvSpPr>
          <p:nvPr/>
        </p:nvSpPr>
        <p:spPr bwMode="auto">
          <a:xfrm>
            <a:off x="152401" y="3450409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81964" name="Rectangle 42"/>
          <p:cNvSpPr>
            <a:spLocks noChangeArrowheads="1"/>
          </p:cNvSpPr>
          <p:nvPr/>
        </p:nvSpPr>
        <p:spPr bwMode="auto">
          <a:xfrm>
            <a:off x="1" y="3193234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81965" name="Rectangle 43"/>
          <p:cNvSpPr>
            <a:spLocks noChangeArrowheads="1"/>
          </p:cNvSpPr>
          <p:nvPr/>
        </p:nvSpPr>
        <p:spPr bwMode="auto">
          <a:xfrm>
            <a:off x="1" y="707209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81966" name="Rectangle 44"/>
          <p:cNvSpPr>
            <a:spLocks noChangeArrowheads="1"/>
          </p:cNvSpPr>
          <p:nvPr/>
        </p:nvSpPr>
        <p:spPr bwMode="auto">
          <a:xfrm>
            <a:off x="1" y="707209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81967" name="Rectangle 45"/>
          <p:cNvSpPr>
            <a:spLocks noChangeArrowheads="1"/>
          </p:cNvSpPr>
          <p:nvPr/>
        </p:nvSpPr>
        <p:spPr bwMode="auto">
          <a:xfrm>
            <a:off x="1" y="707209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81968" name="Rectangle 46"/>
          <p:cNvSpPr>
            <a:spLocks noChangeArrowheads="1"/>
          </p:cNvSpPr>
          <p:nvPr/>
        </p:nvSpPr>
        <p:spPr bwMode="auto">
          <a:xfrm>
            <a:off x="1" y="707209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81969" name="Rectangle 47"/>
          <p:cNvSpPr>
            <a:spLocks noChangeArrowheads="1"/>
          </p:cNvSpPr>
          <p:nvPr/>
        </p:nvSpPr>
        <p:spPr bwMode="auto">
          <a:xfrm>
            <a:off x="1" y="3082506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81970" name="Rectangle 48"/>
          <p:cNvSpPr>
            <a:spLocks noChangeArrowheads="1"/>
          </p:cNvSpPr>
          <p:nvPr/>
        </p:nvSpPr>
        <p:spPr bwMode="auto">
          <a:xfrm>
            <a:off x="1" y="3103938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81971" name="Rectangle 49"/>
          <p:cNvSpPr>
            <a:spLocks noChangeArrowheads="1"/>
          </p:cNvSpPr>
          <p:nvPr/>
        </p:nvSpPr>
        <p:spPr bwMode="auto">
          <a:xfrm>
            <a:off x="1" y="3182519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81972" name="Rectangle 50"/>
          <p:cNvSpPr>
            <a:spLocks noChangeArrowheads="1"/>
          </p:cNvSpPr>
          <p:nvPr/>
        </p:nvSpPr>
        <p:spPr bwMode="auto">
          <a:xfrm>
            <a:off x="1" y="3039644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7E4284FB-8A64-4DBC-8F32-F0007C4D96E1}"/>
              </a:ext>
            </a:extLst>
          </p:cNvPr>
          <p:cNvSpPr txBox="1"/>
          <p:nvPr/>
        </p:nvSpPr>
        <p:spPr>
          <a:xfrm>
            <a:off x="1181100" y="1602321"/>
            <a:ext cx="71247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Prediction interval of y value for a randomly chosen value of x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0779234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916707"/>
            <a:ext cx="8229600" cy="1350493"/>
          </a:xfrm>
        </p:spPr>
        <p:txBody>
          <a:bodyPr>
            <a:normAutofit/>
          </a:bodyPr>
          <a:lstStyle/>
          <a:p>
            <a:pPr marL="0" indent="0" eaLnBrk="1" hangingPunct="1">
              <a:buNone/>
              <a:defRPr/>
            </a:pP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Note similarity to confidence interval for mean of y-values at a given x.</a:t>
            </a:r>
          </a:p>
          <a:p>
            <a:pPr marL="0" indent="0">
              <a:buNone/>
              <a:defRPr/>
            </a:pP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At the same confidence level, prediction interval are </a:t>
            </a:r>
            <a:r>
              <a:rPr lang="en-US" alt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always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wider than confidence interval on means. </a:t>
            </a:r>
          </a:p>
        </p:txBody>
      </p:sp>
      <p:sp>
        <p:nvSpPr>
          <p:cNvPr id="86022" name="Rectangle 4"/>
          <p:cNvSpPr>
            <a:spLocks noChangeArrowheads="1"/>
          </p:cNvSpPr>
          <p:nvPr/>
        </p:nvSpPr>
        <p:spPr bwMode="auto">
          <a:xfrm>
            <a:off x="1" y="192164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86023" name="Rectangle 5"/>
          <p:cNvSpPr>
            <a:spLocks noChangeArrowheads="1"/>
          </p:cNvSpPr>
          <p:nvPr/>
        </p:nvSpPr>
        <p:spPr bwMode="auto">
          <a:xfrm>
            <a:off x="1" y="3193234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86024" name="Rectangle 6"/>
          <p:cNvSpPr>
            <a:spLocks noChangeArrowheads="1"/>
          </p:cNvSpPr>
          <p:nvPr/>
        </p:nvSpPr>
        <p:spPr bwMode="auto">
          <a:xfrm>
            <a:off x="1" y="3153944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86025" name="Rectangle 7"/>
          <p:cNvSpPr>
            <a:spLocks noChangeArrowheads="1"/>
          </p:cNvSpPr>
          <p:nvPr/>
        </p:nvSpPr>
        <p:spPr bwMode="auto">
          <a:xfrm>
            <a:off x="1" y="3153944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86026" name="Rectangle 8"/>
          <p:cNvSpPr>
            <a:spLocks noChangeArrowheads="1"/>
          </p:cNvSpPr>
          <p:nvPr/>
        </p:nvSpPr>
        <p:spPr bwMode="auto">
          <a:xfrm>
            <a:off x="1" y="3153944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86027" name="Rectangle 9"/>
          <p:cNvSpPr>
            <a:spLocks noChangeArrowheads="1"/>
          </p:cNvSpPr>
          <p:nvPr/>
        </p:nvSpPr>
        <p:spPr bwMode="auto">
          <a:xfrm>
            <a:off x="1" y="3168231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86028" name="Rectangle 10"/>
          <p:cNvSpPr>
            <a:spLocks noChangeArrowheads="1"/>
          </p:cNvSpPr>
          <p:nvPr/>
        </p:nvSpPr>
        <p:spPr bwMode="auto">
          <a:xfrm>
            <a:off x="1" y="707209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86029" name="Rectangle 11"/>
          <p:cNvSpPr>
            <a:spLocks noChangeArrowheads="1"/>
          </p:cNvSpPr>
          <p:nvPr/>
        </p:nvSpPr>
        <p:spPr bwMode="auto">
          <a:xfrm>
            <a:off x="1" y="3196806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86030" name="Rectangle 12"/>
          <p:cNvSpPr>
            <a:spLocks noChangeArrowheads="1"/>
          </p:cNvSpPr>
          <p:nvPr/>
        </p:nvSpPr>
        <p:spPr bwMode="auto">
          <a:xfrm>
            <a:off x="1" y="707209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86031" name="Rectangle 13"/>
          <p:cNvSpPr>
            <a:spLocks noChangeArrowheads="1"/>
          </p:cNvSpPr>
          <p:nvPr/>
        </p:nvSpPr>
        <p:spPr bwMode="auto">
          <a:xfrm>
            <a:off x="1" y="707209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86032" name="Rectangle 14"/>
          <p:cNvSpPr>
            <a:spLocks noChangeArrowheads="1"/>
          </p:cNvSpPr>
          <p:nvPr/>
        </p:nvSpPr>
        <p:spPr bwMode="auto">
          <a:xfrm>
            <a:off x="1" y="3161088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86033" name="Rectangle 15"/>
          <p:cNvSpPr>
            <a:spLocks noChangeArrowheads="1"/>
          </p:cNvSpPr>
          <p:nvPr/>
        </p:nvSpPr>
        <p:spPr bwMode="auto">
          <a:xfrm>
            <a:off x="1" y="3061075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86034" name="Rectangle 16"/>
          <p:cNvSpPr>
            <a:spLocks noChangeArrowheads="1"/>
          </p:cNvSpPr>
          <p:nvPr/>
        </p:nvSpPr>
        <p:spPr bwMode="auto">
          <a:xfrm>
            <a:off x="1" y="3175375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86035" name="Rectangle 17"/>
          <p:cNvSpPr>
            <a:spLocks noChangeArrowheads="1"/>
          </p:cNvSpPr>
          <p:nvPr/>
        </p:nvSpPr>
        <p:spPr bwMode="auto">
          <a:xfrm>
            <a:off x="1" y="3078934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86036" name="Rectangle 18"/>
          <p:cNvSpPr>
            <a:spLocks noChangeArrowheads="1"/>
          </p:cNvSpPr>
          <p:nvPr/>
        </p:nvSpPr>
        <p:spPr bwMode="auto">
          <a:xfrm>
            <a:off x="1" y="3132513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86037" name="Rectangle 19"/>
          <p:cNvSpPr>
            <a:spLocks noChangeArrowheads="1"/>
          </p:cNvSpPr>
          <p:nvPr/>
        </p:nvSpPr>
        <p:spPr bwMode="auto">
          <a:xfrm>
            <a:off x="1" y="707209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86038" name="Rectangle 20"/>
          <p:cNvSpPr>
            <a:spLocks noChangeArrowheads="1"/>
          </p:cNvSpPr>
          <p:nvPr/>
        </p:nvSpPr>
        <p:spPr bwMode="auto">
          <a:xfrm>
            <a:off x="1" y="707209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86039" name="Rectangle 21"/>
          <p:cNvSpPr>
            <a:spLocks noChangeArrowheads="1"/>
          </p:cNvSpPr>
          <p:nvPr/>
        </p:nvSpPr>
        <p:spPr bwMode="auto">
          <a:xfrm>
            <a:off x="1" y="3103938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86040" name="Rectangle 22"/>
          <p:cNvSpPr>
            <a:spLocks noChangeArrowheads="1"/>
          </p:cNvSpPr>
          <p:nvPr/>
        </p:nvSpPr>
        <p:spPr bwMode="auto">
          <a:xfrm>
            <a:off x="1" y="3103938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86041" name="Rectangle 23"/>
          <p:cNvSpPr>
            <a:spLocks noChangeArrowheads="1"/>
          </p:cNvSpPr>
          <p:nvPr/>
        </p:nvSpPr>
        <p:spPr bwMode="auto">
          <a:xfrm>
            <a:off x="1" y="3189663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86042" name="Rectangle 24"/>
          <p:cNvSpPr>
            <a:spLocks noChangeArrowheads="1"/>
          </p:cNvSpPr>
          <p:nvPr/>
        </p:nvSpPr>
        <p:spPr bwMode="auto">
          <a:xfrm>
            <a:off x="1" y="707209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86043" name="Rectangle 25"/>
          <p:cNvSpPr>
            <a:spLocks noChangeArrowheads="1"/>
          </p:cNvSpPr>
          <p:nvPr/>
        </p:nvSpPr>
        <p:spPr bwMode="auto">
          <a:xfrm>
            <a:off x="1" y="3189663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86044" name="Rectangle 26"/>
          <p:cNvSpPr>
            <a:spLocks noChangeArrowheads="1"/>
          </p:cNvSpPr>
          <p:nvPr/>
        </p:nvSpPr>
        <p:spPr bwMode="auto">
          <a:xfrm>
            <a:off x="1760539" y="2526484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86045" name="Rectangle 27"/>
          <p:cNvSpPr>
            <a:spLocks noChangeArrowheads="1"/>
          </p:cNvSpPr>
          <p:nvPr/>
        </p:nvSpPr>
        <p:spPr bwMode="auto">
          <a:xfrm>
            <a:off x="1760539" y="2526484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86046" name="Rectangle 28"/>
          <p:cNvSpPr>
            <a:spLocks noChangeArrowheads="1"/>
          </p:cNvSpPr>
          <p:nvPr/>
        </p:nvSpPr>
        <p:spPr bwMode="auto">
          <a:xfrm>
            <a:off x="1760539" y="2526484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86047" name="Rectangle 29"/>
          <p:cNvSpPr>
            <a:spLocks noChangeArrowheads="1"/>
          </p:cNvSpPr>
          <p:nvPr/>
        </p:nvSpPr>
        <p:spPr bwMode="auto">
          <a:xfrm>
            <a:off x="1760539" y="2526484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86048" name="Rectangle 30"/>
          <p:cNvSpPr>
            <a:spLocks noChangeArrowheads="1"/>
          </p:cNvSpPr>
          <p:nvPr/>
        </p:nvSpPr>
        <p:spPr bwMode="auto">
          <a:xfrm>
            <a:off x="1760539" y="2526484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86049" name="Rectangle 31"/>
          <p:cNvSpPr>
            <a:spLocks noChangeArrowheads="1"/>
          </p:cNvSpPr>
          <p:nvPr/>
        </p:nvSpPr>
        <p:spPr bwMode="auto">
          <a:xfrm>
            <a:off x="1760539" y="2526484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86050" name="Rectangle 32"/>
          <p:cNvSpPr>
            <a:spLocks noChangeArrowheads="1"/>
          </p:cNvSpPr>
          <p:nvPr/>
        </p:nvSpPr>
        <p:spPr bwMode="auto">
          <a:xfrm>
            <a:off x="1" y="1971653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86051" name="Rectangle 33"/>
          <p:cNvSpPr>
            <a:spLocks noChangeArrowheads="1"/>
          </p:cNvSpPr>
          <p:nvPr/>
        </p:nvSpPr>
        <p:spPr bwMode="auto">
          <a:xfrm>
            <a:off x="1" y="317894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86052" name="Rectangle 34"/>
          <p:cNvSpPr>
            <a:spLocks noChangeArrowheads="1"/>
          </p:cNvSpPr>
          <p:nvPr/>
        </p:nvSpPr>
        <p:spPr bwMode="auto">
          <a:xfrm>
            <a:off x="1" y="707209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86053" name="Rectangle 35"/>
          <p:cNvSpPr>
            <a:spLocks noChangeArrowheads="1"/>
          </p:cNvSpPr>
          <p:nvPr/>
        </p:nvSpPr>
        <p:spPr bwMode="auto">
          <a:xfrm>
            <a:off x="1" y="707209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86054" name="Rectangle 36"/>
          <p:cNvSpPr>
            <a:spLocks noChangeArrowheads="1"/>
          </p:cNvSpPr>
          <p:nvPr/>
        </p:nvSpPr>
        <p:spPr bwMode="auto">
          <a:xfrm>
            <a:off x="1" y="3118225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86055" name="Rectangle 37"/>
          <p:cNvSpPr>
            <a:spLocks noChangeArrowheads="1"/>
          </p:cNvSpPr>
          <p:nvPr/>
        </p:nvSpPr>
        <p:spPr bwMode="auto">
          <a:xfrm>
            <a:off x="1" y="317894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86056" name="Rectangle 38"/>
          <p:cNvSpPr>
            <a:spLocks noChangeArrowheads="1"/>
          </p:cNvSpPr>
          <p:nvPr/>
        </p:nvSpPr>
        <p:spPr bwMode="auto">
          <a:xfrm>
            <a:off x="1" y="3107509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86057" name="Rectangle 39"/>
          <p:cNvSpPr>
            <a:spLocks noChangeArrowheads="1"/>
          </p:cNvSpPr>
          <p:nvPr/>
        </p:nvSpPr>
        <p:spPr bwMode="auto">
          <a:xfrm>
            <a:off x="1" y="3089650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86058" name="Rectangle 40"/>
          <p:cNvSpPr>
            <a:spLocks noChangeArrowheads="1"/>
          </p:cNvSpPr>
          <p:nvPr/>
        </p:nvSpPr>
        <p:spPr bwMode="auto">
          <a:xfrm>
            <a:off x="1" y="3096794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86059" name="Rectangle 41"/>
          <p:cNvSpPr>
            <a:spLocks noChangeArrowheads="1"/>
          </p:cNvSpPr>
          <p:nvPr/>
        </p:nvSpPr>
        <p:spPr bwMode="auto">
          <a:xfrm>
            <a:off x="152401" y="3450409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86060" name="Rectangle 42"/>
          <p:cNvSpPr>
            <a:spLocks noChangeArrowheads="1"/>
          </p:cNvSpPr>
          <p:nvPr/>
        </p:nvSpPr>
        <p:spPr bwMode="auto">
          <a:xfrm>
            <a:off x="1" y="3193234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86061" name="Rectangle 43"/>
          <p:cNvSpPr>
            <a:spLocks noChangeArrowheads="1"/>
          </p:cNvSpPr>
          <p:nvPr/>
        </p:nvSpPr>
        <p:spPr bwMode="auto">
          <a:xfrm>
            <a:off x="1" y="707209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86062" name="Rectangle 44"/>
          <p:cNvSpPr>
            <a:spLocks noChangeArrowheads="1"/>
          </p:cNvSpPr>
          <p:nvPr/>
        </p:nvSpPr>
        <p:spPr bwMode="auto">
          <a:xfrm>
            <a:off x="1" y="707209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86063" name="Rectangle 45"/>
          <p:cNvSpPr>
            <a:spLocks noChangeArrowheads="1"/>
          </p:cNvSpPr>
          <p:nvPr/>
        </p:nvSpPr>
        <p:spPr bwMode="auto">
          <a:xfrm>
            <a:off x="1" y="707209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86064" name="Rectangle 46"/>
          <p:cNvSpPr>
            <a:spLocks noChangeArrowheads="1"/>
          </p:cNvSpPr>
          <p:nvPr/>
        </p:nvSpPr>
        <p:spPr bwMode="auto">
          <a:xfrm>
            <a:off x="1" y="707209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86065" name="Rectangle 47"/>
          <p:cNvSpPr>
            <a:spLocks noChangeArrowheads="1"/>
          </p:cNvSpPr>
          <p:nvPr/>
        </p:nvSpPr>
        <p:spPr bwMode="auto">
          <a:xfrm>
            <a:off x="1" y="3082506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86066" name="Rectangle 48"/>
          <p:cNvSpPr>
            <a:spLocks noChangeArrowheads="1"/>
          </p:cNvSpPr>
          <p:nvPr/>
        </p:nvSpPr>
        <p:spPr bwMode="auto">
          <a:xfrm>
            <a:off x="1" y="3103938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86067" name="Rectangle 49"/>
          <p:cNvSpPr>
            <a:spLocks noChangeArrowheads="1"/>
          </p:cNvSpPr>
          <p:nvPr/>
        </p:nvSpPr>
        <p:spPr bwMode="auto">
          <a:xfrm>
            <a:off x="1" y="3182519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86068" name="Rectangle 50"/>
          <p:cNvSpPr>
            <a:spLocks noChangeArrowheads="1"/>
          </p:cNvSpPr>
          <p:nvPr/>
        </p:nvSpPr>
        <p:spPr bwMode="auto">
          <a:xfrm>
            <a:off x="1" y="3039644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86069" name="Rectangle 52"/>
          <p:cNvSpPr>
            <a:spLocks noChangeArrowheads="1"/>
          </p:cNvSpPr>
          <p:nvPr/>
        </p:nvSpPr>
        <p:spPr bwMode="auto">
          <a:xfrm>
            <a:off x="1" y="707209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graphicFrame>
        <p:nvGraphicFramePr>
          <p:cNvPr id="57" name="Object 52">
            <a:extLst>
              <a:ext uri="{FF2B5EF4-FFF2-40B4-BE49-F238E27FC236}">
                <a16:creationId xmlns:a16="http://schemas.microsoft.com/office/drawing/2014/main" id="{262BA84D-407B-45F8-8033-612FC0FF131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4699237"/>
              </p:ext>
            </p:extLst>
          </p:nvPr>
        </p:nvGraphicFramePr>
        <p:xfrm>
          <a:off x="2209800" y="1694657"/>
          <a:ext cx="5040313" cy="754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1434960" imgH="279360" progId="Equation.3">
                  <p:embed/>
                </p:oleObj>
              </mc:Choice>
              <mc:Fallback>
                <p:oleObj name="Equation" r:id="rId3" imgW="1434960" imgH="279360" progId="Equation.3">
                  <p:embed/>
                  <p:pic>
                    <p:nvPicPr>
                      <p:cNvPr id="55" name="Object 5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1694657"/>
                        <a:ext cx="5040313" cy="754062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5C72F8D7-3D85-4A64-AD47-5F994CEEC52B}"/>
              </a:ext>
            </a:extLst>
          </p:cNvPr>
          <p:cNvSpPr txBox="1"/>
          <p:nvPr/>
        </p:nvSpPr>
        <p:spPr>
          <a:xfrm>
            <a:off x="1148687" y="998876"/>
            <a:ext cx="716253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Prediction interval of y value for a randomly chosen value of x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7710425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Tahoma" charset="0"/>
              </a:defRPr>
            </a:lvl1pPr>
            <a:lvl2pPr marL="557213" indent="-214313">
              <a:defRPr>
                <a:solidFill>
                  <a:schemeClr val="tx1"/>
                </a:solidFill>
                <a:latin typeface="Tahoma" charset="0"/>
              </a:defRPr>
            </a:lvl2pPr>
            <a:lvl3pPr marL="857250" indent="-171450">
              <a:defRPr>
                <a:solidFill>
                  <a:schemeClr val="tx1"/>
                </a:solidFill>
                <a:latin typeface="Tahoma" charset="0"/>
              </a:defRPr>
            </a:lvl3pPr>
            <a:lvl4pPr marL="1200150" indent="-171450">
              <a:defRPr>
                <a:solidFill>
                  <a:schemeClr val="tx1"/>
                </a:solidFill>
                <a:latin typeface="Tahoma" charset="0"/>
              </a:defRPr>
            </a:lvl4pPr>
            <a:lvl5pPr marL="1543050" indent="-171450">
              <a:defRPr>
                <a:solidFill>
                  <a:schemeClr val="tx1"/>
                </a:solidFill>
                <a:latin typeface="Tahoma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fld id="{8E702EBB-0D96-4FCF-9681-06E0FB820069}" type="slidenum">
              <a:rPr lang="en-US" altLang="en-US">
                <a:latin typeface="Arial" charset="0"/>
              </a:rPr>
              <a:pPr/>
              <a:t>14</a:t>
            </a:fld>
            <a:endParaRPr lang="en-US" altLang="en-US">
              <a:latin typeface="Arial" charset="0"/>
            </a:endParaRPr>
          </a:p>
        </p:txBody>
      </p:sp>
      <p:sp>
        <p:nvSpPr>
          <p:cNvPr id="187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286000"/>
            <a:ext cx="8458200" cy="2500699"/>
          </a:xfrm>
        </p:spPr>
        <p:txBody>
          <a:bodyPr/>
          <a:lstStyle/>
          <a:p>
            <a:pPr marL="0" indent="0">
              <a:buNone/>
              <a:defRPr/>
            </a:pPr>
            <a:endParaRPr lang="en-US" altLang="en-US" sz="1800" dirty="0"/>
          </a:p>
          <a:p>
            <a:pPr eaLnBrk="1" hangingPunct="1">
              <a:defRPr/>
            </a:pPr>
            <a:endParaRPr lang="en-US" altLang="en-US" sz="1800" dirty="0"/>
          </a:p>
        </p:txBody>
      </p:sp>
      <p:sp>
        <p:nvSpPr>
          <p:cNvPr id="94214" name="Rectangle 4"/>
          <p:cNvSpPr>
            <a:spLocks noChangeArrowheads="1"/>
          </p:cNvSpPr>
          <p:nvPr/>
        </p:nvSpPr>
        <p:spPr bwMode="auto">
          <a:xfrm>
            <a:off x="1" y="192164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94215" name="Rectangle 5"/>
          <p:cNvSpPr>
            <a:spLocks noChangeArrowheads="1"/>
          </p:cNvSpPr>
          <p:nvPr/>
        </p:nvSpPr>
        <p:spPr bwMode="auto">
          <a:xfrm>
            <a:off x="1" y="3193234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94216" name="Rectangle 6"/>
          <p:cNvSpPr>
            <a:spLocks noChangeArrowheads="1"/>
          </p:cNvSpPr>
          <p:nvPr/>
        </p:nvSpPr>
        <p:spPr bwMode="auto">
          <a:xfrm>
            <a:off x="1" y="3153944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94217" name="Rectangle 7"/>
          <p:cNvSpPr>
            <a:spLocks noChangeArrowheads="1"/>
          </p:cNvSpPr>
          <p:nvPr/>
        </p:nvSpPr>
        <p:spPr bwMode="auto">
          <a:xfrm>
            <a:off x="1" y="3153944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94218" name="Rectangle 8"/>
          <p:cNvSpPr>
            <a:spLocks noChangeArrowheads="1"/>
          </p:cNvSpPr>
          <p:nvPr/>
        </p:nvSpPr>
        <p:spPr bwMode="auto">
          <a:xfrm>
            <a:off x="1" y="3153944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94219" name="Rectangle 9"/>
          <p:cNvSpPr>
            <a:spLocks noChangeArrowheads="1"/>
          </p:cNvSpPr>
          <p:nvPr/>
        </p:nvSpPr>
        <p:spPr bwMode="auto">
          <a:xfrm>
            <a:off x="1" y="3168231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94220" name="Rectangle 10"/>
          <p:cNvSpPr>
            <a:spLocks noChangeArrowheads="1"/>
          </p:cNvSpPr>
          <p:nvPr/>
        </p:nvSpPr>
        <p:spPr bwMode="auto">
          <a:xfrm>
            <a:off x="1" y="707209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94221" name="Rectangle 11"/>
          <p:cNvSpPr>
            <a:spLocks noChangeArrowheads="1"/>
          </p:cNvSpPr>
          <p:nvPr/>
        </p:nvSpPr>
        <p:spPr bwMode="auto">
          <a:xfrm>
            <a:off x="1" y="3196806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94222" name="Rectangle 12"/>
          <p:cNvSpPr>
            <a:spLocks noChangeArrowheads="1"/>
          </p:cNvSpPr>
          <p:nvPr/>
        </p:nvSpPr>
        <p:spPr bwMode="auto">
          <a:xfrm>
            <a:off x="1" y="707209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94223" name="Rectangle 13"/>
          <p:cNvSpPr>
            <a:spLocks noChangeArrowheads="1"/>
          </p:cNvSpPr>
          <p:nvPr/>
        </p:nvSpPr>
        <p:spPr bwMode="auto">
          <a:xfrm>
            <a:off x="1" y="707209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94224" name="Rectangle 14"/>
          <p:cNvSpPr>
            <a:spLocks noChangeArrowheads="1"/>
          </p:cNvSpPr>
          <p:nvPr/>
        </p:nvSpPr>
        <p:spPr bwMode="auto">
          <a:xfrm>
            <a:off x="1" y="3161088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94225" name="Rectangle 15"/>
          <p:cNvSpPr>
            <a:spLocks noChangeArrowheads="1"/>
          </p:cNvSpPr>
          <p:nvPr/>
        </p:nvSpPr>
        <p:spPr bwMode="auto">
          <a:xfrm>
            <a:off x="1" y="3061075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94226" name="Rectangle 16"/>
          <p:cNvSpPr>
            <a:spLocks noChangeArrowheads="1"/>
          </p:cNvSpPr>
          <p:nvPr/>
        </p:nvSpPr>
        <p:spPr bwMode="auto">
          <a:xfrm>
            <a:off x="1" y="3175375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94227" name="Rectangle 17"/>
          <p:cNvSpPr>
            <a:spLocks noChangeArrowheads="1"/>
          </p:cNvSpPr>
          <p:nvPr/>
        </p:nvSpPr>
        <p:spPr bwMode="auto">
          <a:xfrm>
            <a:off x="1" y="3078934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94228" name="Rectangle 18"/>
          <p:cNvSpPr>
            <a:spLocks noChangeArrowheads="1"/>
          </p:cNvSpPr>
          <p:nvPr/>
        </p:nvSpPr>
        <p:spPr bwMode="auto">
          <a:xfrm>
            <a:off x="1" y="3132513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94229" name="Rectangle 19"/>
          <p:cNvSpPr>
            <a:spLocks noChangeArrowheads="1"/>
          </p:cNvSpPr>
          <p:nvPr/>
        </p:nvSpPr>
        <p:spPr bwMode="auto">
          <a:xfrm>
            <a:off x="1" y="707209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94230" name="Rectangle 20"/>
          <p:cNvSpPr>
            <a:spLocks noChangeArrowheads="1"/>
          </p:cNvSpPr>
          <p:nvPr/>
        </p:nvSpPr>
        <p:spPr bwMode="auto">
          <a:xfrm>
            <a:off x="1" y="707209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94231" name="Rectangle 21"/>
          <p:cNvSpPr>
            <a:spLocks noChangeArrowheads="1"/>
          </p:cNvSpPr>
          <p:nvPr/>
        </p:nvSpPr>
        <p:spPr bwMode="auto">
          <a:xfrm>
            <a:off x="1" y="3103938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94232" name="Rectangle 22"/>
          <p:cNvSpPr>
            <a:spLocks noChangeArrowheads="1"/>
          </p:cNvSpPr>
          <p:nvPr/>
        </p:nvSpPr>
        <p:spPr bwMode="auto">
          <a:xfrm>
            <a:off x="1" y="3103938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94233" name="Rectangle 23"/>
          <p:cNvSpPr>
            <a:spLocks noChangeArrowheads="1"/>
          </p:cNvSpPr>
          <p:nvPr/>
        </p:nvSpPr>
        <p:spPr bwMode="auto">
          <a:xfrm>
            <a:off x="1" y="3189663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94234" name="Rectangle 24"/>
          <p:cNvSpPr>
            <a:spLocks noChangeArrowheads="1"/>
          </p:cNvSpPr>
          <p:nvPr/>
        </p:nvSpPr>
        <p:spPr bwMode="auto">
          <a:xfrm>
            <a:off x="1" y="707209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94235" name="Rectangle 25"/>
          <p:cNvSpPr>
            <a:spLocks noChangeArrowheads="1"/>
          </p:cNvSpPr>
          <p:nvPr/>
        </p:nvSpPr>
        <p:spPr bwMode="auto">
          <a:xfrm>
            <a:off x="1" y="3189663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94236" name="Rectangle 26"/>
          <p:cNvSpPr>
            <a:spLocks noChangeArrowheads="1"/>
          </p:cNvSpPr>
          <p:nvPr/>
        </p:nvSpPr>
        <p:spPr bwMode="auto">
          <a:xfrm>
            <a:off x="1760539" y="2526484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94237" name="Rectangle 27"/>
          <p:cNvSpPr>
            <a:spLocks noChangeArrowheads="1"/>
          </p:cNvSpPr>
          <p:nvPr/>
        </p:nvSpPr>
        <p:spPr bwMode="auto">
          <a:xfrm>
            <a:off x="1760539" y="2526484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94238" name="Rectangle 28"/>
          <p:cNvSpPr>
            <a:spLocks noChangeArrowheads="1"/>
          </p:cNvSpPr>
          <p:nvPr/>
        </p:nvSpPr>
        <p:spPr bwMode="auto">
          <a:xfrm>
            <a:off x="1760539" y="2526484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94239" name="Rectangle 29"/>
          <p:cNvSpPr>
            <a:spLocks noChangeArrowheads="1"/>
          </p:cNvSpPr>
          <p:nvPr/>
        </p:nvSpPr>
        <p:spPr bwMode="auto">
          <a:xfrm>
            <a:off x="1760539" y="2526484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94240" name="Rectangle 30"/>
          <p:cNvSpPr>
            <a:spLocks noChangeArrowheads="1"/>
          </p:cNvSpPr>
          <p:nvPr/>
        </p:nvSpPr>
        <p:spPr bwMode="auto">
          <a:xfrm>
            <a:off x="1760539" y="2526484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94241" name="Rectangle 31"/>
          <p:cNvSpPr>
            <a:spLocks noChangeArrowheads="1"/>
          </p:cNvSpPr>
          <p:nvPr/>
        </p:nvSpPr>
        <p:spPr bwMode="auto">
          <a:xfrm>
            <a:off x="1760539" y="2526484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94242" name="Rectangle 32"/>
          <p:cNvSpPr>
            <a:spLocks noChangeArrowheads="1"/>
          </p:cNvSpPr>
          <p:nvPr/>
        </p:nvSpPr>
        <p:spPr bwMode="auto">
          <a:xfrm>
            <a:off x="1" y="1971653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94243" name="Rectangle 33"/>
          <p:cNvSpPr>
            <a:spLocks noChangeArrowheads="1"/>
          </p:cNvSpPr>
          <p:nvPr/>
        </p:nvSpPr>
        <p:spPr bwMode="auto">
          <a:xfrm>
            <a:off x="1" y="317894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94244" name="Rectangle 34"/>
          <p:cNvSpPr>
            <a:spLocks noChangeArrowheads="1"/>
          </p:cNvSpPr>
          <p:nvPr/>
        </p:nvSpPr>
        <p:spPr bwMode="auto">
          <a:xfrm>
            <a:off x="1" y="707209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94245" name="Rectangle 35"/>
          <p:cNvSpPr>
            <a:spLocks noChangeArrowheads="1"/>
          </p:cNvSpPr>
          <p:nvPr/>
        </p:nvSpPr>
        <p:spPr bwMode="auto">
          <a:xfrm>
            <a:off x="1" y="707209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94246" name="Rectangle 36"/>
          <p:cNvSpPr>
            <a:spLocks noChangeArrowheads="1"/>
          </p:cNvSpPr>
          <p:nvPr/>
        </p:nvSpPr>
        <p:spPr bwMode="auto">
          <a:xfrm>
            <a:off x="1" y="3118225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94247" name="Rectangle 37"/>
          <p:cNvSpPr>
            <a:spLocks noChangeArrowheads="1"/>
          </p:cNvSpPr>
          <p:nvPr/>
        </p:nvSpPr>
        <p:spPr bwMode="auto">
          <a:xfrm>
            <a:off x="1" y="317894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94248" name="Rectangle 38"/>
          <p:cNvSpPr>
            <a:spLocks noChangeArrowheads="1"/>
          </p:cNvSpPr>
          <p:nvPr/>
        </p:nvSpPr>
        <p:spPr bwMode="auto">
          <a:xfrm>
            <a:off x="1" y="3107509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94249" name="Rectangle 39"/>
          <p:cNvSpPr>
            <a:spLocks noChangeArrowheads="1"/>
          </p:cNvSpPr>
          <p:nvPr/>
        </p:nvSpPr>
        <p:spPr bwMode="auto">
          <a:xfrm>
            <a:off x="1" y="3089650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94250" name="Rectangle 40"/>
          <p:cNvSpPr>
            <a:spLocks noChangeArrowheads="1"/>
          </p:cNvSpPr>
          <p:nvPr/>
        </p:nvSpPr>
        <p:spPr bwMode="auto">
          <a:xfrm>
            <a:off x="1" y="3096794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94251" name="Rectangle 41"/>
          <p:cNvSpPr>
            <a:spLocks noChangeArrowheads="1"/>
          </p:cNvSpPr>
          <p:nvPr/>
        </p:nvSpPr>
        <p:spPr bwMode="auto">
          <a:xfrm>
            <a:off x="152401" y="3450409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94252" name="Rectangle 42"/>
          <p:cNvSpPr>
            <a:spLocks noChangeArrowheads="1"/>
          </p:cNvSpPr>
          <p:nvPr/>
        </p:nvSpPr>
        <p:spPr bwMode="auto">
          <a:xfrm>
            <a:off x="1" y="3193234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94253" name="Rectangle 43"/>
          <p:cNvSpPr>
            <a:spLocks noChangeArrowheads="1"/>
          </p:cNvSpPr>
          <p:nvPr/>
        </p:nvSpPr>
        <p:spPr bwMode="auto">
          <a:xfrm>
            <a:off x="1" y="707209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94254" name="Rectangle 44"/>
          <p:cNvSpPr>
            <a:spLocks noChangeArrowheads="1"/>
          </p:cNvSpPr>
          <p:nvPr/>
        </p:nvSpPr>
        <p:spPr bwMode="auto">
          <a:xfrm>
            <a:off x="1" y="707209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94255" name="Rectangle 45"/>
          <p:cNvSpPr>
            <a:spLocks noChangeArrowheads="1"/>
          </p:cNvSpPr>
          <p:nvPr/>
        </p:nvSpPr>
        <p:spPr bwMode="auto">
          <a:xfrm>
            <a:off x="1" y="707209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94256" name="Rectangle 46"/>
          <p:cNvSpPr>
            <a:spLocks noChangeArrowheads="1"/>
          </p:cNvSpPr>
          <p:nvPr/>
        </p:nvSpPr>
        <p:spPr bwMode="auto">
          <a:xfrm>
            <a:off x="1" y="707209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94257" name="Rectangle 47"/>
          <p:cNvSpPr>
            <a:spLocks noChangeArrowheads="1"/>
          </p:cNvSpPr>
          <p:nvPr/>
        </p:nvSpPr>
        <p:spPr bwMode="auto">
          <a:xfrm>
            <a:off x="1" y="3082506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94258" name="Rectangle 48"/>
          <p:cNvSpPr>
            <a:spLocks noChangeArrowheads="1"/>
          </p:cNvSpPr>
          <p:nvPr/>
        </p:nvSpPr>
        <p:spPr bwMode="auto">
          <a:xfrm>
            <a:off x="1" y="3103938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94259" name="Rectangle 49"/>
          <p:cNvSpPr>
            <a:spLocks noChangeArrowheads="1"/>
          </p:cNvSpPr>
          <p:nvPr/>
        </p:nvSpPr>
        <p:spPr bwMode="auto">
          <a:xfrm>
            <a:off x="1" y="3182519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94260" name="Rectangle 50"/>
          <p:cNvSpPr>
            <a:spLocks noChangeArrowheads="1"/>
          </p:cNvSpPr>
          <p:nvPr/>
        </p:nvSpPr>
        <p:spPr bwMode="auto">
          <a:xfrm>
            <a:off x="1" y="3039644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94261" name="Rectangle 51"/>
          <p:cNvSpPr>
            <a:spLocks noChangeArrowheads="1"/>
          </p:cNvSpPr>
          <p:nvPr/>
        </p:nvSpPr>
        <p:spPr bwMode="auto">
          <a:xfrm>
            <a:off x="1" y="707209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94262" name="Rectangle 52"/>
          <p:cNvSpPr>
            <a:spLocks noChangeArrowheads="1"/>
          </p:cNvSpPr>
          <p:nvPr/>
        </p:nvSpPr>
        <p:spPr bwMode="auto">
          <a:xfrm>
            <a:off x="1" y="707209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94263" name="Rectangle 55"/>
          <p:cNvSpPr>
            <a:spLocks noChangeArrowheads="1"/>
          </p:cNvSpPr>
          <p:nvPr/>
        </p:nvSpPr>
        <p:spPr bwMode="auto">
          <a:xfrm>
            <a:off x="1" y="2671740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graphicFrame>
        <p:nvGraphicFramePr>
          <p:cNvPr id="59" name="Object 54">
            <a:extLst>
              <a:ext uri="{FF2B5EF4-FFF2-40B4-BE49-F238E27FC236}">
                <a16:creationId xmlns:a16="http://schemas.microsoft.com/office/drawing/2014/main" id="{B358E75D-4106-4757-BE3F-24679D9DC24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76768911"/>
              </p:ext>
            </p:extLst>
          </p:nvPr>
        </p:nvGraphicFramePr>
        <p:xfrm>
          <a:off x="914400" y="2089138"/>
          <a:ext cx="7669305" cy="2744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2616120" imgH="1218960" progId="Equation.3">
                  <p:embed/>
                </p:oleObj>
              </mc:Choice>
              <mc:Fallback>
                <p:oleObj name="Equation" r:id="rId3" imgW="2616120" imgH="1218960" progId="Equation.3">
                  <p:embed/>
                  <p:pic>
                    <p:nvPicPr>
                      <p:cNvPr id="94264" name="Object 5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2089138"/>
                        <a:ext cx="7669305" cy="2744063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C9753FF2-C0F8-4D0B-A754-AEF83E5643C6}"/>
              </a:ext>
            </a:extLst>
          </p:cNvPr>
          <p:cNvSpPr txBox="1"/>
          <p:nvPr/>
        </p:nvSpPr>
        <p:spPr>
          <a:xfrm>
            <a:off x="488576" y="954683"/>
            <a:ext cx="780213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Estimated distance traveled by randomly selected hiker </a:t>
            </a:r>
          </a:p>
          <a:p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who walks for 5 hours (95% confidence)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36619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screenshot of a cell phone&#10;&#10;Description automatically generated">
            <a:extLst>
              <a:ext uri="{FF2B5EF4-FFF2-40B4-BE49-F238E27FC236}">
                <a16:creationId xmlns:a16="http://schemas.microsoft.com/office/drawing/2014/main" id="{AFBF6639-2989-46A3-8309-1357E6D999F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6942" y="152400"/>
            <a:ext cx="6010118" cy="65532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E8D0EAF2-6A26-4C7F-981A-DA215C50820E}"/>
              </a:ext>
            </a:extLst>
          </p:cNvPr>
          <p:cNvSpPr txBox="1"/>
          <p:nvPr/>
        </p:nvSpPr>
        <p:spPr>
          <a:xfrm>
            <a:off x="3574042" y="241270"/>
            <a:ext cx="19656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MatLab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code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101F8F2-C3B6-4F67-9302-8C99A69717A9}"/>
              </a:ext>
            </a:extLst>
          </p:cNvPr>
          <p:cNvSpPr txBox="1"/>
          <p:nvPr/>
        </p:nvSpPr>
        <p:spPr>
          <a:xfrm>
            <a:off x="3962400" y="3962400"/>
            <a:ext cx="25314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Minimum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leverge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08125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screenshot of a cell phone&#10;&#10;Description automatically generated">
            <a:extLst>
              <a:ext uri="{FF2B5EF4-FFF2-40B4-BE49-F238E27FC236}">
                <a16:creationId xmlns:a16="http://schemas.microsoft.com/office/drawing/2014/main" id="{A1E81937-7DF3-4C3C-85FA-7644AA4757E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92" y="2054472"/>
            <a:ext cx="9010815" cy="356455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9DC96331-F596-4D87-B1B2-05BF5CE248D2}"/>
              </a:ext>
            </a:extLst>
          </p:cNvPr>
          <p:cNvSpPr txBox="1"/>
          <p:nvPr/>
        </p:nvSpPr>
        <p:spPr>
          <a:xfrm>
            <a:off x="400001" y="304800"/>
            <a:ext cx="8699818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function inference works with output from function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linfit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x,y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Input: x array of data, standard error of estimation, percentile point of t-distribution, 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and x-value where model prediction, with confidence interval, is needed.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Percentile point of t-distribution can be read from table. Linear interpolation may be 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required. 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5D27782-3788-46BB-820B-35B89BC60CB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8800" y="2362200"/>
            <a:ext cx="3014459" cy="4426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17862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FA2BC8E-A296-4382-8E8F-CEC1CCC1FF17}"/>
              </a:ext>
            </a:extLst>
          </p:cNvPr>
          <p:cNvSpPr txBox="1"/>
          <p:nvPr/>
        </p:nvSpPr>
        <p:spPr>
          <a:xfrm>
            <a:off x="457200" y="2286000"/>
            <a:ext cx="8382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Output from function inference:</a:t>
            </a: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	sb1 = standard error of slope estimation</a:t>
            </a: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	db1 = uncertainty in slope estimation</a:t>
            </a: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hxp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= leverage of point xp</a:t>
            </a: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dypbar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= uncertainty in prediction of a mean value at xp</a:t>
            </a: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dypran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= uncertainty in prediction of a random value at xp </a:t>
            </a:r>
          </a:p>
        </p:txBody>
      </p:sp>
    </p:spTree>
    <p:extLst>
      <p:ext uri="{BB962C8B-B14F-4D97-AF65-F5344CB8AC3E}">
        <p14:creationId xmlns:p14="http://schemas.microsoft.com/office/powerpoint/2010/main" val="33477451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87B6795A-3DBA-4A3E-837F-062599F16FBE}"/>
              </a:ext>
            </a:extLst>
          </p:cNvPr>
          <p:cNvSpPr txBox="1"/>
          <p:nvPr/>
        </p:nvSpPr>
        <p:spPr>
          <a:xfrm>
            <a:off x="228600" y="1828800"/>
            <a:ext cx="8686993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Don’t confuse t-statistic and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pptdist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(slide 6). </a:t>
            </a: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	t-statistic is for p-value test</a:t>
            </a: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pptdist</a:t>
            </a:r>
            <a:r>
              <a:rPr lang="en-US" sz="2000">
                <a:latin typeface="Arial" panose="020B0604020202020204" pitchFamily="34" charset="0"/>
                <a:cs typeface="Arial" panose="020B0604020202020204" pitchFamily="34" charset="0"/>
              </a:rPr>
              <a:t> is for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confidence intervals</a:t>
            </a:r>
          </a:p>
          <a:p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Don’t confuse standard error of slope (sb1) with confidence interval on </a:t>
            </a: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slope (db1) (slide 8).</a:t>
            </a: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All confidence intervals are products of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pptdist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and a standard error.</a:t>
            </a: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For confidence interval on slope, use standard error of slope</a:t>
            </a: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For confidence interval on prediction, use standard error estimations</a:t>
            </a: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In confidence interval on prediction, we also need the leverage of the point </a:t>
            </a: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where prediction is made.</a:t>
            </a: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If number of predictors is more than one, use minimum leverage=1/n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CD47373-5AD3-433C-AB1E-AF28C23D46CA}"/>
              </a:ext>
            </a:extLst>
          </p:cNvPr>
          <p:cNvSpPr txBox="1"/>
          <p:nvPr/>
        </p:nvSpPr>
        <p:spPr>
          <a:xfrm>
            <a:off x="2590800" y="609600"/>
            <a:ext cx="44133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Common mistakes in inference</a:t>
            </a:r>
          </a:p>
        </p:txBody>
      </p:sp>
    </p:spTree>
    <p:extLst>
      <p:ext uri="{BB962C8B-B14F-4D97-AF65-F5344CB8AC3E}">
        <p14:creationId xmlns:p14="http://schemas.microsoft.com/office/powerpoint/2010/main" val="50530145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8411E23-06F9-4D59-8338-99C24B83A5AD}" type="slidenum">
              <a:rPr lang="en-US" altLang="en-US"/>
              <a:pPr>
                <a:defRPr/>
              </a:pPr>
              <a:t>19</a:t>
            </a:fld>
            <a:endParaRPr lang="en-US" altLang="en-US"/>
          </a:p>
        </p:txBody>
      </p:sp>
      <p:sp>
        <p:nvSpPr>
          <p:cNvPr id="189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3060" y="1537147"/>
            <a:ext cx="8482913" cy="4254053"/>
          </a:xfrm>
        </p:spPr>
        <p:txBody>
          <a:bodyPr>
            <a:normAutofit fontScale="62500" lnSpcReduction="20000"/>
          </a:bodyPr>
          <a:lstStyle/>
          <a:p>
            <a:pPr marL="0" indent="0" eaLnBrk="1" hangingPunct="1">
              <a:buNone/>
              <a:defRPr/>
            </a:pPr>
            <a:r>
              <a:rPr lang="en-US" altLang="en-US" sz="2900" dirty="0">
                <a:latin typeface="Arial" panose="020B0604020202020204" pitchFamily="34" charset="0"/>
                <a:cs typeface="Arial" panose="020B0604020202020204" pitchFamily="34" charset="0"/>
              </a:rPr>
              <a:t>The only basis we have for testing the assumptions about noise in a dataset are residuals at optimum choice of parameters.</a:t>
            </a:r>
          </a:p>
          <a:p>
            <a:pPr marL="0" indent="0" eaLnBrk="1" hangingPunct="1">
              <a:buNone/>
              <a:defRPr/>
            </a:pPr>
            <a:endParaRPr lang="en-US" altLang="en-US" sz="2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eaLnBrk="1" hangingPunct="1">
              <a:buNone/>
              <a:defRPr/>
            </a:pPr>
            <a:r>
              <a:rPr lang="en-US" altLang="en-US" sz="2900" dirty="0">
                <a:latin typeface="Arial" panose="020B0604020202020204" pitchFamily="34" charset="0"/>
                <a:cs typeface="Arial" panose="020B0604020202020204" pitchFamily="34" charset="0"/>
              </a:rPr>
              <a:t>Normally distributed residuals are evidence for the validity of model assumptions.</a:t>
            </a:r>
          </a:p>
          <a:p>
            <a:pPr marL="0" indent="0" eaLnBrk="1" hangingPunct="1">
              <a:buNone/>
              <a:defRPr/>
            </a:pPr>
            <a:endParaRPr lang="en-US" altLang="en-US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eaLnBrk="1" hangingPunct="1">
              <a:buNone/>
              <a:defRPr/>
            </a:pPr>
            <a:r>
              <a:rPr lang="en-US" altLang="en-US" sz="2900" dirty="0">
                <a:latin typeface="Arial" panose="020B0604020202020204" pitchFamily="34" charset="0"/>
                <a:cs typeface="Arial" panose="020B0604020202020204" pitchFamily="34" charset="0"/>
              </a:rPr>
              <a:t>Graphical methods for validation</a:t>
            </a:r>
          </a:p>
          <a:p>
            <a:pPr marL="0" indent="0" eaLnBrk="1" hangingPunct="1">
              <a:buNone/>
              <a:defRPr/>
            </a:pPr>
            <a:r>
              <a:rPr lang="en-US" altLang="en-US" sz="2900" dirty="0">
                <a:latin typeface="Arial" panose="020B0604020202020204" pitchFamily="34" charset="0"/>
                <a:cs typeface="Arial" panose="020B0604020202020204" pitchFamily="34" charset="0"/>
              </a:rPr>
              <a:t>	Normal probability plot of residuals</a:t>
            </a:r>
          </a:p>
          <a:p>
            <a:pPr marL="0" indent="0" eaLnBrk="1" hangingPunct="1">
              <a:buNone/>
              <a:defRPr/>
            </a:pPr>
            <a:r>
              <a:rPr lang="en-US" altLang="en-US" sz="2900" dirty="0">
                <a:latin typeface="Arial" panose="020B0604020202020204" pitchFamily="34" charset="0"/>
                <a:cs typeface="Arial" panose="020B0604020202020204" pitchFamily="34" charset="0"/>
              </a:rPr>
              <a:t>	Plot of standardized residuals against predicted values. Only method you 	are responsible for.</a:t>
            </a:r>
          </a:p>
          <a:p>
            <a:pPr marL="0" indent="0" eaLnBrk="1" hangingPunct="1">
              <a:buNone/>
              <a:defRPr/>
            </a:pPr>
            <a:endParaRPr lang="en-US" altLang="en-US" sz="2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  <a:defRPr/>
            </a:pPr>
            <a:r>
              <a:rPr lang="en-US" altLang="en-US" sz="2900" dirty="0">
                <a:latin typeface="Arial" panose="020B0604020202020204" pitchFamily="34" charset="0"/>
                <a:cs typeface="Arial" panose="020B0604020202020204" pitchFamily="34" charset="0"/>
              </a:rPr>
              <a:t>Diagnostic tests for validation</a:t>
            </a:r>
          </a:p>
          <a:p>
            <a:pPr marL="0" indent="0" eaLnBrk="1" hangingPunct="1">
              <a:buNone/>
              <a:defRPr/>
            </a:pPr>
            <a:r>
              <a:rPr lang="en-US" altLang="en-US" sz="2900" dirty="0">
                <a:latin typeface="Arial" panose="020B0604020202020204" pitchFamily="34" charset="0"/>
                <a:cs typeface="Arial" panose="020B0604020202020204" pitchFamily="34" charset="0"/>
              </a:rPr>
              <a:t>	Anderson-Darling test: Are residuals are normally distributed?</a:t>
            </a:r>
          </a:p>
          <a:p>
            <a:pPr marL="0" indent="0" eaLnBrk="1" hangingPunct="1">
              <a:buNone/>
              <a:defRPr/>
            </a:pPr>
            <a:r>
              <a:rPr lang="en-US" altLang="en-US" sz="2900" dirty="0">
                <a:latin typeface="Arial" panose="020B0604020202020204" pitchFamily="34" charset="0"/>
                <a:cs typeface="Arial" panose="020B0604020202020204" pitchFamily="34" charset="0"/>
              </a:rPr>
              <a:t>	Bartlett’s or </a:t>
            </a:r>
            <a:r>
              <a:rPr lang="en-US" altLang="en-US" sz="2900" dirty="0" err="1">
                <a:latin typeface="Arial" panose="020B0604020202020204" pitchFamily="34" charset="0"/>
                <a:cs typeface="Arial" panose="020B0604020202020204" pitchFamily="34" charset="0"/>
              </a:rPr>
              <a:t>Levene’s</a:t>
            </a:r>
            <a:r>
              <a:rPr lang="en-US" altLang="en-US" sz="2900" dirty="0">
                <a:latin typeface="Arial" panose="020B0604020202020204" pitchFamily="34" charset="0"/>
                <a:cs typeface="Arial" panose="020B0604020202020204" pitchFamily="34" charset="0"/>
              </a:rPr>
              <a:t> test: Do residuals have constant variance? </a:t>
            </a:r>
          </a:p>
          <a:p>
            <a:pPr marL="0" indent="0" eaLnBrk="1" hangingPunct="1">
              <a:buNone/>
              <a:defRPr/>
            </a:pPr>
            <a:r>
              <a:rPr lang="en-US" altLang="en-US" sz="2900" dirty="0">
                <a:latin typeface="Arial" panose="020B0604020202020204" pitchFamily="34" charset="0"/>
                <a:cs typeface="Arial" panose="020B0604020202020204" pitchFamily="34" charset="0"/>
              </a:rPr>
              <a:t>	Durban-Watson or Runs test: Are residuals independence of 	response?</a:t>
            </a:r>
            <a:endParaRPr lang="en-US" altLang="en-US" sz="2000" dirty="0"/>
          </a:p>
          <a:p>
            <a:pPr marL="0" indent="0" eaLnBrk="1" hangingPunct="1">
              <a:buNone/>
              <a:defRPr/>
            </a:pP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defRPr/>
            </a:pP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8310" name="Rectangle 4"/>
          <p:cNvSpPr>
            <a:spLocks noChangeArrowheads="1"/>
          </p:cNvSpPr>
          <p:nvPr/>
        </p:nvSpPr>
        <p:spPr bwMode="auto">
          <a:xfrm>
            <a:off x="1143001" y="192164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US" altLang="en-US" sz="1350"/>
          </a:p>
        </p:txBody>
      </p:sp>
      <p:sp>
        <p:nvSpPr>
          <p:cNvPr id="98311" name="Rectangle 5"/>
          <p:cNvSpPr>
            <a:spLocks noChangeArrowheads="1"/>
          </p:cNvSpPr>
          <p:nvPr/>
        </p:nvSpPr>
        <p:spPr bwMode="auto">
          <a:xfrm>
            <a:off x="1143001" y="3193234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US" altLang="en-US" sz="1350"/>
          </a:p>
        </p:txBody>
      </p:sp>
      <p:sp>
        <p:nvSpPr>
          <p:cNvPr id="98312" name="Rectangle 6"/>
          <p:cNvSpPr>
            <a:spLocks noChangeArrowheads="1"/>
          </p:cNvSpPr>
          <p:nvPr/>
        </p:nvSpPr>
        <p:spPr bwMode="auto">
          <a:xfrm>
            <a:off x="1143001" y="3153944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US" altLang="en-US" sz="1350"/>
          </a:p>
        </p:txBody>
      </p:sp>
      <p:sp>
        <p:nvSpPr>
          <p:cNvPr id="98313" name="Rectangle 7"/>
          <p:cNvSpPr>
            <a:spLocks noChangeArrowheads="1"/>
          </p:cNvSpPr>
          <p:nvPr/>
        </p:nvSpPr>
        <p:spPr bwMode="auto">
          <a:xfrm>
            <a:off x="1143001" y="3153944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US" altLang="en-US" sz="1350"/>
          </a:p>
        </p:txBody>
      </p:sp>
      <p:sp>
        <p:nvSpPr>
          <p:cNvPr id="98314" name="Rectangle 8"/>
          <p:cNvSpPr>
            <a:spLocks noChangeArrowheads="1"/>
          </p:cNvSpPr>
          <p:nvPr/>
        </p:nvSpPr>
        <p:spPr bwMode="auto">
          <a:xfrm>
            <a:off x="1143001" y="3153944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US" altLang="en-US" sz="1350"/>
          </a:p>
        </p:txBody>
      </p:sp>
      <p:sp>
        <p:nvSpPr>
          <p:cNvPr id="98315" name="Rectangle 9"/>
          <p:cNvSpPr>
            <a:spLocks noChangeArrowheads="1"/>
          </p:cNvSpPr>
          <p:nvPr/>
        </p:nvSpPr>
        <p:spPr bwMode="auto">
          <a:xfrm>
            <a:off x="1143001" y="3168231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US" altLang="en-US" sz="1350"/>
          </a:p>
        </p:txBody>
      </p:sp>
      <p:sp>
        <p:nvSpPr>
          <p:cNvPr id="98316" name="Rectangle 10"/>
          <p:cNvSpPr>
            <a:spLocks noChangeArrowheads="1"/>
          </p:cNvSpPr>
          <p:nvPr/>
        </p:nvSpPr>
        <p:spPr bwMode="auto">
          <a:xfrm>
            <a:off x="1143001" y="707209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US" altLang="en-US" sz="1350"/>
          </a:p>
        </p:txBody>
      </p:sp>
      <p:sp>
        <p:nvSpPr>
          <p:cNvPr id="98317" name="Rectangle 11"/>
          <p:cNvSpPr>
            <a:spLocks noChangeArrowheads="1"/>
          </p:cNvSpPr>
          <p:nvPr/>
        </p:nvSpPr>
        <p:spPr bwMode="auto">
          <a:xfrm>
            <a:off x="1143001" y="3196806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US" altLang="en-US" sz="1350"/>
          </a:p>
        </p:txBody>
      </p:sp>
      <p:sp>
        <p:nvSpPr>
          <p:cNvPr id="98318" name="Rectangle 12"/>
          <p:cNvSpPr>
            <a:spLocks noChangeArrowheads="1"/>
          </p:cNvSpPr>
          <p:nvPr/>
        </p:nvSpPr>
        <p:spPr bwMode="auto">
          <a:xfrm>
            <a:off x="1143001" y="707209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US" altLang="en-US" sz="1350"/>
          </a:p>
        </p:txBody>
      </p:sp>
      <p:sp>
        <p:nvSpPr>
          <p:cNvPr id="98319" name="Rectangle 13"/>
          <p:cNvSpPr>
            <a:spLocks noChangeArrowheads="1"/>
          </p:cNvSpPr>
          <p:nvPr/>
        </p:nvSpPr>
        <p:spPr bwMode="auto">
          <a:xfrm>
            <a:off x="1143001" y="707209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US" altLang="en-US" sz="1350"/>
          </a:p>
        </p:txBody>
      </p:sp>
      <p:sp>
        <p:nvSpPr>
          <p:cNvPr id="98320" name="Rectangle 14"/>
          <p:cNvSpPr>
            <a:spLocks noChangeArrowheads="1"/>
          </p:cNvSpPr>
          <p:nvPr/>
        </p:nvSpPr>
        <p:spPr bwMode="auto">
          <a:xfrm>
            <a:off x="1143001" y="3161088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US" altLang="en-US" sz="1350"/>
          </a:p>
        </p:txBody>
      </p:sp>
      <p:sp>
        <p:nvSpPr>
          <p:cNvPr id="98321" name="Rectangle 15"/>
          <p:cNvSpPr>
            <a:spLocks noChangeArrowheads="1"/>
          </p:cNvSpPr>
          <p:nvPr/>
        </p:nvSpPr>
        <p:spPr bwMode="auto">
          <a:xfrm>
            <a:off x="1143001" y="3061075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US" altLang="en-US" sz="1350"/>
          </a:p>
        </p:txBody>
      </p:sp>
      <p:sp>
        <p:nvSpPr>
          <p:cNvPr id="98322" name="Rectangle 16"/>
          <p:cNvSpPr>
            <a:spLocks noChangeArrowheads="1"/>
          </p:cNvSpPr>
          <p:nvPr/>
        </p:nvSpPr>
        <p:spPr bwMode="auto">
          <a:xfrm>
            <a:off x="1143001" y="3175375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US" altLang="en-US" sz="1350"/>
          </a:p>
        </p:txBody>
      </p:sp>
      <p:sp>
        <p:nvSpPr>
          <p:cNvPr id="98323" name="Rectangle 17"/>
          <p:cNvSpPr>
            <a:spLocks noChangeArrowheads="1"/>
          </p:cNvSpPr>
          <p:nvPr/>
        </p:nvSpPr>
        <p:spPr bwMode="auto">
          <a:xfrm>
            <a:off x="1143001" y="3078934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US" altLang="en-US" sz="1350"/>
          </a:p>
        </p:txBody>
      </p:sp>
      <p:sp>
        <p:nvSpPr>
          <p:cNvPr id="98324" name="Rectangle 18"/>
          <p:cNvSpPr>
            <a:spLocks noChangeArrowheads="1"/>
          </p:cNvSpPr>
          <p:nvPr/>
        </p:nvSpPr>
        <p:spPr bwMode="auto">
          <a:xfrm>
            <a:off x="1143001" y="3132513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US" altLang="en-US" sz="1350"/>
          </a:p>
        </p:txBody>
      </p:sp>
      <p:sp>
        <p:nvSpPr>
          <p:cNvPr id="98325" name="Rectangle 19"/>
          <p:cNvSpPr>
            <a:spLocks noChangeArrowheads="1"/>
          </p:cNvSpPr>
          <p:nvPr/>
        </p:nvSpPr>
        <p:spPr bwMode="auto">
          <a:xfrm>
            <a:off x="1143001" y="707209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US" altLang="en-US" sz="1350"/>
          </a:p>
        </p:txBody>
      </p:sp>
      <p:sp>
        <p:nvSpPr>
          <p:cNvPr id="98326" name="Rectangle 20"/>
          <p:cNvSpPr>
            <a:spLocks noChangeArrowheads="1"/>
          </p:cNvSpPr>
          <p:nvPr/>
        </p:nvSpPr>
        <p:spPr bwMode="auto">
          <a:xfrm>
            <a:off x="1143001" y="707209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US" altLang="en-US" sz="1350"/>
          </a:p>
        </p:txBody>
      </p:sp>
      <p:sp>
        <p:nvSpPr>
          <p:cNvPr id="98327" name="Rectangle 21"/>
          <p:cNvSpPr>
            <a:spLocks noChangeArrowheads="1"/>
          </p:cNvSpPr>
          <p:nvPr/>
        </p:nvSpPr>
        <p:spPr bwMode="auto">
          <a:xfrm>
            <a:off x="1143001" y="3103938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US" altLang="en-US" sz="1350"/>
          </a:p>
        </p:txBody>
      </p:sp>
      <p:sp>
        <p:nvSpPr>
          <p:cNvPr id="98328" name="Rectangle 22"/>
          <p:cNvSpPr>
            <a:spLocks noChangeArrowheads="1"/>
          </p:cNvSpPr>
          <p:nvPr/>
        </p:nvSpPr>
        <p:spPr bwMode="auto">
          <a:xfrm>
            <a:off x="1143001" y="3103938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US" altLang="en-US" sz="1350"/>
          </a:p>
        </p:txBody>
      </p:sp>
      <p:sp>
        <p:nvSpPr>
          <p:cNvPr id="98329" name="Rectangle 23"/>
          <p:cNvSpPr>
            <a:spLocks noChangeArrowheads="1"/>
          </p:cNvSpPr>
          <p:nvPr/>
        </p:nvSpPr>
        <p:spPr bwMode="auto">
          <a:xfrm>
            <a:off x="1143001" y="3189663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US" altLang="en-US" sz="1350"/>
          </a:p>
        </p:txBody>
      </p:sp>
      <p:sp>
        <p:nvSpPr>
          <p:cNvPr id="98330" name="Rectangle 24"/>
          <p:cNvSpPr>
            <a:spLocks noChangeArrowheads="1"/>
          </p:cNvSpPr>
          <p:nvPr/>
        </p:nvSpPr>
        <p:spPr bwMode="auto">
          <a:xfrm>
            <a:off x="1143001" y="707209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US" altLang="en-US" sz="1350"/>
          </a:p>
        </p:txBody>
      </p:sp>
      <p:sp>
        <p:nvSpPr>
          <p:cNvPr id="98331" name="Rectangle 25"/>
          <p:cNvSpPr>
            <a:spLocks noChangeArrowheads="1"/>
          </p:cNvSpPr>
          <p:nvPr/>
        </p:nvSpPr>
        <p:spPr bwMode="auto">
          <a:xfrm>
            <a:off x="1143001" y="3189663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US" altLang="en-US" sz="1350"/>
          </a:p>
        </p:txBody>
      </p:sp>
      <p:sp>
        <p:nvSpPr>
          <p:cNvPr id="98332" name="Rectangle 26"/>
          <p:cNvSpPr>
            <a:spLocks noChangeArrowheads="1"/>
          </p:cNvSpPr>
          <p:nvPr/>
        </p:nvSpPr>
        <p:spPr bwMode="auto">
          <a:xfrm>
            <a:off x="2463405" y="2526484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US" altLang="en-US" sz="1350"/>
          </a:p>
        </p:txBody>
      </p:sp>
      <p:sp>
        <p:nvSpPr>
          <p:cNvPr id="98333" name="Rectangle 27"/>
          <p:cNvSpPr>
            <a:spLocks noChangeArrowheads="1"/>
          </p:cNvSpPr>
          <p:nvPr/>
        </p:nvSpPr>
        <p:spPr bwMode="auto">
          <a:xfrm>
            <a:off x="2463405" y="2526484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US" altLang="en-US" sz="1350"/>
          </a:p>
        </p:txBody>
      </p:sp>
      <p:sp>
        <p:nvSpPr>
          <p:cNvPr id="98334" name="Rectangle 28"/>
          <p:cNvSpPr>
            <a:spLocks noChangeArrowheads="1"/>
          </p:cNvSpPr>
          <p:nvPr/>
        </p:nvSpPr>
        <p:spPr bwMode="auto">
          <a:xfrm>
            <a:off x="2463405" y="2526484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US" altLang="en-US" sz="1350"/>
          </a:p>
        </p:txBody>
      </p:sp>
      <p:sp>
        <p:nvSpPr>
          <p:cNvPr id="98335" name="Rectangle 29"/>
          <p:cNvSpPr>
            <a:spLocks noChangeArrowheads="1"/>
          </p:cNvSpPr>
          <p:nvPr/>
        </p:nvSpPr>
        <p:spPr bwMode="auto">
          <a:xfrm>
            <a:off x="2463405" y="2526484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US" altLang="en-US" sz="1350"/>
          </a:p>
        </p:txBody>
      </p:sp>
      <p:sp>
        <p:nvSpPr>
          <p:cNvPr id="98336" name="Rectangle 30"/>
          <p:cNvSpPr>
            <a:spLocks noChangeArrowheads="1"/>
          </p:cNvSpPr>
          <p:nvPr/>
        </p:nvSpPr>
        <p:spPr bwMode="auto">
          <a:xfrm>
            <a:off x="2463405" y="2526484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US" altLang="en-US" sz="1350"/>
          </a:p>
        </p:txBody>
      </p:sp>
      <p:sp>
        <p:nvSpPr>
          <p:cNvPr id="98337" name="Rectangle 31"/>
          <p:cNvSpPr>
            <a:spLocks noChangeArrowheads="1"/>
          </p:cNvSpPr>
          <p:nvPr/>
        </p:nvSpPr>
        <p:spPr bwMode="auto">
          <a:xfrm>
            <a:off x="2463405" y="2526484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US" altLang="en-US" sz="1350"/>
          </a:p>
        </p:txBody>
      </p:sp>
      <p:sp>
        <p:nvSpPr>
          <p:cNvPr id="98338" name="Rectangle 32"/>
          <p:cNvSpPr>
            <a:spLocks noChangeArrowheads="1"/>
          </p:cNvSpPr>
          <p:nvPr/>
        </p:nvSpPr>
        <p:spPr bwMode="auto">
          <a:xfrm>
            <a:off x="1143001" y="1971653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US" altLang="en-US" sz="1350"/>
          </a:p>
        </p:txBody>
      </p:sp>
      <p:sp>
        <p:nvSpPr>
          <p:cNvPr id="98339" name="Rectangle 33"/>
          <p:cNvSpPr>
            <a:spLocks noChangeArrowheads="1"/>
          </p:cNvSpPr>
          <p:nvPr/>
        </p:nvSpPr>
        <p:spPr bwMode="auto">
          <a:xfrm>
            <a:off x="1143001" y="317894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US" altLang="en-US" sz="1350"/>
          </a:p>
        </p:txBody>
      </p:sp>
      <p:sp>
        <p:nvSpPr>
          <p:cNvPr id="98340" name="Rectangle 34"/>
          <p:cNvSpPr>
            <a:spLocks noChangeArrowheads="1"/>
          </p:cNvSpPr>
          <p:nvPr/>
        </p:nvSpPr>
        <p:spPr bwMode="auto">
          <a:xfrm>
            <a:off x="1143001" y="707209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US" altLang="en-US" sz="1350"/>
          </a:p>
        </p:txBody>
      </p:sp>
      <p:sp>
        <p:nvSpPr>
          <p:cNvPr id="98341" name="Rectangle 35"/>
          <p:cNvSpPr>
            <a:spLocks noChangeArrowheads="1"/>
          </p:cNvSpPr>
          <p:nvPr/>
        </p:nvSpPr>
        <p:spPr bwMode="auto">
          <a:xfrm>
            <a:off x="1143001" y="707209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US" altLang="en-US" sz="1350"/>
          </a:p>
        </p:txBody>
      </p:sp>
      <p:sp>
        <p:nvSpPr>
          <p:cNvPr id="98342" name="Rectangle 36"/>
          <p:cNvSpPr>
            <a:spLocks noChangeArrowheads="1"/>
          </p:cNvSpPr>
          <p:nvPr/>
        </p:nvSpPr>
        <p:spPr bwMode="auto">
          <a:xfrm>
            <a:off x="1143001" y="3118225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US" altLang="en-US" sz="1350"/>
          </a:p>
        </p:txBody>
      </p:sp>
      <p:sp>
        <p:nvSpPr>
          <p:cNvPr id="98343" name="Rectangle 37"/>
          <p:cNvSpPr>
            <a:spLocks noChangeArrowheads="1"/>
          </p:cNvSpPr>
          <p:nvPr/>
        </p:nvSpPr>
        <p:spPr bwMode="auto">
          <a:xfrm>
            <a:off x="1143001" y="317894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US" altLang="en-US" sz="1350"/>
          </a:p>
        </p:txBody>
      </p:sp>
      <p:sp>
        <p:nvSpPr>
          <p:cNvPr id="98344" name="Rectangle 38"/>
          <p:cNvSpPr>
            <a:spLocks noChangeArrowheads="1"/>
          </p:cNvSpPr>
          <p:nvPr/>
        </p:nvSpPr>
        <p:spPr bwMode="auto">
          <a:xfrm>
            <a:off x="1143001" y="3107509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US" altLang="en-US" sz="1350"/>
          </a:p>
        </p:txBody>
      </p:sp>
      <p:sp>
        <p:nvSpPr>
          <p:cNvPr id="98345" name="Rectangle 39"/>
          <p:cNvSpPr>
            <a:spLocks noChangeArrowheads="1"/>
          </p:cNvSpPr>
          <p:nvPr/>
        </p:nvSpPr>
        <p:spPr bwMode="auto">
          <a:xfrm>
            <a:off x="1143001" y="3089650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US" altLang="en-US" sz="1350"/>
          </a:p>
        </p:txBody>
      </p:sp>
      <p:sp>
        <p:nvSpPr>
          <p:cNvPr id="98346" name="Rectangle 40"/>
          <p:cNvSpPr>
            <a:spLocks noChangeArrowheads="1"/>
          </p:cNvSpPr>
          <p:nvPr/>
        </p:nvSpPr>
        <p:spPr bwMode="auto">
          <a:xfrm>
            <a:off x="1143001" y="3096794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US" altLang="en-US" sz="1350"/>
          </a:p>
        </p:txBody>
      </p:sp>
      <p:sp>
        <p:nvSpPr>
          <p:cNvPr id="98347" name="Rectangle 41"/>
          <p:cNvSpPr>
            <a:spLocks noChangeArrowheads="1"/>
          </p:cNvSpPr>
          <p:nvPr/>
        </p:nvSpPr>
        <p:spPr bwMode="auto">
          <a:xfrm>
            <a:off x="1257301" y="3450409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US" altLang="en-US" sz="1350"/>
          </a:p>
        </p:txBody>
      </p:sp>
      <p:sp>
        <p:nvSpPr>
          <p:cNvPr id="98348" name="Rectangle 42"/>
          <p:cNvSpPr>
            <a:spLocks noChangeArrowheads="1"/>
          </p:cNvSpPr>
          <p:nvPr/>
        </p:nvSpPr>
        <p:spPr bwMode="auto">
          <a:xfrm>
            <a:off x="1143001" y="3193234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US" altLang="en-US" sz="1350"/>
          </a:p>
        </p:txBody>
      </p:sp>
      <p:sp>
        <p:nvSpPr>
          <p:cNvPr id="98349" name="Rectangle 43"/>
          <p:cNvSpPr>
            <a:spLocks noChangeArrowheads="1"/>
          </p:cNvSpPr>
          <p:nvPr/>
        </p:nvSpPr>
        <p:spPr bwMode="auto">
          <a:xfrm>
            <a:off x="1143001" y="707209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US" altLang="en-US" sz="1350"/>
          </a:p>
        </p:txBody>
      </p:sp>
      <p:sp>
        <p:nvSpPr>
          <p:cNvPr id="98350" name="Rectangle 44"/>
          <p:cNvSpPr>
            <a:spLocks noChangeArrowheads="1"/>
          </p:cNvSpPr>
          <p:nvPr/>
        </p:nvSpPr>
        <p:spPr bwMode="auto">
          <a:xfrm>
            <a:off x="1143001" y="707209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US" altLang="en-US" sz="1350"/>
          </a:p>
        </p:txBody>
      </p:sp>
      <p:sp>
        <p:nvSpPr>
          <p:cNvPr id="98351" name="Rectangle 45"/>
          <p:cNvSpPr>
            <a:spLocks noChangeArrowheads="1"/>
          </p:cNvSpPr>
          <p:nvPr/>
        </p:nvSpPr>
        <p:spPr bwMode="auto">
          <a:xfrm>
            <a:off x="1143001" y="707209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US" altLang="en-US" sz="1350"/>
          </a:p>
        </p:txBody>
      </p:sp>
      <p:sp>
        <p:nvSpPr>
          <p:cNvPr id="98352" name="Rectangle 46"/>
          <p:cNvSpPr>
            <a:spLocks noChangeArrowheads="1"/>
          </p:cNvSpPr>
          <p:nvPr/>
        </p:nvSpPr>
        <p:spPr bwMode="auto">
          <a:xfrm>
            <a:off x="1143001" y="707209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US" altLang="en-US" sz="1350"/>
          </a:p>
        </p:txBody>
      </p:sp>
      <p:sp>
        <p:nvSpPr>
          <p:cNvPr id="98353" name="Rectangle 47"/>
          <p:cNvSpPr>
            <a:spLocks noChangeArrowheads="1"/>
          </p:cNvSpPr>
          <p:nvPr/>
        </p:nvSpPr>
        <p:spPr bwMode="auto">
          <a:xfrm>
            <a:off x="1143001" y="3082506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US" altLang="en-US" sz="1350"/>
          </a:p>
        </p:txBody>
      </p:sp>
      <p:sp>
        <p:nvSpPr>
          <p:cNvPr id="98354" name="Rectangle 48"/>
          <p:cNvSpPr>
            <a:spLocks noChangeArrowheads="1"/>
          </p:cNvSpPr>
          <p:nvPr/>
        </p:nvSpPr>
        <p:spPr bwMode="auto">
          <a:xfrm>
            <a:off x="1143001" y="3103938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US" altLang="en-US" sz="1350"/>
          </a:p>
        </p:txBody>
      </p:sp>
      <p:sp>
        <p:nvSpPr>
          <p:cNvPr id="98355" name="Rectangle 49"/>
          <p:cNvSpPr>
            <a:spLocks noChangeArrowheads="1"/>
          </p:cNvSpPr>
          <p:nvPr/>
        </p:nvSpPr>
        <p:spPr bwMode="auto">
          <a:xfrm>
            <a:off x="1143001" y="3182519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US" altLang="en-US" sz="1350"/>
          </a:p>
        </p:txBody>
      </p:sp>
      <p:sp>
        <p:nvSpPr>
          <p:cNvPr id="98356" name="Rectangle 50"/>
          <p:cNvSpPr>
            <a:spLocks noChangeArrowheads="1"/>
          </p:cNvSpPr>
          <p:nvPr/>
        </p:nvSpPr>
        <p:spPr bwMode="auto">
          <a:xfrm>
            <a:off x="1143001" y="3039644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US" altLang="en-US" sz="1350"/>
          </a:p>
        </p:txBody>
      </p:sp>
      <p:sp>
        <p:nvSpPr>
          <p:cNvPr id="98357" name="Rectangle 51"/>
          <p:cNvSpPr>
            <a:spLocks noChangeArrowheads="1"/>
          </p:cNvSpPr>
          <p:nvPr/>
        </p:nvSpPr>
        <p:spPr bwMode="auto">
          <a:xfrm>
            <a:off x="1143001" y="707209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US" altLang="en-US" sz="1350"/>
          </a:p>
        </p:txBody>
      </p:sp>
      <p:sp>
        <p:nvSpPr>
          <p:cNvPr id="98358" name="Rectangle 52"/>
          <p:cNvSpPr>
            <a:spLocks noChangeArrowheads="1"/>
          </p:cNvSpPr>
          <p:nvPr/>
        </p:nvSpPr>
        <p:spPr bwMode="auto">
          <a:xfrm>
            <a:off x="1143001" y="707209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US" altLang="en-US" sz="1350"/>
          </a:p>
        </p:txBody>
      </p:sp>
      <p:sp>
        <p:nvSpPr>
          <p:cNvPr id="98359" name="Rectangle 53"/>
          <p:cNvSpPr>
            <a:spLocks noChangeArrowheads="1"/>
          </p:cNvSpPr>
          <p:nvPr/>
        </p:nvSpPr>
        <p:spPr bwMode="auto">
          <a:xfrm>
            <a:off x="1143001" y="2671740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US" altLang="en-US" sz="135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358D7FD-C4E2-48CE-9291-FF63AF8B8C9A}"/>
              </a:ext>
            </a:extLst>
          </p:cNvPr>
          <p:cNvSpPr txBox="1"/>
          <p:nvPr/>
        </p:nvSpPr>
        <p:spPr>
          <a:xfrm>
            <a:off x="2032171" y="707209"/>
            <a:ext cx="559339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Validation of assumptions required for inference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39582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Tahoma" charset="0"/>
              </a:defRPr>
            </a:lvl1pPr>
            <a:lvl2pPr marL="557213" indent="-214313">
              <a:defRPr>
                <a:solidFill>
                  <a:schemeClr val="tx1"/>
                </a:solidFill>
                <a:latin typeface="Tahoma" charset="0"/>
              </a:defRPr>
            </a:lvl2pPr>
            <a:lvl3pPr marL="857250" indent="-171450">
              <a:defRPr>
                <a:solidFill>
                  <a:schemeClr val="tx1"/>
                </a:solidFill>
                <a:latin typeface="Tahoma" charset="0"/>
              </a:defRPr>
            </a:lvl3pPr>
            <a:lvl4pPr marL="1200150" indent="-171450">
              <a:defRPr>
                <a:solidFill>
                  <a:schemeClr val="tx1"/>
                </a:solidFill>
                <a:latin typeface="Tahoma" charset="0"/>
              </a:defRPr>
            </a:lvl4pPr>
            <a:lvl5pPr marL="1543050" indent="-171450">
              <a:defRPr>
                <a:solidFill>
                  <a:schemeClr val="tx1"/>
                </a:solidFill>
                <a:latin typeface="Tahoma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fld id="{0AF16E7C-7816-4776-A95E-468D4E66BF9F}" type="slidenum">
              <a:rPr lang="en-US" altLang="en-US">
                <a:latin typeface="Arial" charset="0"/>
              </a:rPr>
              <a:pPr/>
              <a:t>2</a:t>
            </a:fld>
            <a:endParaRPr lang="en-US" altLang="en-US">
              <a:latin typeface="Arial" charset="0"/>
            </a:endParaRPr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76400" y="1380058"/>
            <a:ext cx="6340197" cy="3362034"/>
          </a:xfrm>
        </p:spPr>
        <p:txBody>
          <a:bodyPr>
            <a:normAutofit/>
          </a:bodyPr>
          <a:lstStyle/>
          <a:p>
            <a:pPr marL="0" indent="0" eaLnBrk="1" hangingPunct="1">
              <a:buNone/>
              <a:defRPr/>
            </a:pP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(1) Zero Mean Assumption</a:t>
            </a:r>
          </a:p>
          <a:p>
            <a:pPr marL="457200" lvl="1" indent="0" eaLnBrk="1" hangingPunct="1">
              <a:buNone/>
              <a:defRPr/>
            </a:pP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Error term </a:t>
            </a:r>
            <a:r>
              <a:rPr lang="el-GR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ε</a:t>
            </a: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is random variable with a mean of zero</a:t>
            </a:r>
          </a:p>
          <a:p>
            <a:pPr marL="0" indent="0" eaLnBrk="1" hangingPunct="1">
              <a:buNone/>
              <a:defRPr/>
            </a:pP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(2) Constant Variance Assumption</a:t>
            </a:r>
          </a:p>
          <a:p>
            <a:pPr marL="457200" lvl="1" indent="0" eaLnBrk="1" hangingPunct="1">
              <a:buNone/>
              <a:defRPr/>
            </a:pP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Variance of </a:t>
            </a:r>
            <a:r>
              <a:rPr lang="el-GR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ε</a:t>
            </a: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is constant, regardless of the value of x</a:t>
            </a:r>
          </a:p>
          <a:p>
            <a:pPr marL="0" indent="0" eaLnBrk="1" hangingPunct="1">
              <a:buNone/>
              <a:defRPr/>
            </a:pP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(3) Independence Assumption</a:t>
            </a:r>
          </a:p>
          <a:p>
            <a:pPr marL="457200" lvl="1" indent="0" eaLnBrk="1" hangingPunct="1">
              <a:buNone/>
              <a:defRPr/>
            </a:pP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Values of </a:t>
            </a:r>
            <a:r>
              <a:rPr lang="el-GR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ε</a:t>
            </a: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are independent of each other</a:t>
            </a:r>
          </a:p>
          <a:p>
            <a:pPr marL="0" indent="0" eaLnBrk="1" hangingPunct="1">
              <a:buNone/>
              <a:defRPr/>
            </a:pP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(4) Normality Assumption</a:t>
            </a:r>
          </a:p>
          <a:p>
            <a:pPr marL="457200" lvl="1" indent="0" eaLnBrk="1" hangingPunct="1">
              <a:buNone/>
              <a:defRPr/>
            </a:pP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Values of </a:t>
            </a:r>
            <a:r>
              <a:rPr lang="el-GR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ε</a:t>
            </a: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are normally distributed</a:t>
            </a:r>
          </a:p>
        </p:txBody>
      </p:sp>
      <p:sp>
        <p:nvSpPr>
          <p:cNvPr id="48134" name="Rectangle 4"/>
          <p:cNvSpPr>
            <a:spLocks noChangeArrowheads="1"/>
          </p:cNvSpPr>
          <p:nvPr/>
        </p:nvSpPr>
        <p:spPr bwMode="auto">
          <a:xfrm>
            <a:off x="1" y="192164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48135" name="Rectangle 5"/>
          <p:cNvSpPr>
            <a:spLocks noChangeArrowheads="1"/>
          </p:cNvSpPr>
          <p:nvPr/>
        </p:nvSpPr>
        <p:spPr bwMode="auto">
          <a:xfrm>
            <a:off x="1" y="3193234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48136" name="Rectangle 6"/>
          <p:cNvSpPr>
            <a:spLocks noChangeArrowheads="1"/>
          </p:cNvSpPr>
          <p:nvPr/>
        </p:nvSpPr>
        <p:spPr bwMode="auto">
          <a:xfrm>
            <a:off x="1" y="3153944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48137" name="Rectangle 7"/>
          <p:cNvSpPr>
            <a:spLocks noChangeArrowheads="1"/>
          </p:cNvSpPr>
          <p:nvPr/>
        </p:nvSpPr>
        <p:spPr bwMode="auto">
          <a:xfrm>
            <a:off x="1" y="3153944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48138" name="Rectangle 8"/>
          <p:cNvSpPr>
            <a:spLocks noChangeArrowheads="1"/>
          </p:cNvSpPr>
          <p:nvPr/>
        </p:nvSpPr>
        <p:spPr bwMode="auto">
          <a:xfrm>
            <a:off x="1" y="3153944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48139" name="Rectangle 9"/>
          <p:cNvSpPr>
            <a:spLocks noChangeArrowheads="1"/>
          </p:cNvSpPr>
          <p:nvPr/>
        </p:nvSpPr>
        <p:spPr bwMode="auto">
          <a:xfrm>
            <a:off x="1" y="3168231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48140" name="Rectangle 10"/>
          <p:cNvSpPr>
            <a:spLocks noChangeArrowheads="1"/>
          </p:cNvSpPr>
          <p:nvPr/>
        </p:nvSpPr>
        <p:spPr bwMode="auto">
          <a:xfrm>
            <a:off x="1" y="707209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48141" name="Rectangle 11"/>
          <p:cNvSpPr>
            <a:spLocks noChangeArrowheads="1"/>
          </p:cNvSpPr>
          <p:nvPr/>
        </p:nvSpPr>
        <p:spPr bwMode="auto">
          <a:xfrm>
            <a:off x="1" y="3196806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48142" name="Rectangle 12"/>
          <p:cNvSpPr>
            <a:spLocks noChangeArrowheads="1"/>
          </p:cNvSpPr>
          <p:nvPr/>
        </p:nvSpPr>
        <p:spPr bwMode="auto">
          <a:xfrm>
            <a:off x="1" y="707209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48143" name="Rectangle 13"/>
          <p:cNvSpPr>
            <a:spLocks noChangeArrowheads="1"/>
          </p:cNvSpPr>
          <p:nvPr/>
        </p:nvSpPr>
        <p:spPr bwMode="auto">
          <a:xfrm>
            <a:off x="1" y="707209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48144" name="Rectangle 14"/>
          <p:cNvSpPr>
            <a:spLocks noChangeArrowheads="1"/>
          </p:cNvSpPr>
          <p:nvPr/>
        </p:nvSpPr>
        <p:spPr bwMode="auto">
          <a:xfrm>
            <a:off x="1" y="3161088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48145" name="Rectangle 15"/>
          <p:cNvSpPr>
            <a:spLocks noChangeArrowheads="1"/>
          </p:cNvSpPr>
          <p:nvPr/>
        </p:nvSpPr>
        <p:spPr bwMode="auto">
          <a:xfrm>
            <a:off x="1" y="3061075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48146" name="Rectangle 16"/>
          <p:cNvSpPr>
            <a:spLocks noChangeArrowheads="1"/>
          </p:cNvSpPr>
          <p:nvPr/>
        </p:nvSpPr>
        <p:spPr bwMode="auto">
          <a:xfrm>
            <a:off x="1" y="3175375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48147" name="Rectangle 17"/>
          <p:cNvSpPr>
            <a:spLocks noChangeArrowheads="1"/>
          </p:cNvSpPr>
          <p:nvPr/>
        </p:nvSpPr>
        <p:spPr bwMode="auto">
          <a:xfrm>
            <a:off x="1" y="3078934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48148" name="Rectangle 18"/>
          <p:cNvSpPr>
            <a:spLocks noChangeArrowheads="1"/>
          </p:cNvSpPr>
          <p:nvPr/>
        </p:nvSpPr>
        <p:spPr bwMode="auto">
          <a:xfrm>
            <a:off x="1" y="3132513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48149" name="Rectangle 19"/>
          <p:cNvSpPr>
            <a:spLocks noChangeArrowheads="1"/>
          </p:cNvSpPr>
          <p:nvPr/>
        </p:nvSpPr>
        <p:spPr bwMode="auto">
          <a:xfrm>
            <a:off x="1" y="707209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48150" name="Rectangle 20"/>
          <p:cNvSpPr>
            <a:spLocks noChangeArrowheads="1"/>
          </p:cNvSpPr>
          <p:nvPr/>
        </p:nvSpPr>
        <p:spPr bwMode="auto">
          <a:xfrm>
            <a:off x="1" y="707209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48151" name="Rectangle 21"/>
          <p:cNvSpPr>
            <a:spLocks noChangeArrowheads="1"/>
          </p:cNvSpPr>
          <p:nvPr/>
        </p:nvSpPr>
        <p:spPr bwMode="auto">
          <a:xfrm>
            <a:off x="1" y="3103938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48152" name="Rectangle 22"/>
          <p:cNvSpPr>
            <a:spLocks noChangeArrowheads="1"/>
          </p:cNvSpPr>
          <p:nvPr/>
        </p:nvSpPr>
        <p:spPr bwMode="auto">
          <a:xfrm>
            <a:off x="1" y="3103938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48153" name="Rectangle 23"/>
          <p:cNvSpPr>
            <a:spLocks noChangeArrowheads="1"/>
          </p:cNvSpPr>
          <p:nvPr/>
        </p:nvSpPr>
        <p:spPr bwMode="auto">
          <a:xfrm>
            <a:off x="1" y="3189663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48154" name="Rectangle 24"/>
          <p:cNvSpPr>
            <a:spLocks noChangeArrowheads="1"/>
          </p:cNvSpPr>
          <p:nvPr/>
        </p:nvSpPr>
        <p:spPr bwMode="auto">
          <a:xfrm>
            <a:off x="1" y="707209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48155" name="Rectangle 25"/>
          <p:cNvSpPr>
            <a:spLocks noChangeArrowheads="1"/>
          </p:cNvSpPr>
          <p:nvPr/>
        </p:nvSpPr>
        <p:spPr bwMode="auto">
          <a:xfrm>
            <a:off x="1" y="3189663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48156" name="Rectangle 26"/>
          <p:cNvSpPr>
            <a:spLocks noChangeArrowheads="1"/>
          </p:cNvSpPr>
          <p:nvPr/>
        </p:nvSpPr>
        <p:spPr bwMode="auto">
          <a:xfrm>
            <a:off x="1760539" y="2526484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48157" name="Rectangle 27"/>
          <p:cNvSpPr>
            <a:spLocks noChangeArrowheads="1"/>
          </p:cNvSpPr>
          <p:nvPr/>
        </p:nvSpPr>
        <p:spPr bwMode="auto">
          <a:xfrm>
            <a:off x="1760539" y="2526484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48158" name="Rectangle 28"/>
          <p:cNvSpPr>
            <a:spLocks noChangeArrowheads="1"/>
          </p:cNvSpPr>
          <p:nvPr/>
        </p:nvSpPr>
        <p:spPr bwMode="auto">
          <a:xfrm>
            <a:off x="1760539" y="2526484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48159" name="Rectangle 29"/>
          <p:cNvSpPr>
            <a:spLocks noChangeArrowheads="1"/>
          </p:cNvSpPr>
          <p:nvPr/>
        </p:nvSpPr>
        <p:spPr bwMode="auto">
          <a:xfrm>
            <a:off x="1760539" y="2526484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48160" name="Rectangle 30"/>
          <p:cNvSpPr>
            <a:spLocks noChangeArrowheads="1"/>
          </p:cNvSpPr>
          <p:nvPr/>
        </p:nvSpPr>
        <p:spPr bwMode="auto">
          <a:xfrm>
            <a:off x="1760539" y="2526484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48161" name="Rectangle 31"/>
          <p:cNvSpPr>
            <a:spLocks noChangeArrowheads="1"/>
          </p:cNvSpPr>
          <p:nvPr/>
        </p:nvSpPr>
        <p:spPr bwMode="auto">
          <a:xfrm>
            <a:off x="1760539" y="2526484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48162" name="Rectangle 32"/>
          <p:cNvSpPr>
            <a:spLocks noChangeArrowheads="1"/>
          </p:cNvSpPr>
          <p:nvPr/>
        </p:nvSpPr>
        <p:spPr bwMode="auto">
          <a:xfrm>
            <a:off x="1" y="1971653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48163" name="Rectangle 33"/>
          <p:cNvSpPr>
            <a:spLocks noChangeArrowheads="1"/>
          </p:cNvSpPr>
          <p:nvPr/>
        </p:nvSpPr>
        <p:spPr bwMode="auto">
          <a:xfrm>
            <a:off x="1" y="317894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48164" name="Rectangle 34"/>
          <p:cNvSpPr>
            <a:spLocks noChangeArrowheads="1"/>
          </p:cNvSpPr>
          <p:nvPr/>
        </p:nvSpPr>
        <p:spPr bwMode="auto">
          <a:xfrm>
            <a:off x="1" y="707209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48165" name="Rectangle 35"/>
          <p:cNvSpPr>
            <a:spLocks noChangeArrowheads="1"/>
          </p:cNvSpPr>
          <p:nvPr/>
        </p:nvSpPr>
        <p:spPr bwMode="auto">
          <a:xfrm>
            <a:off x="1" y="707209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48166" name="Rectangle 36"/>
          <p:cNvSpPr>
            <a:spLocks noChangeArrowheads="1"/>
          </p:cNvSpPr>
          <p:nvPr/>
        </p:nvSpPr>
        <p:spPr bwMode="auto">
          <a:xfrm>
            <a:off x="1" y="3118225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48167" name="Rectangle 37"/>
          <p:cNvSpPr>
            <a:spLocks noChangeArrowheads="1"/>
          </p:cNvSpPr>
          <p:nvPr/>
        </p:nvSpPr>
        <p:spPr bwMode="auto">
          <a:xfrm>
            <a:off x="1" y="317894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48168" name="Rectangle 38"/>
          <p:cNvSpPr>
            <a:spLocks noChangeArrowheads="1"/>
          </p:cNvSpPr>
          <p:nvPr/>
        </p:nvSpPr>
        <p:spPr bwMode="auto">
          <a:xfrm>
            <a:off x="1" y="3107509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48169" name="Rectangle 39"/>
          <p:cNvSpPr>
            <a:spLocks noChangeArrowheads="1"/>
          </p:cNvSpPr>
          <p:nvPr/>
        </p:nvSpPr>
        <p:spPr bwMode="auto">
          <a:xfrm>
            <a:off x="1" y="3089650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48170" name="Rectangle 40"/>
          <p:cNvSpPr>
            <a:spLocks noChangeArrowheads="1"/>
          </p:cNvSpPr>
          <p:nvPr/>
        </p:nvSpPr>
        <p:spPr bwMode="auto">
          <a:xfrm>
            <a:off x="1" y="3096794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48171" name="Rectangle 41"/>
          <p:cNvSpPr>
            <a:spLocks noChangeArrowheads="1"/>
          </p:cNvSpPr>
          <p:nvPr/>
        </p:nvSpPr>
        <p:spPr bwMode="auto">
          <a:xfrm>
            <a:off x="1" y="3461125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48172" name="Rectangle 42"/>
          <p:cNvSpPr>
            <a:spLocks noChangeArrowheads="1"/>
          </p:cNvSpPr>
          <p:nvPr/>
        </p:nvSpPr>
        <p:spPr bwMode="auto">
          <a:xfrm>
            <a:off x="1" y="3193234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F7FB554-C4C7-4711-8CF8-13452AEA016F}"/>
              </a:ext>
            </a:extLst>
          </p:cNvPr>
          <p:cNvSpPr txBox="1"/>
          <p:nvPr/>
        </p:nvSpPr>
        <p:spPr>
          <a:xfrm>
            <a:off x="1554571" y="518498"/>
            <a:ext cx="65838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Explicit assumptions about the error term due to noise in data</a:t>
            </a:r>
          </a:p>
        </p:txBody>
      </p:sp>
      <p:graphicFrame>
        <p:nvGraphicFramePr>
          <p:cNvPr id="5" name="Object 47">
            <a:extLst>
              <a:ext uri="{FF2B5EF4-FFF2-40B4-BE49-F238E27FC236}">
                <a16:creationId xmlns:a16="http://schemas.microsoft.com/office/drawing/2014/main" id="{6C4F230E-0DDA-4924-ACF9-1414584C39F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91997618"/>
              </p:ext>
            </p:extLst>
          </p:nvPr>
        </p:nvGraphicFramePr>
        <p:xfrm>
          <a:off x="2819400" y="887830"/>
          <a:ext cx="2914389" cy="4962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002960" imgH="228600" progId="Equation.3">
                  <p:embed/>
                </p:oleObj>
              </mc:Choice>
              <mc:Fallback>
                <p:oleObj name="Equation" r:id="rId2" imgW="1002960" imgH="228600" progId="Equation.3">
                  <p:embed/>
                  <p:pic>
                    <p:nvPicPr>
                      <p:cNvPr id="46" name="Object 47">
                        <a:extLst>
                          <a:ext uri="{FF2B5EF4-FFF2-40B4-BE49-F238E27FC236}">
                            <a16:creationId xmlns:a16="http://schemas.microsoft.com/office/drawing/2014/main" id="{827DCB01-4E20-4F87-B93D-C4CAB1311E1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9400" y="887830"/>
                        <a:ext cx="2914389" cy="496273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6516624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4604659" y="1523456"/>
            <a:ext cx="4314008" cy="4075612"/>
            <a:chOff x="3542004" y="3049072"/>
            <a:chExt cx="3276600" cy="3276600"/>
          </a:xfrm>
        </p:grpSpPr>
        <p:pic>
          <p:nvPicPr>
            <p:cNvPr id="4" name="Picture 65" descr="4graphs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42004" y="3049072"/>
              <a:ext cx="3276600" cy="3276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" name="Text Box 66"/>
            <p:cNvSpPr txBox="1">
              <a:spLocks noChangeArrowheads="1"/>
            </p:cNvSpPr>
            <p:nvPr/>
          </p:nvSpPr>
          <p:spPr bwMode="auto">
            <a:xfrm>
              <a:off x="3747789" y="4082622"/>
              <a:ext cx="295275" cy="20413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050" b="1" dirty="0">
                  <a:solidFill>
                    <a:srgbClr val="FF7C8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</a:t>
              </a:r>
            </a:p>
          </p:txBody>
        </p:sp>
        <p:sp>
          <p:nvSpPr>
            <p:cNvPr id="6" name="Text Box 67"/>
            <p:cNvSpPr txBox="1">
              <a:spLocks noChangeArrowheads="1"/>
            </p:cNvSpPr>
            <p:nvPr/>
          </p:nvSpPr>
          <p:spPr bwMode="auto">
            <a:xfrm>
              <a:off x="5283196" y="4082622"/>
              <a:ext cx="295275" cy="20413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050" b="1" dirty="0">
                  <a:solidFill>
                    <a:srgbClr val="FF7C8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</a:t>
              </a:r>
            </a:p>
          </p:txBody>
        </p:sp>
        <p:sp>
          <p:nvSpPr>
            <p:cNvPr id="7" name="Text Box 70"/>
            <p:cNvSpPr txBox="1">
              <a:spLocks noChangeArrowheads="1"/>
            </p:cNvSpPr>
            <p:nvPr/>
          </p:nvSpPr>
          <p:spPr bwMode="auto">
            <a:xfrm>
              <a:off x="3747788" y="5799415"/>
              <a:ext cx="295275" cy="20413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050" b="1" dirty="0">
                  <a:solidFill>
                    <a:srgbClr val="FF7C8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</a:t>
              </a:r>
            </a:p>
          </p:txBody>
        </p:sp>
        <p:sp>
          <p:nvSpPr>
            <p:cNvPr id="8" name="Text Box 71"/>
            <p:cNvSpPr txBox="1">
              <a:spLocks noChangeArrowheads="1"/>
            </p:cNvSpPr>
            <p:nvPr/>
          </p:nvSpPr>
          <p:spPr bwMode="auto">
            <a:xfrm>
              <a:off x="6347345" y="5799415"/>
              <a:ext cx="295275" cy="20413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050" b="1">
                  <a:solidFill>
                    <a:srgbClr val="FF7C8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</a:t>
              </a:r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225333" y="2362200"/>
            <a:ext cx="4379326" cy="25391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Plots of standardized residuals vs 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model prediction can indicate failure of assumptions needed for inference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AutoNum type="alphaUcPeriod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Probably OK</a:t>
            </a:r>
          </a:p>
          <a:p>
            <a:pPr marL="342900" indent="-342900">
              <a:buAutoNum type="alphaUcPeriod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Not independent</a:t>
            </a:r>
          </a:p>
          <a:p>
            <a:pPr marL="342900" indent="-342900">
              <a:buAutoNum type="alphaUcPeriod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Variance not constant</a:t>
            </a:r>
          </a:p>
          <a:p>
            <a:pPr marL="342900" indent="-342900">
              <a:buAutoNum type="alphaUcPeriod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Mean not zero</a:t>
            </a:r>
          </a:p>
          <a:p>
            <a:pPr marL="342900" indent="-342900">
              <a:buAutoNum type="alphaUcPeriod"/>
            </a:pPr>
            <a:endParaRPr lang="en-US" sz="1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044946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screenshot of a cell phone&#10;&#10;Description automatically generated">
            <a:extLst>
              <a:ext uri="{FF2B5EF4-FFF2-40B4-BE49-F238E27FC236}">
                <a16:creationId xmlns:a16="http://schemas.microsoft.com/office/drawing/2014/main" id="{41EB8481-4C8F-462C-9F59-5BC1CED1BC8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512" y="2420245"/>
            <a:ext cx="8168975" cy="3545767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8E93642-60F9-40B5-B424-07A37CE81EB3}"/>
              </a:ext>
            </a:extLst>
          </p:cNvPr>
          <p:cNvSpPr txBox="1"/>
          <p:nvPr/>
        </p:nvSpPr>
        <p:spPr>
          <a:xfrm>
            <a:off x="2286000" y="1447800"/>
            <a:ext cx="50850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Script to plot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StdRes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VS Model predictions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AF14619B-A127-4C60-9A75-9379BC8EA172}"/>
              </a:ext>
            </a:extLst>
          </p:cNvPr>
          <p:cNvSpPr/>
          <p:nvPr/>
        </p:nvSpPr>
        <p:spPr>
          <a:xfrm>
            <a:off x="1371600" y="5715000"/>
            <a:ext cx="685800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833F4CB-ABD9-4F73-A0FB-2E73E135C184}"/>
              </a:ext>
            </a:extLst>
          </p:cNvPr>
          <p:cNvSpPr txBox="1"/>
          <p:nvPr/>
        </p:nvSpPr>
        <p:spPr>
          <a:xfrm>
            <a:off x="1485912" y="5522502"/>
            <a:ext cx="4571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fit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18EDC92-51E8-4440-BBB6-AB8D8E834A0A}"/>
              </a:ext>
            </a:extLst>
          </p:cNvPr>
          <p:cNvSpPr/>
          <p:nvPr/>
        </p:nvSpPr>
        <p:spPr>
          <a:xfrm>
            <a:off x="487512" y="4191000"/>
            <a:ext cx="2103288" cy="304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994617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screenshot of a cell phone&#10;&#10;Description automatically generated">
            <a:extLst>
              <a:ext uri="{FF2B5EF4-FFF2-40B4-BE49-F238E27FC236}">
                <a16:creationId xmlns:a16="http://schemas.microsoft.com/office/drawing/2014/main" id="{FCF5E7EA-E618-4862-ABA4-FEC5B480E05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600" y="381000"/>
            <a:ext cx="7467600" cy="5600701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D058F328-DFC8-4A6E-B97C-3C695AB2482B}"/>
              </a:ext>
            </a:extLst>
          </p:cNvPr>
          <p:cNvSpPr txBox="1"/>
          <p:nvPr/>
        </p:nvSpPr>
        <p:spPr>
          <a:xfrm>
            <a:off x="690163" y="2590800"/>
            <a:ext cx="13628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StdRes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EF5C9F3-3418-41AC-9063-03508A9C77B6}"/>
              </a:ext>
            </a:extLst>
          </p:cNvPr>
          <p:cNvSpPr txBox="1"/>
          <p:nvPr/>
        </p:nvSpPr>
        <p:spPr>
          <a:xfrm>
            <a:off x="3810000" y="5720091"/>
            <a:ext cx="302679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Model predication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414BB29-A4E3-40A9-8821-6E6406A19E93}"/>
              </a:ext>
            </a:extLst>
          </p:cNvPr>
          <p:cNvSpPr txBox="1"/>
          <p:nvPr/>
        </p:nvSpPr>
        <p:spPr>
          <a:xfrm>
            <a:off x="3133620" y="4648200"/>
            <a:ext cx="46265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Reasonably random pattern</a:t>
            </a:r>
          </a:p>
        </p:txBody>
      </p:sp>
    </p:spTree>
    <p:extLst>
      <p:ext uri="{BB962C8B-B14F-4D97-AF65-F5344CB8AC3E}">
        <p14:creationId xmlns:p14="http://schemas.microsoft.com/office/powerpoint/2010/main" val="68106073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defTabSz="6858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900">
                <a:solidFill>
                  <a:srgbClr val="FFFFFF"/>
                </a:solidFill>
                <a:latin typeface="Calibri"/>
              </a:rPr>
              <a:t>Discovering Knowledge in Data: Data Mining Methods and Models, By Daniel T. Larose. Copyright 2005 John Wiley &amp; Sons, Inc.</a:t>
            </a:r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38519" y="2102835"/>
            <a:ext cx="6654965" cy="3290329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en-US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Add another data point to hiker dataset</a:t>
            </a:r>
          </a:p>
          <a:p>
            <a:pPr marL="0" indent="0">
              <a:buNone/>
              <a:defRPr/>
            </a:pPr>
            <a:r>
              <a:rPr lang="en-US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11</a:t>
            </a:r>
            <a:r>
              <a:rPr lang="en-US" altLang="en-US" sz="1600" baseline="30000" dirty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hiker traveled 20 km in 5 hours</a:t>
            </a:r>
          </a:p>
          <a:p>
            <a:pPr marL="0" indent="0">
              <a:buNone/>
              <a:defRPr/>
            </a:pPr>
            <a:r>
              <a:rPr lang="en-US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Write a script to run function inference on expanded hiker dataset</a:t>
            </a:r>
          </a:p>
          <a:p>
            <a:pPr marL="0" indent="0">
              <a:buNone/>
              <a:defRPr/>
            </a:pPr>
            <a:r>
              <a:rPr lang="en-US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Confidence level 95% </a:t>
            </a:r>
          </a:p>
          <a:p>
            <a:pPr marL="0" indent="0">
              <a:buNone/>
              <a:defRPr/>
            </a:pPr>
            <a:r>
              <a:rPr lang="en-US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Take percental point of t-distribution from table</a:t>
            </a:r>
          </a:p>
          <a:p>
            <a:pPr marL="0" indent="0">
              <a:buNone/>
              <a:defRPr/>
            </a:pPr>
            <a:r>
              <a:rPr lang="en-US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Use results from Assignment 3a for b</a:t>
            </a:r>
            <a:r>
              <a:rPr lang="en-US" altLang="en-US" sz="1600" baseline="-25000" dirty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en-US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, b</a:t>
            </a:r>
            <a:r>
              <a:rPr lang="en-US" altLang="en-US" sz="1600" baseline="-25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, s, and standard residuals</a:t>
            </a:r>
            <a:endParaRPr lang="en-US" altLang="en-US" sz="1600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  <a:defRPr/>
            </a:pPr>
            <a:r>
              <a:rPr lang="en-US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Report standard error of slope, t-statistic, confidence interval on slope</a:t>
            </a:r>
          </a:p>
          <a:p>
            <a:pPr marL="0" indent="0">
              <a:buNone/>
              <a:defRPr/>
            </a:pPr>
            <a:r>
              <a:rPr lang="en-US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Use x</a:t>
            </a:r>
            <a:r>
              <a:rPr lang="en-US" altLang="en-US" sz="1600" baseline="-25000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=5, </a:t>
            </a:r>
          </a:p>
          <a:p>
            <a:pPr marL="0" indent="0">
              <a:buNone/>
              <a:defRPr/>
            </a:pPr>
            <a:r>
              <a:rPr lang="en-US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Report y</a:t>
            </a:r>
            <a:r>
              <a:rPr lang="en-US" altLang="en-US" sz="1600" baseline="-25000" dirty="0">
                <a:latin typeface="Arial" panose="020B0604020202020204" pitchFamily="34" charset="0"/>
                <a:cs typeface="Arial" panose="020B0604020202020204" pitchFamily="34" charset="0"/>
              </a:rPr>
              <a:t>p </a:t>
            </a:r>
            <a:r>
              <a:rPr lang="en-US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and confidence intervals on prediction of mean and random example</a:t>
            </a:r>
          </a:p>
        </p:txBody>
      </p:sp>
      <p:sp>
        <p:nvSpPr>
          <p:cNvPr id="39942" name="Rectangle 4"/>
          <p:cNvSpPr>
            <a:spLocks noChangeArrowheads="1"/>
          </p:cNvSpPr>
          <p:nvPr/>
        </p:nvSpPr>
        <p:spPr bwMode="auto">
          <a:xfrm>
            <a:off x="1143001" y="192164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350">
              <a:solidFill>
                <a:srgbClr val="FFFFFF"/>
              </a:solidFill>
            </a:endParaRPr>
          </a:p>
        </p:txBody>
      </p:sp>
      <p:sp>
        <p:nvSpPr>
          <p:cNvPr id="39943" name="Rectangle 5"/>
          <p:cNvSpPr>
            <a:spLocks noChangeArrowheads="1"/>
          </p:cNvSpPr>
          <p:nvPr/>
        </p:nvSpPr>
        <p:spPr bwMode="auto">
          <a:xfrm>
            <a:off x="1143001" y="3193234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350">
              <a:solidFill>
                <a:srgbClr val="FFFFFF"/>
              </a:solidFill>
            </a:endParaRPr>
          </a:p>
        </p:txBody>
      </p:sp>
      <p:sp>
        <p:nvSpPr>
          <p:cNvPr id="39944" name="Rectangle 6"/>
          <p:cNvSpPr>
            <a:spLocks noChangeArrowheads="1"/>
          </p:cNvSpPr>
          <p:nvPr/>
        </p:nvSpPr>
        <p:spPr bwMode="auto">
          <a:xfrm>
            <a:off x="1143001" y="3153944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350">
              <a:solidFill>
                <a:srgbClr val="FFFFFF"/>
              </a:solidFill>
            </a:endParaRPr>
          </a:p>
        </p:txBody>
      </p:sp>
      <p:sp>
        <p:nvSpPr>
          <p:cNvPr id="39945" name="Rectangle 7"/>
          <p:cNvSpPr>
            <a:spLocks noChangeArrowheads="1"/>
          </p:cNvSpPr>
          <p:nvPr/>
        </p:nvSpPr>
        <p:spPr bwMode="auto">
          <a:xfrm>
            <a:off x="1143001" y="3153944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350">
              <a:solidFill>
                <a:srgbClr val="FFFFFF"/>
              </a:solidFill>
            </a:endParaRPr>
          </a:p>
        </p:txBody>
      </p:sp>
      <p:sp>
        <p:nvSpPr>
          <p:cNvPr id="39946" name="Rectangle 8"/>
          <p:cNvSpPr>
            <a:spLocks noChangeArrowheads="1"/>
          </p:cNvSpPr>
          <p:nvPr/>
        </p:nvSpPr>
        <p:spPr bwMode="auto">
          <a:xfrm>
            <a:off x="1143001" y="3153944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350">
              <a:solidFill>
                <a:srgbClr val="FFFFFF"/>
              </a:solidFill>
            </a:endParaRPr>
          </a:p>
        </p:txBody>
      </p:sp>
      <p:sp>
        <p:nvSpPr>
          <p:cNvPr id="39947" name="Rectangle 9"/>
          <p:cNvSpPr>
            <a:spLocks noChangeArrowheads="1"/>
          </p:cNvSpPr>
          <p:nvPr/>
        </p:nvSpPr>
        <p:spPr bwMode="auto">
          <a:xfrm>
            <a:off x="1143001" y="3168231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350">
              <a:solidFill>
                <a:srgbClr val="FFFFFF"/>
              </a:solidFill>
            </a:endParaRPr>
          </a:p>
        </p:txBody>
      </p:sp>
      <p:sp>
        <p:nvSpPr>
          <p:cNvPr id="39948" name="Rectangle 10"/>
          <p:cNvSpPr>
            <a:spLocks noChangeArrowheads="1"/>
          </p:cNvSpPr>
          <p:nvPr/>
        </p:nvSpPr>
        <p:spPr bwMode="auto">
          <a:xfrm>
            <a:off x="1143001" y="707209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350">
              <a:solidFill>
                <a:srgbClr val="FFFFFF"/>
              </a:solidFill>
            </a:endParaRPr>
          </a:p>
        </p:txBody>
      </p:sp>
      <p:sp>
        <p:nvSpPr>
          <p:cNvPr id="39949" name="Rectangle 11"/>
          <p:cNvSpPr>
            <a:spLocks noChangeArrowheads="1"/>
          </p:cNvSpPr>
          <p:nvPr/>
        </p:nvSpPr>
        <p:spPr bwMode="auto">
          <a:xfrm>
            <a:off x="1143001" y="3196806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350">
              <a:solidFill>
                <a:srgbClr val="FFFFFF"/>
              </a:solidFill>
            </a:endParaRPr>
          </a:p>
        </p:txBody>
      </p:sp>
      <p:sp>
        <p:nvSpPr>
          <p:cNvPr id="39950" name="Rectangle 12"/>
          <p:cNvSpPr>
            <a:spLocks noChangeArrowheads="1"/>
          </p:cNvSpPr>
          <p:nvPr/>
        </p:nvSpPr>
        <p:spPr bwMode="auto">
          <a:xfrm>
            <a:off x="1143001" y="707209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350">
              <a:solidFill>
                <a:srgbClr val="FFFFFF"/>
              </a:solidFill>
            </a:endParaRPr>
          </a:p>
        </p:txBody>
      </p:sp>
      <p:sp>
        <p:nvSpPr>
          <p:cNvPr id="39951" name="Rectangle 13"/>
          <p:cNvSpPr>
            <a:spLocks noChangeArrowheads="1"/>
          </p:cNvSpPr>
          <p:nvPr/>
        </p:nvSpPr>
        <p:spPr bwMode="auto">
          <a:xfrm>
            <a:off x="1143001" y="707209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350">
              <a:solidFill>
                <a:srgbClr val="FFFFFF"/>
              </a:solidFill>
            </a:endParaRPr>
          </a:p>
        </p:txBody>
      </p:sp>
      <p:sp>
        <p:nvSpPr>
          <p:cNvPr id="39952" name="Rectangle 14"/>
          <p:cNvSpPr>
            <a:spLocks noChangeArrowheads="1"/>
          </p:cNvSpPr>
          <p:nvPr/>
        </p:nvSpPr>
        <p:spPr bwMode="auto">
          <a:xfrm>
            <a:off x="1143001" y="3161088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350">
              <a:solidFill>
                <a:srgbClr val="FFFFFF"/>
              </a:solidFill>
            </a:endParaRPr>
          </a:p>
        </p:txBody>
      </p:sp>
      <p:sp>
        <p:nvSpPr>
          <p:cNvPr id="39953" name="Rectangle 15"/>
          <p:cNvSpPr>
            <a:spLocks noChangeArrowheads="1"/>
          </p:cNvSpPr>
          <p:nvPr/>
        </p:nvSpPr>
        <p:spPr bwMode="auto">
          <a:xfrm>
            <a:off x="1143001" y="3061075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350">
              <a:solidFill>
                <a:srgbClr val="FFFFFF"/>
              </a:solidFill>
            </a:endParaRPr>
          </a:p>
        </p:txBody>
      </p:sp>
      <p:sp>
        <p:nvSpPr>
          <p:cNvPr id="39954" name="Rectangle 16"/>
          <p:cNvSpPr>
            <a:spLocks noChangeArrowheads="1"/>
          </p:cNvSpPr>
          <p:nvPr/>
        </p:nvSpPr>
        <p:spPr bwMode="auto">
          <a:xfrm>
            <a:off x="1143001" y="3175375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350">
              <a:solidFill>
                <a:srgbClr val="FFFFFF"/>
              </a:solidFill>
            </a:endParaRPr>
          </a:p>
        </p:txBody>
      </p:sp>
      <p:sp>
        <p:nvSpPr>
          <p:cNvPr id="39955" name="Rectangle 17"/>
          <p:cNvSpPr>
            <a:spLocks noChangeArrowheads="1"/>
          </p:cNvSpPr>
          <p:nvPr/>
        </p:nvSpPr>
        <p:spPr bwMode="auto">
          <a:xfrm>
            <a:off x="1143001" y="3078934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350">
              <a:solidFill>
                <a:srgbClr val="FFFFFF"/>
              </a:solidFill>
            </a:endParaRPr>
          </a:p>
        </p:txBody>
      </p:sp>
      <p:sp>
        <p:nvSpPr>
          <p:cNvPr id="39956" name="Rectangle 18"/>
          <p:cNvSpPr>
            <a:spLocks noChangeArrowheads="1"/>
          </p:cNvSpPr>
          <p:nvPr/>
        </p:nvSpPr>
        <p:spPr bwMode="auto">
          <a:xfrm>
            <a:off x="1143001" y="3132513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350">
              <a:solidFill>
                <a:srgbClr val="FFFFFF"/>
              </a:solidFill>
            </a:endParaRPr>
          </a:p>
        </p:txBody>
      </p:sp>
      <p:sp>
        <p:nvSpPr>
          <p:cNvPr id="39957" name="Rectangle 19"/>
          <p:cNvSpPr>
            <a:spLocks noChangeArrowheads="1"/>
          </p:cNvSpPr>
          <p:nvPr/>
        </p:nvSpPr>
        <p:spPr bwMode="auto">
          <a:xfrm>
            <a:off x="1143001" y="707209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350">
              <a:solidFill>
                <a:srgbClr val="FFFFFF"/>
              </a:solidFill>
            </a:endParaRPr>
          </a:p>
        </p:txBody>
      </p:sp>
      <p:sp>
        <p:nvSpPr>
          <p:cNvPr id="39958" name="Rectangle 20"/>
          <p:cNvSpPr>
            <a:spLocks noChangeArrowheads="1"/>
          </p:cNvSpPr>
          <p:nvPr/>
        </p:nvSpPr>
        <p:spPr bwMode="auto">
          <a:xfrm>
            <a:off x="1143001" y="707209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350">
              <a:solidFill>
                <a:srgbClr val="FFFFFF"/>
              </a:solidFill>
            </a:endParaRPr>
          </a:p>
        </p:txBody>
      </p:sp>
      <p:sp>
        <p:nvSpPr>
          <p:cNvPr id="39959" name="Rectangle 21"/>
          <p:cNvSpPr>
            <a:spLocks noChangeArrowheads="1"/>
          </p:cNvSpPr>
          <p:nvPr/>
        </p:nvSpPr>
        <p:spPr bwMode="auto">
          <a:xfrm>
            <a:off x="1143001" y="3103938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350">
              <a:solidFill>
                <a:srgbClr val="FFFFFF"/>
              </a:solidFill>
            </a:endParaRPr>
          </a:p>
        </p:txBody>
      </p:sp>
      <p:sp>
        <p:nvSpPr>
          <p:cNvPr id="39960" name="Rectangle 22"/>
          <p:cNvSpPr>
            <a:spLocks noChangeArrowheads="1"/>
          </p:cNvSpPr>
          <p:nvPr/>
        </p:nvSpPr>
        <p:spPr bwMode="auto">
          <a:xfrm>
            <a:off x="1143001" y="3103938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350">
              <a:solidFill>
                <a:srgbClr val="FFFFFF"/>
              </a:solidFill>
            </a:endParaRPr>
          </a:p>
        </p:txBody>
      </p:sp>
      <p:sp>
        <p:nvSpPr>
          <p:cNvPr id="39961" name="Rectangle 23"/>
          <p:cNvSpPr>
            <a:spLocks noChangeArrowheads="1"/>
          </p:cNvSpPr>
          <p:nvPr/>
        </p:nvSpPr>
        <p:spPr bwMode="auto">
          <a:xfrm>
            <a:off x="1143001" y="3189663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350">
              <a:solidFill>
                <a:srgbClr val="FFFFFF"/>
              </a:solidFill>
            </a:endParaRPr>
          </a:p>
        </p:txBody>
      </p:sp>
      <p:sp>
        <p:nvSpPr>
          <p:cNvPr id="39962" name="Rectangle 24"/>
          <p:cNvSpPr>
            <a:spLocks noChangeArrowheads="1"/>
          </p:cNvSpPr>
          <p:nvPr/>
        </p:nvSpPr>
        <p:spPr bwMode="auto">
          <a:xfrm>
            <a:off x="1143001" y="707209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350">
              <a:solidFill>
                <a:srgbClr val="FFFFFF"/>
              </a:solidFill>
            </a:endParaRPr>
          </a:p>
        </p:txBody>
      </p:sp>
      <p:sp>
        <p:nvSpPr>
          <p:cNvPr id="39963" name="Rectangle 25"/>
          <p:cNvSpPr>
            <a:spLocks noChangeArrowheads="1"/>
          </p:cNvSpPr>
          <p:nvPr/>
        </p:nvSpPr>
        <p:spPr bwMode="auto">
          <a:xfrm>
            <a:off x="1143001" y="3189663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350">
              <a:solidFill>
                <a:srgbClr val="FFFFFF"/>
              </a:solidFill>
            </a:endParaRPr>
          </a:p>
        </p:txBody>
      </p:sp>
      <p:sp>
        <p:nvSpPr>
          <p:cNvPr id="39964" name="Rectangle 26"/>
          <p:cNvSpPr>
            <a:spLocks noChangeArrowheads="1"/>
          </p:cNvSpPr>
          <p:nvPr/>
        </p:nvSpPr>
        <p:spPr bwMode="auto">
          <a:xfrm>
            <a:off x="2463405" y="2526484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350">
              <a:solidFill>
                <a:srgbClr val="FFFFFF"/>
              </a:solidFill>
            </a:endParaRPr>
          </a:p>
        </p:txBody>
      </p:sp>
      <p:sp>
        <p:nvSpPr>
          <p:cNvPr id="39965" name="Rectangle 27"/>
          <p:cNvSpPr>
            <a:spLocks noChangeArrowheads="1"/>
          </p:cNvSpPr>
          <p:nvPr/>
        </p:nvSpPr>
        <p:spPr bwMode="auto">
          <a:xfrm>
            <a:off x="2463405" y="2526484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350">
              <a:solidFill>
                <a:srgbClr val="FFFFFF"/>
              </a:solidFill>
            </a:endParaRPr>
          </a:p>
        </p:txBody>
      </p:sp>
      <p:sp>
        <p:nvSpPr>
          <p:cNvPr id="39966" name="Rectangle 28"/>
          <p:cNvSpPr>
            <a:spLocks noChangeArrowheads="1"/>
          </p:cNvSpPr>
          <p:nvPr/>
        </p:nvSpPr>
        <p:spPr bwMode="auto">
          <a:xfrm>
            <a:off x="2463405" y="2526484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350">
              <a:solidFill>
                <a:srgbClr val="FFFFFF"/>
              </a:solidFill>
            </a:endParaRPr>
          </a:p>
        </p:txBody>
      </p:sp>
      <p:sp>
        <p:nvSpPr>
          <p:cNvPr id="39967" name="Rectangle 29"/>
          <p:cNvSpPr>
            <a:spLocks noChangeArrowheads="1"/>
          </p:cNvSpPr>
          <p:nvPr/>
        </p:nvSpPr>
        <p:spPr bwMode="auto">
          <a:xfrm>
            <a:off x="2463405" y="2526484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350">
              <a:solidFill>
                <a:srgbClr val="FFFFFF"/>
              </a:solidFill>
            </a:endParaRPr>
          </a:p>
        </p:txBody>
      </p:sp>
      <p:sp>
        <p:nvSpPr>
          <p:cNvPr id="39968" name="Rectangle 30"/>
          <p:cNvSpPr>
            <a:spLocks noChangeArrowheads="1"/>
          </p:cNvSpPr>
          <p:nvPr/>
        </p:nvSpPr>
        <p:spPr bwMode="auto">
          <a:xfrm>
            <a:off x="2463405" y="2526484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350">
              <a:solidFill>
                <a:srgbClr val="FFFFFF"/>
              </a:solidFill>
            </a:endParaRPr>
          </a:p>
        </p:txBody>
      </p:sp>
      <p:sp>
        <p:nvSpPr>
          <p:cNvPr id="39969" name="Rectangle 31"/>
          <p:cNvSpPr>
            <a:spLocks noChangeArrowheads="1"/>
          </p:cNvSpPr>
          <p:nvPr/>
        </p:nvSpPr>
        <p:spPr bwMode="auto">
          <a:xfrm>
            <a:off x="2463405" y="2526484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350">
              <a:solidFill>
                <a:srgbClr val="FFFFFF"/>
              </a:solidFill>
            </a:endParaRPr>
          </a:p>
        </p:txBody>
      </p:sp>
      <p:sp>
        <p:nvSpPr>
          <p:cNvPr id="39970" name="Rectangle 32"/>
          <p:cNvSpPr>
            <a:spLocks noChangeArrowheads="1"/>
          </p:cNvSpPr>
          <p:nvPr/>
        </p:nvSpPr>
        <p:spPr bwMode="auto">
          <a:xfrm>
            <a:off x="1143001" y="1971653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350">
              <a:solidFill>
                <a:srgbClr val="FFFFFF"/>
              </a:solidFill>
            </a:endParaRPr>
          </a:p>
        </p:txBody>
      </p:sp>
      <p:sp>
        <p:nvSpPr>
          <p:cNvPr id="39971" name="Rectangle 33"/>
          <p:cNvSpPr>
            <a:spLocks noChangeArrowheads="1"/>
          </p:cNvSpPr>
          <p:nvPr/>
        </p:nvSpPr>
        <p:spPr bwMode="auto">
          <a:xfrm>
            <a:off x="1143001" y="317894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350">
              <a:solidFill>
                <a:srgbClr val="FFFFFF"/>
              </a:solidFill>
            </a:endParaRPr>
          </a:p>
        </p:txBody>
      </p:sp>
      <p:sp>
        <p:nvSpPr>
          <p:cNvPr id="39972" name="Rectangle 34"/>
          <p:cNvSpPr>
            <a:spLocks noChangeArrowheads="1"/>
          </p:cNvSpPr>
          <p:nvPr/>
        </p:nvSpPr>
        <p:spPr bwMode="auto">
          <a:xfrm>
            <a:off x="1143001" y="707209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350">
              <a:solidFill>
                <a:srgbClr val="FFFFFF"/>
              </a:solidFill>
            </a:endParaRPr>
          </a:p>
        </p:txBody>
      </p:sp>
      <p:sp>
        <p:nvSpPr>
          <p:cNvPr id="39973" name="Rectangle 35"/>
          <p:cNvSpPr>
            <a:spLocks noChangeArrowheads="1"/>
          </p:cNvSpPr>
          <p:nvPr/>
        </p:nvSpPr>
        <p:spPr bwMode="auto">
          <a:xfrm>
            <a:off x="1143001" y="707209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350">
              <a:solidFill>
                <a:srgbClr val="FFFFFF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B1923B7-E3D7-4A83-A1E4-A1075AB20409}"/>
              </a:ext>
            </a:extLst>
          </p:cNvPr>
          <p:cNvSpPr txBox="1"/>
          <p:nvPr/>
        </p:nvSpPr>
        <p:spPr>
          <a:xfrm>
            <a:off x="1590675" y="1446907"/>
            <a:ext cx="40831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685800">
              <a:defRPr/>
            </a:pPr>
            <a:r>
              <a:rPr lang="en-US" alt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Assignment 4: Linear fit with inference</a:t>
            </a:r>
          </a:p>
        </p:txBody>
      </p:sp>
    </p:spTree>
    <p:extLst>
      <p:ext uri="{BB962C8B-B14F-4D97-AF65-F5344CB8AC3E}">
        <p14:creationId xmlns:p14="http://schemas.microsoft.com/office/powerpoint/2010/main" val="16748569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8" name="Rectangle 4"/>
          <p:cNvSpPr>
            <a:spLocks noChangeArrowheads="1"/>
          </p:cNvSpPr>
          <p:nvPr/>
        </p:nvSpPr>
        <p:spPr bwMode="auto">
          <a:xfrm>
            <a:off x="1" y="192164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49159" name="Rectangle 5"/>
          <p:cNvSpPr>
            <a:spLocks noChangeArrowheads="1"/>
          </p:cNvSpPr>
          <p:nvPr/>
        </p:nvSpPr>
        <p:spPr bwMode="auto">
          <a:xfrm>
            <a:off x="1" y="3193234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49160" name="Rectangle 6"/>
          <p:cNvSpPr>
            <a:spLocks noChangeArrowheads="1"/>
          </p:cNvSpPr>
          <p:nvPr/>
        </p:nvSpPr>
        <p:spPr bwMode="auto">
          <a:xfrm>
            <a:off x="1" y="3153944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49161" name="Rectangle 7"/>
          <p:cNvSpPr>
            <a:spLocks noChangeArrowheads="1"/>
          </p:cNvSpPr>
          <p:nvPr/>
        </p:nvSpPr>
        <p:spPr bwMode="auto">
          <a:xfrm>
            <a:off x="1" y="3153944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49162" name="Rectangle 8"/>
          <p:cNvSpPr>
            <a:spLocks noChangeArrowheads="1"/>
          </p:cNvSpPr>
          <p:nvPr/>
        </p:nvSpPr>
        <p:spPr bwMode="auto">
          <a:xfrm>
            <a:off x="1" y="3153944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49163" name="Rectangle 9"/>
          <p:cNvSpPr>
            <a:spLocks noChangeArrowheads="1"/>
          </p:cNvSpPr>
          <p:nvPr/>
        </p:nvSpPr>
        <p:spPr bwMode="auto">
          <a:xfrm>
            <a:off x="1" y="3168231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49164" name="Rectangle 10"/>
          <p:cNvSpPr>
            <a:spLocks noChangeArrowheads="1"/>
          </p:cNvSpPr>
          <p:nvPr/>
        </p:nvSpPr>
        <p:spPr bwMode="auto">
          <a:xfrm>
            <a:off x="1" y="707209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49165" name="Rectangle 11"/>
          <p:cNvSpPr>
            <a:spLocks noChangeArrowheads="1"/>
          </p:cNvSpPr>
          <p:nvPr/>
        </p:nvSpPr>
        <p:spPr bwMode="auto">
          <a:xfrm>
            <a:off x="1" y="3196806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49166" name="Rectangle 12"/>
          <p:cNvSpPr>
            <a:spLocks noChangeArrowheads="1"/>
          </p:cNvSpPr>
          <p:nvPr/>
        </p:nvSpPr>
        <p:spPr bwMode="auto">
          <a:xfrm>
            <a:off x="1" y="707209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49167" name="Rectangle 13"/>
          <p:cNvSpPr>
            <a:spLocks noChangeArrowheads="1"/>
          </p:cNvSpPr>
          <p:nvPr/>
        </p:nvSpPr>
        <p:spPr bwMode="auto">
          <a:xfrm>
            <a:off x="1" y="707209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49168" name="Rectangle 14"/>
          <p:cNvSpPr>
            <a:spLocks noChangeArrowheads="1"/>
          </p:cNvSpPr>
          <p:nvPr/>
        </p:nvSpPr>
        <p:spPr bwMode="auto">
          <a:xfrm>
            <a:off x="1" y="3161088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49169" name="Rectangle 15"/>
          <p:cNvSpPr>
            <a:spLocks noChangeArrowheads="1"/>
          </p:cNvSpPr>
          <p:nvPr/>
        </p:nvSpPr>
        <p:spPr bwMode="auto">
          <a:xfrm>
            <a:off x="1" y="3061075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49170" name="Rectangle 16"/>
          <p:cNvSpPr>
            <a:spLocks noChangeArrowheads="1"/>
          </p:cNvSpPr>
          <p:nvPr/>
        </p:nvSpPr>
        <p:spPr bwMode="auto">
          <a:xfrm>
            <a:off x="1" y="3175375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49171" name="Rectangle 17"/>
          <p:cNvSpPr>
            <a:spLocks noChangeArrowheads="1"/>
          </p:cNvSpPr>
          <p:nvPr/>
        </p:nvSpPr>
        <p:spPr bwMode="auto">
          <a:xfrm>
            <a:off x="1" y="3078934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49172" name="Rectangle 18"/>
          <p:cNvSpPr>
            <a:spLocks noChangeArrowheads="1"/>
          </p:cNvSpPr>
          <p:nvPr/>
        </p:nvSpPr>
        <p:spPr bwMode="auto">
          <a:xfrm>
            <a:off x="1" y="3132513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49173" name="Rectangle 19"/>
          <p:cNvSpPr>
            <a:spLocks noChangeArrowheads="1"/>
          </p:cNvSpPr>
          <p:nvPr/>
        </p:nvSpPr>
        <p:spPr bwMode="auto">
          <a:xfrm>
            <a:off x="1" y="707209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49174" name="Rectangle 20"/>
          <p:cNvSpPr>
            <a:spLocks noChangeArrowheads="1"/>
          </p:cNvSpPr>
          <p:nvPr/>
        </p:nvSpPr>
        <p:spPr bwMode="auto">
          <a:xfrm>
            <a:off x="1" y="707209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49175" name="Rectangle 21"/>
          <p:cNvSpPr>
            <a:spLocks noChangeArrowheads="1"/>
          </p:cNvSpPr>
          <p:nvPr/>
        </p:nvSpPr>
        <p:spPr bwMode="auto">
          <a:xfrm>
            <a:off x="1" y="3103938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49176" name="Rectangle 22"/>
          <p:cNvSpPr>
            <a:spLocks noChangeArrowheads="1"/>
          </p:cNvSpPr>
          <p:nvPr/>
        </p:nvSpPr>
        <p:spPr bwMode="auto">
          <a:xfrm>
            <a:off x="1" y="3103938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49177" name="Rectangle 23"/>
          <p:cNvSpPr>
            <a:spLocks noChangeArrowheads="1"/>
          </p:cNvSpPr>
          <p:nvPr/>
        </p:nvSpPr>
        <p:spPr bwMode="auto">
          <a:xfrm>
            <a:off x="1" y="3189663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49178" name="Rectangle 24"/>
          <p:cNvSpPr>
            <a:spLocks noChangeArrowheads="1"/>
          </p:cNvSpPr>
          <p:nvPr/>
        </p:nvSpPr>
        <p:spPr bwMode="auto">
          <a:xfrm>
            <a:off x="1" y="707209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49179" name="Rectangle 25"/>
          <p:cNvSpPr>
            <a:spLocks noChangeArrowheads="1"/>
          </p:cNvSpPr>
          <p:nvPr/>
        </p:nvSpPr>
        <p:spPr bwMode="auto">
          <a:xfrm>
            <a:off x="1" y="3189663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49180" name="Rectangle 26"/>
          <p:cNvSpPr>
            <a:spLocks noChangeArrowheads="1"/>
          </p:cNvSpPr>
          <p:nvPr/>
        </p:nvSpPr>
        <p:spPr bwMode="auto">
          <a:xfrm>
            <a:off x="1760539" y="2526484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49181" name="Rectangle 27"/>
          <p:cNvSpPr>
            <a:spLocks noChangeArrowheads="1"/>
          </p:cNvSpPr>
          <p:nvPr/>
        </p:nvSpPr>
        <p:spPr bwMode="auto">
          <a:xfrm>
            <a:off x="1760539" y="2526484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49182" name="Rectangle 28"/>
          <p:cNvSpPr>
            <a:spLocks noChangeArrowheads="1"/>
          </p:cNvSpPr>
          <p:nvPr/>
        </p:nvSpPr>
        <p:spPr bwMode="auto">
          <a:xfrm>
            <a:off x="1760539" y="2526484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49183" name="Rectangle 29"/>
          <p:cNvSpPr>
            <a:spLocks noChangeArrowheads="1"/>
          </p:cNvSpPr>
          <p:nvPr/>
        </p:nvSpPr>
        <p:spPr bwMode="auto">
          <a:xfrm>
            <a:off x="1760539" y="2526484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49184" name="Rectangle 30"/>
          <p:cNvSpPr>
            <a:spLocks noChangeArrowheads="1"/>
          </p:cNvSpPr>
          <p:nvPr/>
        </p:nvSpPr>
        <p:spPr bwMode="auto">
          <a:xfrm>
            <a:off x="1760539" y="2526484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49185" name="Rectangle 31"/>
          <p:cNvSpPr>
            <a:spLocks noChangeArrowheads="1"/>
          </p:cNvSpPr>
          <p:nvPr/>
        </p:nvSpPr>
        <p:spPr bwMode="auto">
          <a:xfrm>
            <a:off x="1760539" y="2526484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49186" name="Rectangle 32"/>
          <p:cNvSpPr>
            <a:spLocks noChangeArrowheads="1"/>
          </p:cNvSpPr>
          <p:nvPr/>
        </p:nvSpPr>
        <p:spPr bwMode="auto">
          <a:xfrm>
            <a:off x="1" y="1971653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49187" name="Rectangle 33"/>
          <p:cNvSpPr>
            <a:spLocks noChangeArrowheads="1"/>
          </p:cNvSpPr>
          <p:nvPr/>
        </p:nvSpPr>
        <p:spPr bwMode="auto">
          <a:xfrm>
            <a:off x="1" y="317894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49188" name="Rectangle 34"/>
          <p:cNvSpPr>
            <a:spLocks noChangeArrowheads="1"/>
          </p:cNvSpPr>
          <p:nvPr/>
        </p:nvSpPr>
        <p:spPr bwMode="auto">
          <a:xfrm>
            <a:off x="1" y="707209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49189" name="Rectangle 35"/>
          <p:cNvSpPr>
            <a:spLocks noChangeArrowheads="1"/>
          </p:cNvSpPr>
          <p:nvPr/>
        </p:nvSpPr>
        <p:spPr bwMode="auto">
          <a:xfrm>
            <a:off x="1" y="707209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49190" name="Rectangle 36"/>
          <p:cNvSpPr>
            <a:spLocks noChangeArrowheads="1"/>
          </p:cNvSpPr>
          <p:nvPr/>
        </p:nvSpPr>
        <p:spPr bwMode="auto">
          <a:xfrm>
            <a:off x="1" y="3118225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49191" name="Rectangle 37"/>
          <p:cNvSpPr>
            <a:spLocks noChangeArrowheads="1"/>
          </p:cNvSpPr>
          <p:nvPr/>
        </p:nvSpPr>
        <p:spPr bwMode="auto">
          <a:xfrm>
            <a:off x="1" y="317894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49192" name="Rectangle 38"/>
          <p:cNvSpPr>
            <a:spLocks noChangeArrowheads="1"/>
          </p:cNvSpPr>
          <p:nvPr/>
        </p:nvSpPr>
        <p:spPr bwMode="auto">
          <a:xfrm>
            <a:off x="1" y="3107509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49193" name="Rectangle 39"/>
          <p:cNvSpPr>
            <a:spLocks noChangeArrowheads="1"/>
          </p:cNvSpPr>
          <p:nvPr/>
        </p:nvSpPr>
        <p:spPr bwMode="auto">
          <a:xfrm>
            <a:off x="1" y="3089650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49194" name="Rectangle 40"/>
          <p:cNvSpPr>
            <a:spLocks noChangeArrowheads="1"/>
          </p:cNvSpPr>
          <p:nvPr/>
        </p:nvSpPr>
        <p:spPr bwMode="auto">
          <a:xfrm>
            <a:off x="1" y="3096794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49195" name="Rectangle 41"/>
          <p:cNvSpPr>
            <a:spLocks noChangeArrowheads="1"/>
          </p:cNvSpPr>
          <p:nvPr/>
        </p:nvSpPr>
        <p:spPr bwMode="auto">
          <a:xfrm>
            <a:off x="152401" y="3450409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49196" name="Rectangle 42"/>
          <p:cNvSpPr>
            <a:spLocks noChangeArrowheads="1"/>
          </p:cNvSpPr>
          <p:nvPr/>
        </p:nvSpPr>
        <p:spPr bwMode="auto">
          <a:xfrm>
            <a:off x="1" y="3193234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49197" name="Rectangle 44"/>
          <p:cNvSpPr>
            <a:spLocks noChangeArrowheads="1"/>
          </p:cNvSpPr>
          <p:nvPr/>
        </p:nvSpPr>
        <p:spPr bwMode="auto">
          <a:xfrm>
            <a:off x="1" y="707209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49199" name="Rectangle 46"/>
          <p:cNvSpPr>
            <a:spLocks noChangeArrowheads="1"/>
          </p:cNvSpPr>
          <p:nvPr/>
        </p:nvSpPr>
        <p:spPr bwMode="auto">
          <a:xfrm>
            <a:off x="1" y="707209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F2E661-D9A6-422F-A9E0-02658E5564EC}"/>
              </a:ext>
            </a:extLst>
          </p:cNvPr>
          <p:cNvSpPr txBox="1"/>
          <p:nvPr/>
        </p:nvSpPr>
        <p:spPr>
          <a:xfrm>
            <a:off x="1524000" y="397387"/>
            <a:ext cx="63626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Implications for y due to assumptions about </a:t>
            </a:r>
            <a:r>
              <a:rPr lang="en-US" sz="2400" dirty="0">
                <a:latin typeface="Symbol" panose="05050102010706020507" pitchFamily="18" charset="2"/>
                <a:cs typeface="Arial" panose="020B0604020202020204" pitchFamily="34" charset="0"/>
              </a:rPr>
              <a:t>e</a:t>
            </a:r>
          </a:p>
        </p:txBody>
      </p:sp>
      <p:pic>
        <p:nvPicPr>
          <p:cNvPr id="5" name="Picture 47" descr="regression_model">
            <a:extLst>
              <a:ext uri="{FF2B5EF4-FFF2-40B4-BE49-F238E27FC236}">
                <a16:creationId xmlns:a16="http://schemas.microsoft.com/office/drawing/2014/main" id="{477CACE4-6CD8-416E-B0D0-F572EC6CFF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6338" y="1555431"/>
            <a:ext cx="6093769" cy="33113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69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979743"/>
            <a:ext cx="8643725" cy="4582857"/>
          </a:xfrm>
        </p:spPr>
        <p:txBody>
          <a:bodyPr>
            <a:normAutofit/>
          </a:bodyPr>
          <a:lstStyle/>
          <a:p>
            <a:pPr marL="457200" indent="-457200" eaLnBrk="1" hangingPunct="1">
              <a:buAutoNum type="arabicParenBoth"/>
              <a:defRPr/>
            </a:pP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Based on Zero Mean Assumption</a:t>
            </a:r>
          </a:p>
          <a:p>
            <a:pPr marL="0" indent="0" eaLnBrk="1" hangingPunct="1">
              <a:buNone/>
              <a:defRPr/>
            </a:pP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For each x, the mean of y’s with different amounts of noise lie on the regression line</a:t>
            </a:r>
          </a:p>
          <a:p>
            <a:pPr marL="0" indent="0" eaLnBrk="1" hangingPunct="1">
              <a:buNone/>
              <a:defRPr/>
            </a:pP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eaLnBrk="1" hangingPunct="1">
              <a:buNone/>
              <a:defRPr/>
            </a:pP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eaLnBrk="1" hangingPunct="1">
              <a:buNone/>
              <a:defRPr/>
            </a:pP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eaLnBrk="1" hangingPunct="1">
              <a:buNone/>
              <a:defRPr/>
            </a:pP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eaLnBrk="1" hangingPunct="1">
              <a:buNone/>
              <a:defRPr/>
            </a:pP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eaLnBrk="1" hangingPunct="1">
              <a:buNone/>
              <a:defRPr/>
            </a:pP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eaLnBrk="1" hangingPunct="1">
              <a:buNone/>
              <a:defRPr/>
            </a:pP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eaLnBrk="1" hangingPunct="1">
              <a:buNone/>
              <a:defRPr/>
            </a:pP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eaLnBrk="1" hangingPunct="1">
              <a:buNone/>
              <a:defRPr/>
            </a:pP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(2) Based on Constant Variance Assumption</a:t>
            </a:r>
          </a:p>
          <a:p>
            <a:pPr marL="0" indent="0" eaLnBrk="1" hangingPunct="1">
              <a:buNone/>
              <a:defRPr/>
            </a:pP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Regardless of the value of x, distributions of y’s have the same width</a:t>
            </a:r>
          </a:p>
        </p:txBody>
      </p:sp>
    </p:spTree>
    <p:extLst>
      <p:ext uri="{BB962C8B-B14F-4D97-AF65-F5344CB8AC3E}">
        <p14:creationId xmlns:p14="http://schemas.microsoft.com/office/powerpoint/2010/main" val="25967435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7836C92-7668-455F-BE8C-46065E887D50}"/>
              </a:ext>
            </a:extLst>
          </p:cNvPr>
          <p:cNvSpPr txBox="1"/>
          <p:nvPr/>
        </p:nvSpPr>
        <p:spPr>
          <a:xfrm>
            <a:off x="1143000" y="1371600"/>
            <a:ext cx="6705600" cy="15388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eaLnBrk="1" hangingPunct="1">
              <a:buNone/>
              <a:defRPr/>
            </a:pP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(3) Based on Independence Assumption</a:t>
            </a:r>
          </a:p>
          <a:p>
            <a:pPr marL="0" indent="0" eaLnBrk="1" hangingPunct="1">
              <a:buNone/>
              <a:defRPr/>
            </a:pP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For any x, values of y are independent</a:t>
            </a:r>
          </a:p>
          <a:p>
            <a:pPr marL="0" indent="0" eaLnBrk="1" hangingPunct="1">
              <a:buNone/>
              <a:defRPr/>
            </a:pPr>
            <a:endParaRPr lang="en-US" alt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eaLnBrk="1" hangingPunct="1">
              <a:buNone/>
              <a:defRPr/>
            </a:pP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(4) Based on Normality Assumption</a:t>
            </a:r>
          </a:p>
          <a:p>
            <a:pPr marL="0" indent="0" eaLnBrk="1" hangingPunct="1">
              <a:buNone/>
              <a:defRPr/>
            </a:pP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y is a normally distributed random variable at every x value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539F917-B98D-4CCD-B3F1-B88F2ED4C430}"/>
              </a:ext>
            </a:extLst>
          </p:cNvPr>
          <p:cNvSpPr txBox="1"/>
          <p:nvPr/>
        </p:nvSpPr>
        <p:spPr>
          <a:xfrm>
            <a:off x="1015577" y="685800"/>
            <a:ext cx="71128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More implications for y due to assumptions about </a:t>
            </a:r>
            <a:r>
              <a:rPr lang="en-US" sz="2400" dirty="0">
                <a:latin typeface="Symbol" panose="05050102010706020507" pitchFamily="18" charset="2"/>
                <a:cs typeface="Arial" panose="020B0604020202020204" pitchFamily="34" charset="0"/>
              </a:rPr>
              <a:t>e</a:t>
            </a: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0D9C2956-4CC2-4122-8E89-0728BCEB7123}"/>
              </a:ext>
            </a:extLst>
          </p:cNvPr>
          <p:cNvSpPr txBox="1">
            <a:spLocks noChangeArrowheads="1"/>
          </p:cNvSpPr>
          <p:nvPr/>
        </p:nvSpPr>
        <p:spPr>
          <a:xfrm>
            <a:off x="685799" y="3661719"/>
            <a:ext cx="7772400" cy="2129481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Inference enabled by assumptions about</a:t>
            </a:r>
          </a:p>
          <a:p>
            <a:pPr marL="0" indent="0">
              <a:buNone/>
              <a:defRPr/>
            </a:pP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(1) Confidence interval for slope, </a:t>
            </a:r>
            <a:r>
              <a:rPr lang="el-GR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β</a:t>
            </a:r>
            <a:r>
              <a:rPr lang="en-US" altLang="en-US" sz="2000" baseline="-25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  <a:defRPr/>
            </a:pP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(2) t-test for H</a:t>
            </a:r>
            <a:r>
              <a:rPr lang="en-US" altLang="en-US" sz="2000" baseline="-25000" dirty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that </a:t>
            </a:r>
            <a:r>
              <a:rPr lang="en-US" altLang="en-US" sz="2000" dirty="0">
                <a:latin typeface="Symbol" panose="05050102010706020507" pitchFamily="18" charset="2"/>
                <a:cs typeface="Arial" panose="020B0604020202020204" pitchFamily="34" charset="0"/>
              </a:rPr>
              <a:t>b</a:t>
            </a:r>
            <a:r>
              <a:rPr lang="en-US" altLang="en-US" sz="2000" baseline="-25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= 0 (attribute is not a predictor of response)</a:t>
            </a:r>
          </a:p>
          <a:p>
            <a:pPr marL="0" indent="0">
              <a:buNone/>
              <a:defRPr/>
            </a:pP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(3) Confidence interval for mean of response, given an x-value</a:t>
            </a:r>
          </a:p>
          <a:p>
            <a:pPr marL="0" indent="0">
              <a:buNone/>
              <a:defRPr/>
            </a:pP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(4) Prediction interval for random response value, given an x-value</a:t>
            </a:r>
            <a:r>
              <a:rPr lang="en-US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graphicFrame>
        <p:nvGraphicFramePr>
          <p:cNvPr id="9" name="Object 45">
            <a:extLst>
              <a:ext uri="{FF2B5EF4-FFF2-40B4-BE49-F238E27FC236}">
                <a16:creationId xmlns:a16="http://schemas.microsoft.com/office/drawing/2014/main" id="{9B148DC5-B8FF-4540-9ECF-C6A3774C967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07967668"/>
              </p:ext>
            </p:extLst>
          </p:nvPr>
        </p:nvGraphicFramePr>
        <p:xfrm>
          <a:off x="5486400" y="3661719"/>
          <a:ext cx="2766484" cy="449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054100" imgH="228600" progId="Equation.3">
                  <p:embed/>
                </p:oleObj>
              </mc:Choice>
              <mc:Fallback>
                <p:oleObj name="Equation" r:id="rId2" imgW="1054100" imgH="228600" progId="Equation.3">
                  <p:embed/>
                  <p:pic>
                    <p:nvPicPr>
                      <p:cNvPr id="57391" name="Object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86400" y="3661719"/>
                        <a:ext cx="2766484" cy="449263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718619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Tahoma" charset="0"/>
              </a:defRPr>
            </a:lvl1pPr>
            <a:lvl2pPr marL="557213" indent="-214313">
              <a:defRPr>
                <a:solidFill>
                  <a:schemeClr val="tx1"/>
                </a:solidFill>
                <a:latin typeface="Tahoma" charset="0"/>
              </a:defRPr>
            </a:lvl2pPr>
            <a:lvl3pPr marL="857250" indent="-171450">
              <a:defRPr>
                <a:solidFill>
                  <a:schemeClr val="tx1"/>
                </a:solidFill>
                <a:latin typeface="Tahoma" charset="0"/>
              </a:defRPr>
            </a:lvl3pPr>
            <a:lvl4pPr marL="1200150" indent="-171450">
              <a:defRPr>
                <a:solidFill>
                  <a:schemeClr val="tx1"/>
                </a:solidFill>
                <a:latin typeface="Tahoma" charset="0"/>
              </a:defRPr>
            </a:lvl4pPr>
            <a:lvl5pPr marL="1543050" indent="-171450">
              <a:defRPr>
                <a:solidFill>
                  <a:schemeClr val="tx1"/>
                </a:solidFill>
                <a:latin typeface="Tahoma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fld id="{525E2B4F-5873-428F-B4DE-A1AE8E98AE93}" type="slidenum">
              <a:rPr lang="en-US" altLang="en-US">
                <a:latin typeface="Arial" charset="0"/>
              </a:rPr>
              <a:pPr/>
              <a:t>5</a:t>
            </a:fld>
            <a:endParaRPr lang="en-US" altLang="en-US" dirty="0">
              <a:latin typeface="Arial" charset="0"/>
            </a:endParaRPr>
          </a:p>
        </p:txBody>
      </p:sp>
      <p:sp>
        <p:nvSpPr>
          <p:cNvPr id="148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14839" y="1472689"/>
            <a:ext cx="8229600" cy="3891236"/>
          </a:xfrm>
        </p:spPr>
        <p:txBody>
          <a:bodyPr>
            <a:normAutofit/>
          </a:bodyPr>
          <a:lstStyle/>
          <a:p>
            <a:pPr marL="0" indent="0" eaLnBrk="1" hangingPunct="1">
              <a:buNone/>
              <a:defRPr/>
            </a:pP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Consider many samples of a population in which</a:t>
            </a:r>
          </a:p>
          <a:p>
            <a:pPr marL="0" indent="0" eaLnBrk="1" hangingPunct="1">
              <a:buNone/>
              <a:defRPr/>
            </a:pP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is a valid relationship between predictor x and response y.</a:t>
            </a:r>
          </a:p>
          <a:p>
            <a:pPr marL="0" indent="0" eaLnBrk="1" hangingPunct="1">
              <a:buNone/>
              <a:defRPr/>
            </a:pP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Each sample yields a least-squares estimate b</a:t>
            </a:r>
            <a:r>
              <a:rPr lang="en-US" altLang="en-US" sz="1800" baseline="-10000" dirty="0">
                <a:latin typeface="Arial" panose="020B0604020202020204" pitchFamily="34" charset="0"/>
                <a:cs typeface="Arial" panose="020B0604020202020204" pitchFamily="34" charset="0"/>
              </a:rPr>
              <a:t>1 </a:t>
            </a: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of slope </a:t>
            </a:r>
            <a:r>
              <a:rPr lang="en-US" altLang="en-US" sz="1800" dirty="0">
                <a:latin typeface="Symbol" panose="05050102010706020507" pitchFamily="18" charset="2"/>
                <a:cs typeface="Arial" panose="020B0604020202020204" pitchFamily="34" charset="0"/>
              </a:rPr>
              <a:t>b</a:t>
            </a:r>
            <a:r>
              <a:rPr lang="en-US" altLang="en-US" sz="1800" baseline="-10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  <a:p>
            <a:pPr marL="0" indent="0" eaLnBrk="1" hangingPunct="1">
              <a:buNone/>
              <a:defRPr/>
            </a:pP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Sampling distribution of b</a:t>
            </a:r>
            <a:r>
              <a:rPr lang="en-US" altLang="en-US" sz="1800" baseline="-10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has mean = </a:t>
            </a:r>
            <a:r>
              <a:rPr lang="el-GR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β</a:t>
            </a:r>
            <a:r>
              <a:rPr lang="en-US" altLang="en-US" sz="1800" baseline="-25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and standard error </a:t>
            </a:r>
            <a:r>
              <a:rPr lang="el-GR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σ</a:t>
            </a:r>
            <a:r>
              <a:rPr lang="en-US" altLang="en-US" sz="1800" baseline="-10000" dirty="0">
                <a:latin typeface="Arial" panose="020B0604020202020204" pitchFamily="34" charset="0"/>
                <a:cs typeface="Arial" panose="020B0604020202020204" pitchFamily="34" charset="0"/>
              </a:rPr>
              <a:t>b1</a:t>
            </a:r>
            <a:endParaRPr lang="en-US" alt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eaLnBrk="1" hangingPunct="1">
              <a:buNone/>
              <a:defRPr/>
            </a:pP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altLang="en-US" sz="1800" baseline="-10000" dirty="0">
                <a:latin typeface="Arial" panose="020B0604020202020204" pitchFamily="34" charset="0"/>
                <a:cs typeface="Arial" panose="020B0604020202020204" pitchFamily="34" charset="0"/>
              </a:rPr>
              <a:t>b1</a:t>
            </a: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is an estimate of </a:t>
            </a:r>
            <a:r>
              <a:rPr lang="el-GR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σ</a:t>
            </a:r>
            <a:r>
              <a:rPr lang="en-US" altLang="en-US" sz="1800" baseline="-10000" dirty="0">
                <a:latin typeface="Arial" panose="020B0604020202020204" pitchFamily="34" charset="0"/>
                <a:cs typeface="Arial" panose="020B0604020202020204" pitchFamily="34" charset="0"/>
              </a:rPr>
              <a:t>b1, </a:t>
            </a: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where s = standard error of estimation</a:t>
            </a:r>
          </a:p>
          <a:p>
            <a:pPr marL="0" indent="0" eaLnBrk="1" hangingPunct="1">
              <a:buNone/>
              <a:defRPr/>
            </a:pPr>
            <a:endParaRPr lang="en-US" alt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eaLnBrk="1" hangingPunct="1">
              <a:buNone/>
              <a:defRPr/>
            </a:pPr>
            <a:endParaRPr lang="en-US" alt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eaLnBrk="1" hangingPunct="1">
              <a:buNone/>
              <a:defRPr/>
            </a:pPr>
            <a:endParaRPr lang="en-US" altLang="en-US" sz="1800" dirty="0"/>
          </a:p>
          <a:p>
            <a:pPr eaLnBrk="1" hangingPunct="1">
              <a:defRPr/>
            </a:pPr>
            <a:endParaRPr lang="en-US" altLang="en-US" sz="1800" dirty="0"/>
          </a:p>
          <a:p>
            <a:pPr eaLnBrk="1" hangingPunct="1">
              <a:defRPr/>
            </a:pPr>
            <a:endParaRPr lang="en-US" altLang="en-US" sz="1800" dirty="0"/>
          </a:p>
        </p:txBody>
      </p:sp>
      <p:sp>
        <p:nvSpPr>
          <p:cNvPr id="61446" name="Rectangle 4"/>
          <p:cNvSpPr>
            <a:spLocks noChangeArrowheads="1"/>
          </p:cNvSpPr>
          <p:nvPr/>
        </p:nvSpPr>
        <p:spPr bwMode="auto">
          <a:xfrm>
            <a:off x="1" y="192164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61447" name="Rectangle 5"/>
          <p:cNvSpPr>
            <a:spLocks noChangeArrowheads="1"/>
          </p:cNvSpPr>
          <p:nvPr/>
        </p:nvSpPr>
        <p:spPr bwMode="auto">
          <a:xfrm>
            <a:off x="1" y="3193234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61448" name="Rectangle 6"/>
          <p:cNvSpPr>
            <a:spLocks noChangeArrowheads="1"/>
          </p:cNvSpPr>
          <p:nvPr/>
        </p:nvSpPr>
        <p:spPr bwMode="auto">
          <a:xfrm>
            <a:off x="1" y="3153944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61449" name="Rectangle 7"/>
          <p:cNvSpPr>
            <a:spLocks noChangeArrowheads="1"/>
          </p:cNvSpPr>
          <p:nvPr/>
        </p:nvSpPr>
        <p:spPr bwMode="auto">
          <a:xfrm>
            <a:off x="1" y="3153944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61450" name="Rectangle 8"/>
          <p:cNvSpPr>
            <a:spLocks noChangeArrowheads="1"/>
          </p:cNvSpPr>
          <p:nvPr/>
        </p:nvSpPr>
        <p:spPr bwMode="auto">
          <a:xfrm>
            <a:off x="1" y="3153944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61451" name="Rectangle 9"/>
          <p:cNvSpPr>
            <a:spLocks noChangeArrowheads="1"/>
          </p:cNvSpPr>
          <p:nvPr/>
        </p:nvSpPr>
        <p:spPr bwMode="auto">
          <a:xfrm>
            <a:off x="1" y="3168231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61452" name="Rectangle 10"/>
          <p:cNvSpPr>
            <a:spLocks noChangeArrowheads="1"/>
          </p:cNvSpPr>
          <p:nvPr/>
        </p:nvSpPr>
        <p:spPr bwMode="auto">
          <a:xfrm>
            <a:off x="1" y="707209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61453" name="Rectangle 11"/>
          <p:cNvSpPr>
            <a:spLocks noChangeArrowheads="1"/>
          </p:cNvSpPr>
          <p:nvPr/>
        </p:nvSpPr>
        <p:spPr bwMode="auto">
          <a:xfrm>
            <a:off x="1" y="3196806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61454" name="Rectangle 12"/>
          <p:cNvSpPr>
            <a:spLocks noChangeArrowheads="1"/>
          </p:cNvSpPr>
          <p:nvPr/>
        </p:nvSpPr>
        <p:spPr bwMode="auto">
          <a:xfrm>
            <a:off x="1" y="707209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61455" name="Rectangle 13"/>
          <p:cNvSpPr>
            <a:spLocks noChangeArrowheads="1"/>
          </p:cNvSpPr>
          <p:nvPr/>
        </p:nvSpPr>
        <p:spPr bwMode="auto">
          <a:xfrm>
            <a:off x="1" y="707209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61456" name="Rectangle 14"/>
          <p:cNvSpPr>
            <a:spLocks noChangeArrowheads="1"/>
          </p:cNvSpPr>
          <p:nvPr/>
        </p:nvSpPr>
        <p:spPr bwMode="auto">
          <a:xfrm>
            <a:off x="1" y="3161088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61457" name="Rectangle 15"/>
          <p:cNvSpPr>
            <a:spLocks noChangeArrowheads="1"/>
          </p:cNvSpPr>
          <p:nvPr/>
        </p:nvSpPr>
        <p:spPr bwMode="auto">
          <a:xfrm>
            <a:off x="1" y="3061075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61458" name="Rectangle 16"/>
          <p:cNvSpPr>
            <a:spLocks noChangeArrowheads="1"/>
          </p:cNvSpPr>
          <p:nvPr/>
        </p:nvSpPr>
        <p:spPr bwMode="auto">
          <a:xfrm>
            <a:off x="1" y="3175375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61459" name="Rectangle 17"/>
          <p:cNvSpPr>
            <a:spLocks noChangeArrowheads="1"/>
          </p:cNvSpPr>
          <p:nvPr/>
        </p:nvSpPr>
        <p:spPr bwMode="auto">
          <a:xfrm>
            <a:off x="1" y="3078934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61460" name="Rectangle 18"/>
          <p:cNvSpPr>
            <a:spLocks noChangeArrowheads="1"/>
          </p:cNvSpPr>
          <p:nvPr/>
        </p:nvSpPr>
        <p:spPr bwMode="auto">
          <a:xfrm>
            <a:off x="1" y="3132513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61461" name="Rectangle 19"/>
          <p:cNvSpPr>
            <a:spLocks noChangeArrowheads="1"/>
          </p:cNvSpPr>
          <p:nvPr/>
        </p:nvSpPr>
        <p:spPr bwMode="auto">
          <a:xfrm>
            <a:off x="1" y="707209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61462" name="Rectangle 20"/>
          <p:cNvSpPr>
            <a:spLocks noChangeArrowheads="1"/>
          </p:cNvSpPr>
          <p:nvPr/>
        </p:nvSpPr>
        <p:spPr bwMode="auto">
          <a:xfrm>
            <a:off x="1" y="707209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61463" name="Rectangle 21"/>
          <p:cNvSpPr>
            <a:spLocks noChangeArrowheads="1"/>
          </p:cNvSpPr>
          <p:nvPr/>
        </p:nvSpPr>
        <p:spPr bwMode="auto">
          <a:xfrm>
            <a:off x="1" y="3103938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61464" name="Rectangle 22"/>
          <p:cNvSpPr>
            <a:spLocks noChangeArrowheads="1"/>
          </p:cNvSpPr>
          <p:nvPr/>
        </p:nvSpPr>
        <p:spPr bwMode="auto">
          <a:xfrm>
            <a:off x="1" y="3103938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61465" name="Rectangle 23"/>
          <p:cNvSpPr>
            <a:spLocks noChangeArrowheads="1"/>
          </p:cNvSpPr>
          <p:nvPr/>
        </p:nvSpPr>
        <p:spPr bwMode="auto">
          <a:xfrm>
            <a:off x="1" y="3189663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61466" name="Rectangle 24"/>
          <p:cNvSpPr>
            <a:spLocks noChangeArrowheads="1"/>
          </p:cNvSpPr>
          <p:nvPr/>
        </p:nvSpPr>
        <p:spPr bwMode="auto">
          <a:xfrm>
            <a:off x="1" y="707209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61467" name="Rectangle 25"/>
          <p:cNvSpPr>
            <a:spLocks noChangeArrowheads="1"/>
          </p:cNvSpPr>
          <p:nvPr/>
        </p:nvSpPr>
        <p:spPr bwMode="auto">
          <a:xfrm>
            <a:off x="1" y="3189663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61468" name="Rectangle 26"/>
          <p:cNvSpPr>
            <a:spLocks noChangeArrowheads="1"/>
          </p:cNvSpPr>
          <p:nvPr/>
        </p:nvSpPr>
        <p:spPr bwMode="auto">
          <a:xfrm>
            <a:off x="1760539" y="2526484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61469" name="Rectangle 27"/>
          <p:cNvSpPr>
            <a:spLocks noChangeArrowheads="1"/>
          </p:cNvSpPr>
          <p:nvPr/>
        </p:nvSpPr>
        <p:spPr bwMode="auto">
          <a:xfrm>
            <a:off x="1760539" y="2526484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61470" name="Rectangle 28"/>
          <p:cNvSpPr>
            <a:spLocks noChangeArrowheads="1"/>
          </p:cNvSpPr>
          <p:nvPr/>
        </p:nvSpPr>
        <p:spPr bwMode="auto">
          <a:xfrm>
            <a:off x="1760539" y="2526484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61471" name="Rectangle 29"/>
          <p:cNvSpPr>
            <a:spLocks noChangeArrowheads="1"/>
          </p:cNvSpPr>
          <p:nvPr/>
        </p:nvSpPr>
        <p:spPr bwMode="auto">
          <a:xfrm>
            <a:off x="1760539" y="2526484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61472" name="Rectangle 30"/>
          <p:cNvSpPr>
            <a:spLocks noChangeArrowheads="1"/>
          </p:cNvSpPr>
          <p:nvPr/>
        </p:nvSpPr>
        <p:spPr bwMode="auto">
          <a:xfrm>
            <a:off x="1760539" y="2526484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61473" name="Rectangle 31"/>
          <p:cNvSpPr>
            <a:spLocks noChangeArrowheads="1"/>
          </p:cNvSpPr>
          <p:nvPr/>
        </p:nvSpPr>
        <p:spPr bwMode="auto">
          <a:xfrm>
            <a:off x="1760539" y="2526484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61474" name="Rectangle 32"/>
          <p:cNvSpPr>
            <a:spLocks noChangeArrowheads="1"/>
          </p:cNvSpPr>
          <p:nvPr/>
        </p:nvSpPr>
        <p:spPr bwMode="auto">
          <a:xfrm>
            <a:off x="1" y="1971653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61475" name="Rectangle 33"/>
          <p:cNvSpPr>
            <a:spLocks noChangeArrowheads="1"/>
          </p:cNvSpPr>
          <p:nvPr/>
        </p:nvSpPr>
        <p:spPr bwMode="auto">
          <a:xfrm>
            <a:off x="1" y="317894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61476" name="Rectangle 34"/>
          <p:cNvSpPr>
            <a:spLocks noChangeArrowheads="1"/>
          </p:cNvSpPr>
          <p:nvPr/>
        </p:nvSpPr>
        <p:spPr bwMode="auto">
          <a:xfrm>
            <a:off x="1" y="707209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61477" name="Rectangle 35"/>
          <p:cNvSpPr>
            <a:spLocks noChangeArrowheads="1"/>
          </p:cNvSpPr>
          <p:nvPr/>
        </p:nvSpPr>
        <p:spPr bwMode="auto">
          <a:xfrm>
            <a:off x="1" y="707209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61478" name="Rectangle 36"/>
          <p:cNvSpPr>
            <a:spLocks noChangeArrowheads="1"/>
          </p:cNvSpPr>
          <p:nvPr/>
        </p:nvSpPr>
        <p:spPr bwMode="auto">
          <a:xfrm>
            <a:off x="1" y="3118225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61479" name="Rectangle 37"/>
          <p:cNvSpPr>
            <a:spLocks noChangeArrowheads="1"/>
          </p:cNvSpPr>
          <p:nvPr/>
        </p:nvSpPr>
        <p:spPr bwMode="auto">
          <a:xfrm>
            <a:off x="1" y="317894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61480" name="Rectangle 38"/>
          <p:cNvSpPr>
            <a:spLocks noChangeArrowheads="1"/>
          </p:cNvSpPr>
          <p:nvPr/>
        </p:nvSpPr>
        <p:spPr bwMode="auto">
          <a:xfrm>
            <a:off x="1" y="3107509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61481" name="Rectangle 39"/>
          <p:cNvSpPr>
            <a:spLocks noChangeArrowheads="1"/>
          </p:cNvSpPr>
          <p:nvPr/>
        </p:nvSpPr>
        <p:spPr bwMode="auto">
          <a:xfrm>
            <a:off x="1" y="3089650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61482" name="Rectangle 40"/>
          <p:cNvSpPr>
            <a:spLocks noChangeArrowheads="1"/>
          </p:cNvSpPr>
          <p:nvPr/>
        </p:nvSpPr>
        <p:spPr bwMode="auto">
          <a:xfrm>
            <a:off x="1" y="3096794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61483" name="Rectangle 41"/>
          <p:cNvSpPr>
            <a:spLocks noChangeArrowheads="1"/>
          </p:cNvSpPr>
          <p:nvPr/>
        </p:nvSpPr>
        <p:spPr bwMode="auto">
          <a:xfrm>
            <a:off x="152401" y="3450409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61484" name="Rectangle 42"/>
          <p:cNvSpPr>
            <a:spLocks noChangeArrowheads="1"/>
          </p:cNvSpPr>
          <p:nvPr/>
        </p:nvSpPr>
        <p:spPr bwMode="auto">
          <a:xfrm>
            <a:off x="1" y="3193234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61485" name="Rectangle 43"/>
          <p:cNvSpPr>
            <a:spLocks noChangeArrowheads="1"/>
          </p:cNvSpPr>
          <p:nvPr/>
        </p:nvSpPr>
        <p:spPr bwMode="auto">
          <a:xfrm>
            <a:off x="1" y="707209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61486" name="Rectangle 44"/>
          <p:cNvSpPr>
            <a:spLocks noChangeArrowheads="1"/>
          </p:cNvSpPr>
          <p:nvPr/>
        </p:nvSpPr>
        <p:spPr bwMode="auto">
          <a:xfrm>
            <a:off x="1" y="707209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61487" name="Rectangle 45"/>
          <p:cNvSpPr>
            <a:spLocks noChangeArrowheads="1"/>
          </p:cNvSpPr>
          <p:nvPr/>
        </p:nvSpPr>
        <p:spPr bwMode="auto">
          <a:xfrm>
            <a:off x="1" y="707209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61488" name="Rectangle 48"/>
          <p:cNvSpPr>
            <a:spLocks noChangeArrowheads="1"/>
          </p:cNvSpPr>
          <p:nvPr/>
        </p:nvSpPr>
        <p:spPr bwMode="auto">
          <a:xfrm>
            <a:off x="1" y="707209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61490" name="Rectangle 50"/>
          <p:cNvSpPr>
            <a:spLocks noChangeArrowheads="1"/>
          </p:cNvSpPr>
          <p:nvPr/>
        </p:nvSpPr>
        <p:spPr bwMode="auto">
          <a:xfrm>
            <a:off x="1" y="3082506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graphicFrame>
        <p:nvGraphicFramePr>
          <p:cNvPr id="53" name="Object 49">
            <a:extLst>
              <a:ext uri="{FF2B5EF4-FFF2-40B4-BE49-F238E27FC236}">
                <a16:creationId xmlns:a16="http://schemas.microsoft.com/office/drawing/2014/main" id="{7A7EEBF5-9256-4A6A-836C-EA25093ED9F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17238740"/>
              </p:ext>
            </p:extLst>
          </p:nvPr>
        </p:nvGraphicFramePr>
        <p:xfrm>
          <a:off x="1760539" y="3397529"/>
          <a:ext cx="4351972" cy="108799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1574800" imgH="520700" progId="Equation.3">
                  <p:embed/>
                </p:oleObj>
              </mc:Choice>
              <mc:Fallback>
                <p:oleObj name="Equation" r:id="rId3" imgW="1574800" imgH="520700" progId="Equation.3">
                  <p:embed/>
                  <p:pic>
                    <p:nvPicPr>
                      <p:cNvPr id="61491" name="Object 4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0539" y="3397529"/>
                        <a:ext cx="4351972" cy="1087993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45">
            <a:extLst>
              <a:ext uri="{FF2B5EF4-FFF2-40B4-BE49-F238E27FC236}">
                <a16:creationId xmlns:a16="http://schemas.microsoft.com/office/drawing/2014/main" id="{64B40101-4323-4DC6-A830-7EB9AADE66A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94805615"/>
              </p:ext>
            </p:extLst>
          </p:nvPr>
        </p:nvGraphicFramePr>
        <p:xfrm>
          <a:off x="5562600" y="1433246"/>
          <a:ext cx="2766484" cy="449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1054100" imgH="228600" progId="Equation.3">
                  <p:embed/>
                </p:oleObj>
              </mc:Choice>
              <mc:Fallback>
                <p:oleObj name="Equation" r:id="rId5" imgW="1054100" imgH="228600" progId="Equation.3">
                  <p:embed/>
                  <p:pic>
                    <p:nvPicPr>
                      <p:cNvPr id="9" name="Object 45">
                        <a:extLst>
                          <a:ext uri="{FF2B5EF4-FFF2-40B4-BE49-F238E27FC236}">
                            <a16:creationId xmlns:a16="http://schemas.microsoft.com/office/drawing/2014/main" id="{9B148DC5-B8FF-4540-9ECF-C6A3774C967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2600" y="1433246"/>
                        <a:ext cx="2766484" cy="449263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C2B1564D-32F6-431D-8FD3-6637A9764E86}"/>
              </a:ext>
            </a:extLst>
          </p:cNvPr>
          <p:cNvSpPr txBox="1"/>
          <p:nvPr/>
        </p:nvSpPr>
        <p:spPr>
          <a:xfrm>
            <a:off x="2286000" y="728048"/>
            <a:ext cx="43703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T-test for relationship between x an y</a:t>
            </a:r>
          </a:p>
        </p:txBody>
      </p:sp>
    </p:spTree>
    <p:extLst>
      <p:ext uri="{BB962C8B-B14F-4D97-AF65-F5344CB8AC3E}">
        <p14:creationId xmlns:p14="http://schemas.microsoft.com/office/powerpoint/2010/main" val="38726713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Tahoma" charset="0"/>
              </a:defRPr>
            </a:lvl1pPr>
            <a:lvl2pPr marL="557213" indent="-214313">
              <a:defRPr>
                <a:solidFill>
                  <a:schemeClr val="tx1"/>
                </a:solidFill>
                <a:latin typeface="Tahoma" charset="0"/>
              </a:defRPr>
            </a:lvl2pPr>
            <a:lvl3pPr marL="857250" indent="-171450">
              <a:defRPr>
                <a:solidFill>
                  <a:schemeClr val="tx1"/>
                </a:solidFill>
                <a:latin typeface="Tahoma" charset="0"/>
              </a:defRPr>
            </a:lvl3pPr>
            <a:lvl4pPr marL="1200150" indent="-171450">
              <a:defRPr>
                <a:solidFill>
                  <a:schemeClr val="tx1"/>
                </a:solidFill>
                <a:latin typeface="Tahoma" charset="0"/>
              </a:defRPr>
            </a:lvl4pPr>
            <a:lvl5pPr marL="1543050" indent="-171450">
              <a:defRPr>
                <a:solidFill>
                  <a:schemeClr val="tx1"/>
                </a:solidFill>
                <a:latin typeface="Tahoma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fld id="{56FF9396-ED8B-43CA-A27D-8C2AF97152B8}" type="slidenum">
              <a:rPr lang="en-US" altLang="en-US">
                <a:latin typeface="Arial" charset="0"/>
              </a:rPr>
              <a:pPr/>
              <a:t>6</a:t>
            </a:fld>
            <a:endParaRPr lang="en-US" altLang="en-US">
              <a:latin typeface="Arial" charset="0"/>
            </a:endParaRPr>
          </a:p>
        </p:txBody>
      </p:sp>
      <p:sp>
        <p:nvSpPr>
          <p:cNvPr id="150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89532" y="1166018"/>
            <a:ext cx="8349668" cy="4777582"/>
          </a:xfrm>
        </p:spPr>
        <p:txBody>
          <a:bodyPr>
            <a:normAutofit/>
          </a:bodyPr>
          <a:lstStyle/>
          <a:p>
            <a:pPr marL="0" indent="0" eaLnBrk="1" hangingPunct="1">
              <a:buNone/>
              <a:defRPr/>
            </a:pP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Large values s</a:t>
            </a:r>
            <a:r>
              <a:rPr lang="en-US" altLang="en-US" sz="2000" baseline="-10000" dirty="0">
                <a:latin typeface="Arial" panose="020B0604020202020204" pitchFamily="34" charset="0"/>
                <a:cs typeface="Arial" panose="020B0604020202020204" pitchFamily="34" charset="0"/>
              </a:rPr>
              <a:t>b1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indicate estimate of slope </a:t>
            </a:r>
            <a:r>
              <a:rPr lang="en-US" altLang="en-US" sz="2000" dirty="0">
                <a:latin typeface="Symbol" panose="05050102010706020507" pitchFamily="18" charset="2"/>
                <a:cs typeface="Arial" panose="020B0604020202020204" pitchFamily="34" charset="0"/>
              </a:rPr>
              <a:t>b</a:t>
            </a:r>
            <a:r>
              <a:rPr lang="en-US" altLang="en-US" sz="2000" baseline="-10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is </a:t>
            </a:r>
            <a:r>
              <a:rPr lang="en-US" alt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unstable 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and true value of the slope, </a:t>
            </a:r>
            <a:r>
              <a:rPr lang="en-US" altLang="en-US" sz="2000" dirty="0">
                <a:latin typeface="Symbol" panose="05050102010706020507" pitchFamily="18" charset="2"/>
                <a:cs typeface="Arial" panose="020B0604020202020204" pitchFamily="34" charset="0"/>
              </a:rPr>
              <a:t>b</a:t>
            </a:r>
            <a:r>
              <a:rPr lang="en-US" altLang="en-US" sz="2000" baseline="-25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, could be zero, meaning x is not a predictor of y</a:t>
            </a:r>
            <a:endParaRPr lang="en-US" altLang="en-US" sz="20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  <a:defRPr/>
            </a:pPr>
            <a:endParaRPr lang="en-US" altLang="en-US" sz="12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eaLnBrk="1" hangingPunct="1">
              <a:buNone/>
              <a:defRPr/>
            </a:pP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T-test is based on the statistic</a:t>
            </a:r>
          </a:p>
          <a:p>
            <a:pPr marL="0" indent="0" eaLnBrk="1" hangingPunct="1">
              <a:buNone/>
              <a:defRPr/>
            </a:pP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eaLnBrk="1" hangingPunct="1">
              <a:buNone/>
              <a:defRPr/>
            </a:pP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When the null hypothesis is true (</a:t>
            </a:r>
            <a:r>
              <a:rPr lang="en-US" altLang="en-US" sz="2000" dirty="0">
                <a:latin typeface="Symbol" panose="05050102010706020507" pitchFamily="18" charset="2"/>
                <a:cs typeface="Arial" panose="020B0604020202020204" pitchFamily="34" charset="0"/>
              </a:rPr>
              <a:t>b</a:t>
            </a:r>
            <a:r>
              <a:rPr lang="en-US" altLang="en-US" sz="2000" baseline="-25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= 0), t = b</a:t>
            </a:r>
            <a:r>
              <a:rPr lang="en-US" altLang="en-US" sz="2000" baseline="-10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/ s</a:t>
            </a:r>
            <a:r>
              <a:rPr lang="en-US" altLang="en-US" sz="2000" baseline="-10000" dirty="0">
                <a:latin typeface="Arial" panose="020B0604020202020204" pitchFamily="34" charset="0"/>
                <a:cs typeface="Arial" panose="020B0604020202020204" pitchFamily="34" charset="0"/>
              </a:rPr>
              <a:t>b1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follows t-distribution with n-2 degrees of freedom.</a:t>
            </a:r>
          </a:p>
          <a:p>
            <a:pPr marL="0" indent="0" eaLnBrk="1" hangingPunct="1">
              <a:buNone/>
              <a:defRPr/>
            </a:pPr>
            <a:endParaRPr lang="en-US" alt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eaLnBrk="1" hangingPunct="1">
              <a:buNone/>
              <a:defRPr/>
            </a:pP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From the p-value of the t-statistic, we can determine, at a selected confidence level, if the null hypothesis can be rejected.</a:t>
            </a:r>
          </a:p>
          <a:p>
            <a:pPr marL="0" indent="0" eaLnBrk="1" hangingPunct="1">
              <a:buNone/>
              <a:defRPr/>
            </a:pP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eaLnBrk="1" hangingPunct="1">
              <a:buNone/>
              <a:defRPr/>
            </a:pP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If the null hypothesis can be rejected, then</a:t>
            </a:r>
          </a:p>
          <a:p>
            <a:pPr marL="0" indent="0" eaLnBrk="1" hangingPunct="1">
              <a:buNone/>
              <a:defRPr/>
            </a:pP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gives the confidence interval on the slope,</a:t>
            </a:r>
          </a:p>
          <a:p>
            <a:pPr marL="0" indent="0" eaLnBrk="1" hangingPunct="1">
              <a:buNone/>
              <a:defRPr/>
            </a:pP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where t</a:t>
            </a:r>
            <a:r>
              <a:rPr lang="en-US" altLang="en-US" sz="2000" baseline="-25000" dirty="0">
                <a:latin typeface="Arial" panose="020B0604020202020204" pitchFamily="34" charset="0"/>
                <a:cs typeface="Arial" panose="020B0604020202020204" pitchFamily="34" charset="0"/>
              </a:rPr>
              <a:t>n-2,1-</a:t>
            </a:r>
            <a:r>
              <a:rPr lang="en-US" altLang="en-US" sz="2000" baseline="-25000" dirty="0">
                <a:latin typeface="Symbol" panose="05050102010706020507" pitchFamily="18" charset="2"/>
                <a:cs typeface="Arial" panose="020B0604020202020204" pitchFamily="34" charset="0"/>
              </a:rPr>
              <a:t>a</a:t>
            </a:r>
            <a:r>
              <a:rPr lang="en-US" altLang="en-US" sz="2000" dirty="0">
                <a:latin typeface="Symbol" panose="05050102010706020507" pitchFamily="18" charset="2"/>
                <a:cs typeface="Arial" panose="020B0604020202020204" pitchFamily="34" charset="0"/>
              </a:rPr>
              <a:t> 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is a percentile point of the t distribution.</a:t>
            </a:r>
            <a:r>
              <a:rPr lang="en-US" altLang="en-US" sz="2000" baseline="-25000" dirty="0">
                <a:latin typeface="Symbol" panose="05050102010706020507" pitchFamily="18" charset="2"/>
                <a:cs typeface="Arial" panose="020B0604020202020204" pitchFamily="34" charset="0"/>
              </a:rPr>
              <a:t> </a:t>
            </a:r>
          </a:p>
        </p:txBody>
      </p:sp>
      <p:sp>
        <p:nvSpPr>
          <p:cNvPr id="63494" name="Rectangle 4"/>
          <p:cNvSpPr>
            <a:spLocks noChangeArrowheads="1"/>
          </p:cNvSpPr>
          <p:nvPr/>
        </p:nvSpPr>
        <p:spPr bwMode="auto">
          <a:xfrm>
            <a:off x="1" y="192164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63495" name="Rectangle 5"/>
          <p:cNvSpPr>
            <a:spLocks noChangeArrowheads="1"/>
          </p:cNvSpPr>
          <p:nvPr/>
        </p:nvSpPr>
        <p:spPr bwMode="auto">
          <a:xfrm>
            <a:off x="1" y="3193234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63496" name="Rectangle 6"/>
          <p:cNvSpPr>
            <a:spLocks noChangeArrowheads="1"/>
          </p:cNvSpPr>
          <p:nvPr/>
        </p:nvSpPr>
        <p:spPr bwMode="auto">
          <a:xfrm>
            <a:off x="1" y="3153944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63497" name="Rectangle 7"/>
          <p:cNvSpPr>
            <a:spLocks noChangeArrowheads="1"/>
          </p:cNvSpPr>
          <p:nvPr/>
        </p:nvSpPr>
        <p:spPr bwMode="auto">
          <a:xfrm>
            <a:off x="1" y="3153944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63498" name="Rectangle 8"/>
          <p:cNvSpPr>
            <a:spLocks noChangeArrowheads="1"/>
          </p:cNvSpPr>
          <p:nvPr/>
        </p:nvSpPr>
        <p:spPr bwMode="auto">
          <a:xfrm>
            <a:off x="1" y="3153944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63499" name="Rectangle 9"/>
          <p:cNvSpPr>
            <a:spLocks noChangeArrowheads="1"/>
          </p:cNvSpPr>
          <p:nvPr/>
        </p:nvSpPr>
        <p:spPr bwMode="auto">
          <a:xfrm>
            <a:off x="1" y="3168231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63500" name="Rectangle 10"/>
          <p:cNvSpPr>
            <a:spLocks noChangeArrowheads="1"/>
          </p:cNvSpPr>
          <p:nvPr/>
        </p:nvSpPr>
        <p:spPr bwMode="auto">
          <a:xfrm>
            <a:off x="1" y="707209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63501" name="Rectangle 11"/>
          <p:cNvSpPr>
            <a:spLocks noChangeArrowheads="1"/>
          </p:cNvSpPr>
          <p:nvPr/>
        </p:nvSpPr>
        <p:spPr bwMode="auto">
          <a:xfrm>
            <a:off x="1" y="3196806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63502" name="Rectangle 12"/>
          <p:cNvSpPr>
            <a:spLocks noChangeArrowheads="1"/>
          </p:cNvSpPr>
          <p:nvPr/>
        </p:nvSpPr>
        <p:spPr bwMode="auto">
          <a:xfrm>
            <a:off x="1" y="707209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63503" name="Rectangle 13"/>
          <p:cNvSpPr>
            <a:spLocks noChangeArrowheads="1"/>
          </p:cNvSpPr>
          <p:nvPr/>
        </p:nvSpPr>
        <p:spPr bwMode="auto">
          <a:xfrm>
            <a:off x="1" y="707209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63504" name="Rectangle 14"/>
          <p:cNvSpPr>
            <a:spLocks noChangeArrowheads="1"/>
          </p:cNvSpPr>
          <p:nvPr/>
        </p:nvSpPr>
        <p:spPr bwMode="auto">
          <a:xfrm>
            <a:off x="1" y="3161088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63505" name="Rectangle 15"/>
          <p:cNvSpPr>
            <a:spLocks noChangeArrowheads="1"/>
          </p:cNvSpPr>
          <p:nvPr/>
        </p:nvSpPr>
        <p:spPr bwMode="auto">
          <a:xfrm>
            <a:off x="1" y="3061075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63506" name="Rectangle 16"/>
          <p:cNvSpPr>
            <a:spLocks noChangeArrowheads="1"/>
          </p:cNvSpPr>
          <p:nvPr/>
        </p:nvSpPr>
        <p:spPr bwMode="auto">
          <a:xfrm>
            <a:off x="1" y="3175375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63507" name="Rectangle 17"/>
          <p:cNvSpPr>
            <a:spLocks noChangeArrowheads="1"/>
          </p:cNvSpPr>
          <p:nvPr/>
        </p:nvSpPr>
        <p:spPr bwMode="auto">
          <a:xfrm>
            <a:off x="1" y="3078934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63508" name="Rectangle 18"/>
          <p:cNvSpPr>
            <a:spLocks noChangeArrowheads="1"/>
          </p:cNvSpPr>
          <p:nvPr/>
        </p:nvSpPr>
        <p:spPr bwMode="auto">
          <a:xfrm>
            <a:off x="1" y="3132513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63509" name="Rectangle 19"/>
          <p:cNvSpPr>
            <a:spLocks noChangeArrowheads="1"/>
          </p:cNvSpPr>
          <p:nvPr/>
        </p:nvSpPr>
        <p:spPr bwMode="auto">
          <a:xfrm>
            <a:off x="1" y="707209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63510" name="Rectangle 20"/>
          <p:cNvSpPr>
            <a:spLocks noChangeArrowheads="1"/>
          </p:cNvSpPr>
          <p:nvPr/>
        </p:nvSpPr>
        <p:spPr bwMode="auto">
          <a:xfrm>
            <a:off x="1" y="707209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63511" name="Rectangle 21"/>
          <p:cNvSpPr>
            <a:spLocks noChangeArrowheads="1"/>
          </p:cNvSpPr>
          <p:nvPr/>
        </p:nvSpPr>
        <p:spPr bwMode="auto">
          <a:xfrm>
            <a:off x="1" y="3103938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63512" name="Rectangle 22"/>
          <p:cNvSpPr>
            <a:spLocks noChangeArrowheads="1"/>
          </p:cNvSpPr>
          <p:nvPr/>
        </p:nvSpPr>
        <p:spPr bwMode="auto">
          <a:xfrm>
            <a:off x="1" y="3103938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63513" name="Rectangle 23"/>
          <p:cNvSpPr>
            <a:spLocks noChangeArrowheads="1"/>
          </p:cNvSpPr>
          <p:nvPr/>
        </p:nvSpPr>
        <p:spPr bwMode="auto">
          <a:xfrm>
            <a:off x="1" y="3189663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63514" name="Rectangle 24"/>
          <p:cNvSpPr>
            <a:spLocks noChangeArrowheads="1"/>
          </p:cNvSpPr>
          <p:nvPr/>
        </p:nvSpPr>
        <p:spPr bwMode="auto">
          <a:xfrm>
            <a:off x="1" y="707209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63515" name="Rectangle 25"/>
          <p:cNvSpPr>
            <a:spLocks noChangeArrowheads="1"/>
          </p:cNvSpPr>
          <p:nvPr/>
        </p:nvSpPr>
        <p:spPr bwMode="auto">
          <a:xfrm>
            <a:off x="1" y="3189663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63516" name="Rectangle 26"/>
          <p:cNvSpPr>
            <a:spLocks noChangeArrowheads="1"/>
          </p:cNvSpPr>
          <p:nvPr/>
        </p:nvSpPr>
        <p:spPr bwMode="auto">
          <a:xfrm>
            <a:off x="1760539" y="2526484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63517" name="Rectangle 27"/>
          <p:cNvSpPr>
            <a:spLocks noChangeArrowheads="1"/>
          </p:cNvSpPr>
          <p:nvPr/>
        </p:nvSpPr>
        <p:spPr bwMode="auto">
          <a:xfrm>
            <a:off x="1760539" y="2526484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63518" name="Rectangle 28"/>
          <p:cNvSpPr>
            <a:spLocks noChangeArrowheads="1"/>
          </p:cNvSpPr>
          <p:nvPr/>
        </p:nvSpPr>
        <p:spPr bwMode="auto">
          <a:xfrm>
            <a:off x="1760539" y="2526484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63519" name="Rectangle 29"/>
          <p:cNvSpPr>
            <a:spLocks noChangeArrowheads="1"/>
          </p:cNvSpPr>
          <p:nvPr/>
        </p:nvSpPr>
        <p:spPr bwMode="auto">
          <a:xfrm>
            <a:off x="1760539" y="2526484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63520" name="Rectangle 30"/>
          <p:cNvSpPr>
            <a:spLocks noChangeArrowheads="1"/>
          </p:cNvSpPr>
          <p:nvPr/>
        </p:nvSpPr>
        <p:spPr bwMode="auto">
          <a:xfrm>
            <a:off x="1760539" y="2526484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63521" name="Rectangle 31"/>
          <p:cNvSpPr>
            <a:spLocks noChangeArrowheads="1"/>
          </p:cNvSpPr>
          <p:nvPr/>
        </p:nvSpPr>
        <p:spPr bwMode="auto">
          <a:xfrm>
            <a:off x="1760539" y="2526484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63522" name="Rectangle 32"/>
          <p:cNvSpPr>
            <a:spLocks noChangeArrowheads="1"/>
          </p:cNvSpPr>
          <p:nvPr/>
        </p:nvSpPr>
        <p:spPr bwMode="auto">
          <a:xfrm>
            <a:off x="1" y="1971653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63523" name="Rectangle 33"/>
          <p:cNvSpPr>
            <a:spLocks noChangeArrowheads="1"/>
          </p:cNvSpPr>
          <p:nvPr/>
        </p:nvSpPr>
        <p:spPr bwMode="auto">
          <a:xfrm>
            <a:off x="1" y="317894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63524" name="Rectangle 34"/>
          <p:cNvSpPr>
            <a:spLocks noChangeArrowheads="1"/>
          </p:cNvSpPr>
          <p:nvPr/>
        </p:nvSpPr>
        <p:spPr bwMode="auto">
          <a:xfrm>
            <a:off x="1" y="707209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63525" name="Rectangle 35"/>
          <p:cNvSpPr>
            <a:spLocks noChangeArrowheads="1"/>
          </p:cNvSpPr>
          <p:nvPr/>
        </p:nvSpPr>
        <p:spPr bwMode="auto">
          <a:xfrm>
            <a:off x="1" y="707209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63526" name="Rectangle 36"/>
          <p:cNvSpPr>
            <a:spLocks noChangeArrowheads="1"/>
          </p:cNvSpPr>
          <p:nvPr/>
        </p:nvSpPr>
        <p:spPr bwMode="auto">
          <a:xfrm>
            <a:off x="1" y="3118225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63527" name="Rectangle 37"/>
          <p:cNvSpPr>
            <a:spLocks noChangeArrowheads="1"/>
          </p:cNvSpPr>
          <p:nvPr/>
        </p:nvSpPr>
        <p:spPr bwMode="auto">
          <a:xfrm>
            <a:off x="1" y="317894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63528" name="Rectangle 38"/>
          <p:cNvSpPr>
            <a:spLocks noChangeArrowheads="1"/>
          </p:cNvSpPr>
          <p:nvPr/>
        </p:nvSpPr>
        <p:spPr bwMode="auto">
          <a:xfrm>
            <a:off x="1" y="3107509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63529" name="Rectangle 39"/>
          <p:cNvSpPr>
            <a:spLocks noChangeArrowheads="1"/>
          </p:cNvSpPr>
          <p:nvPr/>
        </p:nvSpPr>
        <p:spPr bwMode="auto">
          <a:xfrm>
            <a:off x="1" y="3089650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63530" name="Rectangle 40"/>
          <p:cNvSpPr>
            <a:spLocks noChangeArrowheads="1"/>
          </p:cNvSpPr>
          <p:nvPr/>
        </p:nvSpPr>
        <p:spPr bwMode="auto">
          <a:xfrm>
            <a:off x="1" y="3096794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63531" name="Rectangle 41"/>
          <p:cNvSpPr>
            <a:spLocks noChangeArrowheads="1"/>
          </p:cNvSpPr>
          <p:nvPr/>
        </p:nvSpPr>
        <p:spPr bwMode="auto">
          <a:xfrm>
            <a:off x="152401" y="3450409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63532" name="Rectangle 42"/>
          <p:cNvSpPr>
            <a:spLocks noChangeArrowheads="1"/>
          </p:cNvSpPr>
          <p:nvPr/>
        </p:nvSpPr>
        <p:spPr bwMode="auto">
          <a:xfrm>
            <a:off x="1" y="3193234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63533" name="Rectangle 43"/>
          <p:cNvSpPr>
            <a:spLocks noChangeArrowheads="1"/>
          </p:cNvSpPr>
          <p:nvPr/>
        </p:nvSpPr>
        <p:spPr bwMode="auto">
          <a:xfrm>
            <a:off x="1" y="707209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63534" name="Rectangle 44"/>
          <p:cNvSpPr>
            <a:spLocks noChangeArrowheads="1"/>
          </p:cNvSpPr>
          <p:nvPr/>
        </p:nvSpPr>
        <p:spPr bwMode="auto">
          <a:xfrm>
            <a:off x="1" y="707209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63535" name="Rectangle 45"/>
          <p:cNvSpPr>
            <a:spLocks noChangeArrowheads="1"/>
          </p:cNvSpPr>
          <p:nvPr/>
        </p:nvSpPr>
        <p:spPr bwMode="auto">
          <a:xfrm>
            <a:off x="1" y="707209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63536" name="Rectangle 46"/>
          <p:cNvSpPr>
            <a:spLocks noChangeArrowheads="1"/>
          </p:cNvSpPr>
          <p:nvPr/>
        </p:nvSpPr>
        <p:spPr bwMode="auto">
          <a:xfrm>
            <a:off x="1" y="707209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63537" name="Rectangle 48"/>
          <p:cNvSpPr>
            <a:spLocks noChangeArrowheads="1"/>
          </p:cNvSpPr>
          <p:nvPr/>
        </p:nvSpPr>
        <p:spPr bwMode="auto">
          <a:xfrm>
            <a:off x="1" y="3082506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63538" name="Rectangle 51"/>
          <p:cNvSpPr>
            <a:spLocks noChangeArrowheads="1"/>
          </p:cNvSpPr>
          <p:nvPr/>
        </p:nvSpPr>
        <p:spPr bwMode="auto">
          <a:xfrm>
            <a:off x="1" y="3103938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graphicFrame>
        <p:nvGraphicFramePr>
          <p:cNvPr id="52" name="Object 50">
            <a:extLst>
              <a:ext uri="{FF2B5EF4-FFF2-40B4-BE49-F238E27FC236}">
                <a16:creationId xmlns:a16="http://schemas.microsoft.com/office/drawing/2014/main" id="{9E51F4FD-90E9-41BB-B4A4-9B1660AA088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65916959"/>
              </p:ext>
            </p:extLst>
          </p:nvPr>
        </p:nvGraphicFramePr>
        <p:xfrm>
          <a:off x="4214601" y="1835966"/>
          <a:ext cx="2235200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787400" imgH="469900" progId="Equation.3">
                  <p:embed/>
                </p:oleObj>
              </mc:Choice>
              <mc:Fallback>
                <p:oleObj name="Equation" r:id="rId3" imgW="787400" imgH="469900" progId="Equation.3">
                  <p:embed/>
                  <p:pic>
                    <p:nvPicPr>
                      <p:cNvPr id="63539" name="Object 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14601" y="1835966"/>
                        <a:ext cx="2235200" cy="990600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6D421D16-A9E3-432C-96DC-3849ADAE3B69}"/>
              </a:ext>
            </a:extLst>
          </p:cNvPr>
          <p:cNvSpPr txBox="1"/>
          <p:nvPr/>
        </p:nvSpPr>
        <p:spPr>
          <a:xfrm>
            <a:off x="2438400" y="595640"/>
            <a:ext cx="43703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T-test for relationship between x an y</a:t>
            </a:r>
          </a:p>
        </p:txBody>
      </p:sp>
      <p:graphicFrame>
        <p:nvGraphicFramePr>
          <p:cNvPr id="56" name="Object 50">
            <a:extLst>
              <a:ext uri="{FF2B5EF4-FFF2-40B4-BE49-F238E27FC236}">
                <a16:creationId xmlns:a16="http://schemas.microsoft.com/office/drawing/2014/main" id="{B046F0A0-8D2A-4B26-947B-57CE3CFCECC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54016907"/>
              </p:ext>
            </p:extLst>
          </p:nvPr>
        </p:nvGraphicFramePr>
        <p:xfrm>
          <a:off x="5354613" y="4648200"/>
          <a:ext cx="3406072" cy="6325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1041120" imgH="253800" progId="Equation.3">
                  <p:embed/>
                </p:oleObj>
              </mc:Choice>
              <mc:Fallback>
                <p:oleObj name="Equation" r:id="rId5" imgW="1041120" imgH="253800" progId="Equation.3">
                  <p:embed/>
                  <p:pic>
                    <p:nvPicPr>
                      <p:cNvPr id="71733" name="Object 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54613" y="4648200"/>
                        <a:ext cx="3406072" cy="632586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326469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A31CAD1-879E-4042-A1CC-7B99B6D19171}" type="slidenum">
              <a:rPr lang="en-US" altLang="en-US" smtClean="0"/>
              <a:pPr>
                <a:defRPr/>
              </a:pPr>
              <a:t>7</a:t>
            </a:fld>
            <a:endParaRPr lang="en-US" alt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117" y="685800"/>
            <a:ext cx="3014459" cy="4426888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229549" y="1524000"/>
            <a:ext cx="5923416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Subroutines to calculate p-values of the t-statistic </a:t>
            </a: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and percentile points of t-distribution can be found </a:t>
            </a: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on the web.</a:t>
            </a:r>
          </a:p>
          <a:p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This table give percentile points for several </a:t>
            </a: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confidence levels. For n-2 &gt; 30, the slow rate </a:t>
            </a: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of change allows linear interpolation on degrees </a:t>
            </a: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of freedom to be used in calculation percentile </a:t>
            </a: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points.</a:t>
            </a:r>
            <a:endParaRPr lang="en-US" sz="2000" baseline="-25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33274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F7560EA-E4BF-4587-8780-C142484562A9}" type="slidenum">
              <a:rPr lang="en-US" altLang="en-US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112673" name="Rectangle 33"/>
          <p:cNvSpPr>
            <a:spLocks noGrp="1" noChangeArrowheads="1"/>
          </p:cNvSpPr>
          <p:nvPr>
            <p:ph type="body" idx="1"/>
          </p:nvPr>
        </p:nvSpPr>
        <p:spPr>
          <a:xfrm>
            <a:off x="534429" y="3654527"/>
            <a:ext cx="8075141" cy="2496264"/>
          </a:xfrm>
        </p:spPr>
        <p:txBody>
          <a:bodyPr>
            <a:normAutofit lnSpcReduction="10000"/>
          </a:bodyPr>
          <a:lstStyle/>
          <a:p>
            <a:pPr marL="0" indent="0" eaLnBrk="1" hangingPunct="1">
              <a:buNone/>
              <a:defRPr/>
            </a:pPr>
            <a:r>
              <a:rPr lang="en-US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altLang="en-US" sz="1600" baseline="-10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= -2.4193 </a:t>
            </a:r>
          </a:p>
          <a:p>
            <a:pPr marL="0" indent="0" eaLnBrk="1" hangingPunct="1">
              <a:buNone/>
              <a:defRPr/>
            </a:pPr>
            <a:r>
              <a:rPr lang="en-US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altLang="en-US" sz="1600" baseline="-10000" dirty="0">
                <a:latin typeface="Arial" panose="020B0604020202020204" pitchFamily="34" charset="0"/>
                <a:cs typeface="Arial" panose="020B0604020202020204" pitchFamily="34" charset="0"/>
              </a:rPr>
              <a:t>b1</a:t>
            </a:r>
            <a:r>
              <a:rPr lang="en-US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= 0.2376 </a:t>
            </a:r>
          </a:p>
          <a:p>
            <a:pPr marL="0" indent="0" eaLnBrk="1" hangingPunct="1">
              <a:buNone/>
              <a:defRPr/>
            </a:pPr>
            <a:r>
              <a:rPr lang="en-US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T-statistic, t = b</a:t>
            </a:r>
            <a:r>
              <a:rPr lang="en-US" altLang="en-US" sz="1600" baseline="-10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/ S</a:t>
            </a:r>
            <a:r>
              <a:rPr lang="en-US" altLang="en-US" sz="1600" baseline="-10000" dirty="0">
                <a:latin typeface="Arial" panose="020B0604020202020204" pitchFamily="34" charset="0"/>
                <a:cs typeface="Arial" panose="020B0604020202020204" pitchFamily="34" charset="0"/>
              </a:rPr>
              <a:t>b1</a:t>
            </a:r>
            <a:r>
              <a:rPr lang="en-US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= -2.4193/0.2376 = -10.18</a:t>
            </a:r>
          </a:p>
          <a:p>
            <a:pPr marL="0" indent="0" eaLnBrk="1" hangingPunct="1">
              <a:buNone/>
              <a:defRPr/>
            </a:pPr>
            <a:r>
              <a:rPr lang="en-US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The probability of such an extreme t-value by chance alone (p-value of the t-statistic) is very small; hence, reject the null hypothesis that </a:t>
            </a:r>
            <a:r>
              <a:rPr lang="en-US" altLang="en-US" sz="1600" dirty="0">
                <a:latin typeface="Symbol" panose="05050102010706020507" pitchFamily="18" charset="2"/>
                <a:cs typeface="Arial" panose="020B0604020202020204" pitchFamily="34" charset="0"/>
              </a:rPr>
              <a:t>b</a:t>
            </a:r>
            <a:r>
              <a:rPr lang="en-US" altLang="en-US" sz="1600" baseline="-25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= 0.</a:t>
            </a:r>
            <a:r>
              <a:rPr lang="en-US" altLang="en-US" sz="1600" dirty="0"/>
              <a:t> </a:t>
            </a:r>
          </a:p>
          <a:p>
            <a:pPr marL="0" indent="0" eaLnBrk="1" hangingPunct="1">
              <a:buNone/>
              <a:defRPr/>
            </a:pPr>
            <a:endParaRPr lang="en-US" altLang="en-US" sz="1600" dirty="0"/>
          </a:p>
          <a:p>
            <a:pPr marL="0" indent="0" eaLnBrk="1" hangingPunct="1">
              <a:buNone/>
              <a:defRPr/>
            </a:pPr>
            <a:r>
              <a:rPr lang="en-US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Percentile point for 95% confidence and 75 degrees of freedom = 2.0</a:t>
            </a:r>
          </a:p>
          <a:p>
            <a:pPr marL="0" indent="0" eaLnBrk="1" hangingPunct="1">
              <a:buNone/>
              <a:defRPr/>
            </a:pPr>
            <a:r>
              <a:rPr lang="en-US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Slope estimate with confidence interval = –2.4193 ± (2.0) (0.2376) </a:t>
            </a:r>
          </a:p>
          <a:p>
            <a:pPr marL="0" indent="0" eaLnBrk="1" hangingPunct="1">
              <a:buNone/>
              <a:defRPr/>
            </a:pPr>
            <a:r>
              <a:rPr lang="en-US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We have 95% confidence that true slope is between –2.8945 and –1.9441</a:t>
            </a:r>
            <a:r>
              <a:rPr lang="en-US" altLang="en-US" sz="1600" dirty="0"/>
              <a:t>	</a:t>
            </a:r>
          </a:p>
          <a:p>
            <a:pPr marL="0" indent="0" eaLnBrk="1" hangingPunct="1">
              <a:buNone/>
              <a:defRPr/>
            </a:pPr>
            <a:endParaRPr lang="en-US" alt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822" name="Rectangle 34"/>
          <p:cNvSpPr>
            <a:spLocks noChangeArrowheads="1"/>
          </p:cNvSpPr>
          <p:nvPr/>
        </p:nvSpPr>
        <p:spPr bwMode="auto">
          <a:xfrm>
            <a:off x="1143001" y="192164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350">
              <a:solidFill>
                <a:srgbClr val="FFFFFF"/>
              </a:solidFill>
            </a:endParaRPr>
          </a:p>
        </p:txBody>
      </p:sp>
      <p:sp>
        <p:nvSpPr>
          <p:cNvPr id="34823" name="Rectangle 35"/>
          <p:cNvSpPr>
            <a:spLocks noChangeArrowheads="1"/>
          </p:cNvSpPr>
          <p:nvPr/>
        </p:nvSpPr>
        <p:spPr bwMode="auto">
          <a:xfrm>
            <a:off x="1143001" y="3193234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350">
              <a:solidFill>
                <a:srgbClr val="FFFFFF"/>
              </a:solidFill>
            </a:endParaRPr>
          </a:p>
        </p:txBody>
      </p:sp>
      <p:sp>
        <p:nvSpPr>
          <p:cNvPr id="34824" name="Rectangle 36"/>
          <p:cNvSpPr>
            <a:spLocks noChangeArrowheads="1"/>
          </p:cNvSpPr>
          <p:nvPr/>
        </p:nvSpPr>
        <p:spPr bwMode="auto">
          <a:xfrm>
            <a:off x="1143001" y="3153944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350">
              <a:solidFill>
                <a:srgbClr val="FFFFFF"/>
              </a:solidFill>
            </a:endParaRPr>
          </a:p>
        </p:txBody>
      </p:sp>
      <p:sp>
        <p:nvSpPr>
          <p:cNvPr id="34825" name="Rectangle 37"/>
          <p:cNvSpPr>
            <a:spLocks noChangeArrowheads="1"/>
          </p:cNvSpPr>
          <p:nvPr/>
        </p:nvSpPr>
        <p:spPr bwMode="auto">
          <a:xfrm>
            <a:off x="1143001" y="3153944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350">
              <a:solidFill>
                <a:srgbClr val="FFFFFF"/>
              </a:solidFill>
            </a:endParaRPr>
          </a:p>
        </p:txBody>
      </p:sp>
      <p:sp>
        <p:nvSpPr>
          <p:cNvPr id="34826" name="Rectangle 38"/>
          <p:cNvSpPr>
            <a:spLocks noChangeArrowheads="1"/>
          </p:cNvSpPr>
          <p:nvPr/>
        </p:nvSpPr>
        <p:spPr bwMode="auto">
          <a:xfrm>
            <a:off x="1143001" y="3153944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350">
              <a:solidFill>
                <a:srgbClr val="FFFFFF"/>
              </a:solidFill>
            </a:endParaRPr>
          </a:p>
        </p:txBody>
      </p:sp>
      <p:sp>
        <p:nvSpPr>
          <p:cNvPr id="34827" name="Rectangle 39"/>
          <p:cNvSpPr>
            <a:spLocks noChangeArrowheads="1"/>
          </p:cNvSpPr>
          <p:nvPr/>
        </p:nvSpPr>
        <p:spPr bwMode="auto">
          <a:xfrm>
            <a:off x="1143001" y="3168231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350">
              <a:solidFill>
                <a:srgbClr val="FFFFFF"/>
              </a:solidFill>
            </a:endParaRPr>
          </a:p>
        </p:txBody>
      </p:sp>
      <p:sp>
        <p:nvSpPr>
          <p:cNvPr id="34828" name="Rectangle 40"/>
          <p:cNvSpPr>
            <a:spLocks noChangeArrowheads="1"/>
          </p:cNvSpPr>
          <p:nvPr/>
        </p:nvSpPr>
        <p:spPr bwMode="auto">
          <a:xfrm>
            <a:off x="1143001" y="707209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350">
              <a:solidFill>
                <a:srgbClr val="FFFFFF"/>
              </a:solidFill>
            </a:endParaRPr>
          </a:p>
        </p:txBody>
      </p:sp>
      <p:sp>
        <p:nvSpPr>
          <p:cNvPr id="34829" name="Rectangle 41"/>
          <p:cNvSpPr>
            <a:spLocks noChangeArrowheads="1"/>
          </p:cNvSpPr>
          <p:nvPr/>
        </p:nvSpPr>
        <p:spPr bwMode="auto">
          <a:xfrm>
            <a:off x="1143001" y="3196806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350">
              <a:solidFill>
                <a:srgbClr val="FFFFFF"/>
              </a:solidFill>
            </a:endParaRPr>
          </a:p>
        </p:txBody>
      </p:sp>
      <p:sp>
        <p:nvSpPr>
          <p:cNvPr id="34830" name="Rectangle 42"/>
          <p:cNvSpPr>
            <a:spLocks noChangeArrowheads="1"/>
          </p:cNvSpPr>
          <p:nvPr/>
        </p:nvSpPr>
        <p:spPr bwMode="auto">
          <a:xfrm>
            <a:off x="1143001" y="707209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350">
              <a:solidFill>
                <a:srgbClr val="FFFFFF"/>
              </a:solidFill>
            </a:endParaRPr>
          </a:p>
        </p:txBody>
      </p:sp>
      <p:sp>
        <p:nvSpPr>
          <p:cNvPr id="34831" name="Rectangle 43"/>
          <p:cNvSpPr>
            <a:spLocks noChangeArrowheads="1"/>
          </p:cNvSpPr>
          <p:nvPr/>
        </p:nvSpPr>
        <p:spPr bwMode="auto">
          <a:xfrm>
            <a:off x="1143001" y="707209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350">
              <a:solidFill>
                <a:srgbClr val="FFFFFF"/>
              </a:solidFill>
            </a:endParaRPr>
          </a:p>
        </p:txBody>
      </p:sp>
      <p:sp>
        <p:nvSpPr>
          <p:cNvPr id="34832" name="Rectangle 44"/>
          <p:cNvSpPr>
            <a:spLocks noChangeArrowheads="1"/>
          </p:cNvSpPr>
          <p:nvPr/>
        </p:nvSpPr>
        <p:spPr bwMode="auto">
          <a:xfrm>
            <a:off x="1143001" y="3161088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350">
              <a:solidFill>
                <a:srgbClr val="FFFFFF"/>
              </a:solidFill>
            </a:endParaRPr>
          </a:p>
        </p:txBody>
      </p:sp>
      <p:sp>
        <p:nvSpPr>
          <p:cNvPr id="34833" name="Rectangle 45"/>
          <p:cNvSpPr>
            <a:spLocks noChangeArrowheads="1"/>
          </p:cNvSpPr>
          <p:nvPr/>
        </p:nvSpPr>
        <p:spPr bwMode="auto">
          <a:xfrm>
            <a:off x="1143001" y="3061075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350">
              <a:solidFill>
                <a:srgbClr val="FFFFFF"/>
              </a:solidFill>
            </a:endParaRPr>
          </a:p>
        </p:txBody>
      </p:sp>
      <p:sp>
        <p:nvSpPr>
          <p:cNvPr id="34834" name="Rectangle 46"/>
          <p:cNvSpPr>
            <a:spLocks noChangeArrowheads="1"/>
          </p:cNvSpPr>
          <p:nvPr/>
        </p:nvSpPr>
        <p:spPr bwMode="auto">
          <a:xfrm>
            <a:off x="1143001" y="3175375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350">
              <a:solidFill>
                <a:srgbClr val="FFFFFF"/>
              </a:solidFill>
            </a:endParaRPr>
          </a:p>
        </p:txBody>
      </p:sp>
      <p:sp>
        <p:nvSpPr>
          <p:cNvPr id="34835" name="Rectangle 47"/>
          <p:cNvSpPr>
            <a:spLocks noChangeArrowheads="1"/>
          </p:cNvSpPr>
          <p:nvPr/>
        </p:nvSpPr>
        <p:spPr bwMode="auto">
          <a:xfrm>
            <a:off x="1143001" y="3078934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350">
              <a:solidFill>
                <a:srgbClr val="FFFFFF"/>
              </a:solidFill>
            </a:endParaRPr>
          </a:p>
        </p:txBody>
      </p:sp>
      <p:sp>
        <p:nvSpPr>
          <p:cNvPr id="34836" name="Rectangle 48"/>
          <p:cNvSpPr>
            <a:spLocks noChangeArrowheads="1"/>
          </p:cNvSpPr>
          <p:nvPr/>
        </p:nvSpPr>
        <p:spPr bwMode="auto">
          <a:xfrm>
            <a:off x="1143001" y="3132513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350">
              <a:solidFill>
                <a:srgbClr val="FFFFFF"/>
              </a:solidFill>
            </a:endParaRPr>
          </a:p>
        </p:txBody>
      </p:sp>
      <p:sp>
        <p:nvSpPr>
          <p:cNvPr id="34837" name="Rectangle 49"/>
          <p:cNvSpPr>
            <a:spLocks noChangeArrowheads="1"/>
          </p:cNvSpPr>
          <p:nvPr/>
        </p:nvSpPr>
        <p:spPr bwMode="auto">
          <a:xfrm>
            <a:off x="1143001" y="707209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350">
              <a:solidFill>
                <a:srgbClr val="FFFFFF"/>
              </a:solidFill>
            </a:endParaRPr>
          </a:p>
        </p:txBody>
      </p:sp>
      <p:sp>
        <p:nvSpPr>
          <p:cNvPr id="34838" name="Rectangle 50"/>
          <p:cNvSpPr>
            <a:spLocks noChangeArrowheads="1"/>
          </p:cNvSpPr>
          <p:nvPr/>
        </p:nvSpPr>
        <p:spPr bwMode="auto">
          <a:xfrm>
            <a:off x="1143001" y="707209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350">
              <a:solidFill>
                <a:srgbClr val="FFFFFF"/>
              </a:solidFill>
            </a:endParaRPr>
          </a:p>
        </p:txBody>
      </p:sp>
      <p:sp>
        <p:nvSpPr>
          <p:cNvPr id="34839" name="Rectangle 51"/>
          <p:cNvSpPr>
            <a:spLocks noChangeArrowheads="1"/>
          </p:cNvSpPr>
          <p:nvPr/>
        </p:nvSpPr>
        <p:spPr bwMode="auto">
          <a:xfrm>
            <a:off x="1143001" y="3103938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350">
              <a:solidFill>
                <a:srgbClr val="FFFFFF"/>
              </a:solidFill>
            </a:endParaRPr>
          </a:p>
        </p:txBody>
      </p:sp>
      <p:sp>
        <p:nvSpPr>
          <p:cNvPr id="34840" name="Rectangle 52"/>
          <p:cNvSpPr>
            <a:spLocks noChangeArrowheads="1"/>
          </p:cNvSpPr>
          <p:nvPr/>
        </p:nvSpPr>
        <p:spPr bwMode="auto">
          <a:xfrm>
            <a:off x="1143001" y="3103938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350">
              <a:solidFill>
                <a:srgbClr val="FFFFFF"/>
              </a:solidFill>
            </a:endParaRPr>
          </a:p>
        </p:txBody>
      </p:sp>
      <p:sp>
        <p:nvSpPr>
          <p:cNvPr id="34841" name="Rectangle 53"/>
          <p:cNvSpPr>
            <a:spLocks noChangeArrowheads="1"/>
          </p:cNvSpPr>
          <p:nvPr/>
        </p:nvSpPr>
        <p:spPr bwMode="auto">
          <a:xfrm>
            <a:off x="1143001" y="3189663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350">
              <a:solidFill>
                <a:srgbClr val="FFFFFF"/>
              </a:solidFill>
            </a:endParaRPr>
          </a:p>
        </p:txBody>
      </p:sp>
      <p:sp>
        <p:nvSpPr>
          <p:cNvPr id="34842" name="Rectangle 54"/>
          <p:cNvSpPr>
            <a:spLocks noChangeArrowheads="1"/>
          </p:cNvSpPr>
          <p:nvPr/>
        </p:nvSpPr>
        <p:spPr bwMode="auto">
          <a:xfrm>
            <a:off x="1143001" y="707209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350">
              <a:solidFill>
                <a:srgbClr val="FFFFFF"/>
              </a:solidFill>
            </a:endParaRPr>
          </a:p>
        </p:txBody>
      </p:sp>
      <p:sp>
        <p:nvSpPr>
          <p:cNvPr id="34843" name="Rectangle 55"/>
          <p:cNvSpPr>
            <a:spLocks noChangeArrowheads="1"/>
          </p:cNvSpPr>
          <p:nvPr/>
        </p:nvSpPr>
        <p:spPr bwMode="auto">
          <a:xfrm>
            <a:off x="1143001" y="3189663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350">
              <a:solidFill>
                <a:srgbClr val="FFFFFF"/>
              </a:solidFill>
            </a:endParaRPr>
          </a:p>
        </p:txBody>
      </p:sp>
      <p:sp>
        <p:nvSpPr>
          <p:cNvPr id="34844" name="Rectangle 63"/>
          <p:cNvSpPr>
            <a:spLocks noChangeArrowheads="1"/>
          </p:cNvSpPr>
          <p:nvPr/>
        </p:nvSpPr>
        <p:spPr bwMode="auto">
          <a:xfrm>
            <a:off x="2463405" y="2526484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350">
              <a:solidFill>
                <a:srgbClr val="FFFFFF"/>
              </a:solidFill>
            </a:endParaRPr>
          </a:p>
        </p:txBody>
      </p:sp>
      <p:sp>
        <p:nvSpPr>
          <p:cNvPr id="34845" name="Rectangle 64"/>
          <p:cNvSpPr>
            <a:spLocks noChangeArrowheads="1"/>
          </p:cNvSpPr>
          <p:nvPr/>
        </p:nvSpPr>
        <p:spPr bwMode="auto">
          <a:xfrm>
            <a:off x="2463405" y="2526484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350">
              <a:solidFill>
                <a:srgbClr val="FFFFFF"/>
              </a:solidFill>
            </a:endParaRPr>
          </a:p>
        </p:txBody>
      </p:sp>
      <p:sp>
        <p:nvSpPr>
          <p:cNvPr id="34846" name="Rectangle 65"/>
          <p:cNvSpPr>
            <a:spLocks noChangeArrowheads="1"/>
          </p:cNvSpPr>
          <p:nvPr/>
        </p:nvSpPr>
        <p:spPr bwMode="auto">
          <a:xfrm>
            <a:off x="2463405" y="2526484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350">
              <a:solidFill>
                <a:srgbClr val="FFFFFF"/>
              </a:solidFill>
            </a:endParaRPr>
          </a:p>
        </p:txBody>
      </p:sp>
      <p:sp>
        <p:nvSpPr>
          <p:cNvPr id="34847" name="Rectangle 66"/>
          <p:cNvSpPr>
            <a:spLocks noChangeArrowheads="1"/>
          </p:cNvSpPr>
          <p:nvPr/>
        </p:nvSpPr>
        <p:spPr bwMode="auto">
          <a:xfrm>
            <a:off x="2463405" y="2526484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350">
              <a:solidFill>
                <a:srgbClr val="FFFFFF"/>
              </a:solidFill>
            </a:endParaRPr>
          </a:p>
        </p:txBody>
      </p:sp>
      <p:sp>
        <p:nvSpPr>
          <p:cNvPr id="34848" name="Rectangle 67"/>
          <p:cNvSpPr>
            <a:spLocks noChangeArrowheads="1"/>
          </p:cNvSpPr>
          <p:nvPr/>
        </p:nvSpPr>
        <p:spPr bwMode="auto">
          <a:xfrm>
            <a:off x="2463405" y="2526484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350">
              <a:solidFill>
                <a:srgbClr val="FFFFFF"/>
              </a:solidFill>
            </a:endParaRPr>
          </a:p>
        </p:txBody>
      </p:sp>
      <p:sp>
        <p:nvSpPr>
          <p:cNvPr id="34849" name="Rectangle 68"/>
          <p:cNvSpPr>
            <a:spLocks noChangeArrowheads="1"/>
          </p:cNvSpPr>
          <p:nvPr/>
        </p:nvSpPr>
        <p:spPr bwMode="auto">
          <a:xfrm>
            <a:off x="2463405" y="2526484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350">
              <a:solidFill>
                <a:srgbClr val="FFFFFF"/>
              </a:solidFill>
            </a:endParaRPr>
          </a:p>
        </p:txBody>
      </p:sp>
      <p:sp>
        <p:nvSpPr>
          <p:cNvPr id="34850" name="Rectangle 70"/>
          <p:cNvSpPr>
            <a:spLocks noChangeArrowheads="1"/>
          </p:cNvSpPr>
          <p:nvPr/>
        </p:nvSpPr>
        <p:spPr bwMode="auto">
          <a:xfrm>
            <a:off x="1143001" y="1971653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350">
              <a:solidFill>
                <a:srgbClr val="FFFFFF"/>
              </a:solidFill>
            </a:endParaRPr>
          </a:p>
        </p:txBody>
      </p:sp>
      <p:graphicFrame>
        <p:nvGraphicFramePr>
          <p:cNvPr id="34852" name="Object 6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60175046"/>
              </p:ext>
            </p:extLst>
          </p:nvPr>
        </p:nvGraphicFramePr>
        <p:xfrm>
          <a:off x="1981201" y="800596"/>
          <a:ext cx="5105400" cy="31917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2" imgW="6687483" imgH="4704762" progId="MSPhotoEd.3">
                  <p:embed/>
                </p:oleObj>
              </mc:Choice>
              <mc:Fallback>
                <p:oleObj r:id="rId2" imgW="6687483" imgH="4704762" progId="MSPhotoEd.3">
                  <p:embed/>
                  <p:pic>
                    <p:nvPicPr>
                      <p:cNvPr id="34852" name="Object 6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1" y="800596"/>
                        <a:ext cx="5105400" cy="319177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7F98B2D6-C820-4836-BCAA-7ED33D05EDAA}"/>
              </a:ext>
            </a:extLst>
          </p:cNvPr>
          <p:cNvSpPr txBox="1"/>
          <p:nvPr/>
        </p:nvSpPr>
        <p:spPr>
          <a:xfrm>
            <a:off x="870077" y="416059"/>
            <a:ext cx="73276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Example from “cereals” dataset: sugar as predictor of nutritional rating</a:t>
            </a:r>
          </a:p>
        </p:txBody>
      </p:sp>
    </p:spTree>
    <p:extLst>
      <p:ext uri="{BB962C8B-B14F-4D97-AF65-F5344CB8AC3E}">
        <p14:creationId xmlns:p14="http://schemas.microsoft.com/office/powerpoint/2010/main" val="41943566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Tahoma" charset="0"/>
              </a:defRPr>
            </a:lvl1pPr>
            <a:lvl2pPr marL="557213" indent="-214313">
              <a:defRPr>
                <a:solidFill>
                  <a:schemeClr val="tx1"/>
                </a:solidFill>
                <a:latin typeface="Tahoma" charset="0"/>
              </a:defRPr>
            </a:lvl2pPr>
            <a:lvl3pPr marL="857250" indent="-171450">
              <a:defRPr>
                <a:solidFill>
                  <a:schemeClr val="tx1"/>
                </a:solidFill>
                <a:latin typeface="Tahoma" charset="0"/>
              </a:defRPr>
            </a:lvl3pPr>
            <a:lvl4pPr marL="1200150" indent="-171450">
              <a:defRPr>
                <a:solidFill>
                  <a:schemeClr val="tx1"/>
                </a:solidFill>
                <a:latin typeface="Tahoma" charset="0"/>
              </a:defRPr>
            </a:lvl4pPr>
            <a:lvl5pPr marL="1543050" indent="-171450">
              <a:defRPr>
                <a:solidFill>
                  <a:schemeClr val="tx1"/>
                </a:solidFill>
                <a:latin typeface="Tahoma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fld id="{C02E028B-B8EE-4B33-AC6A-36F31C94D2F9}" type="slidenum">
              <a:rPr lang="en-US" altLang="en-US">
                <a:latin typeface="Arial" charset="0"/>
              </a:rPr>
              <a:pPr/>
              <a:t>9</a:t>
            </a:fld>
            <a:endParaRPr lang="en-US" altLang="en-US">
              <a:latin typeface="Arial" charset="0"/>
            </a:endParaRPr>
          </a:p>
        </p:txBody>
      </p:sp>
      <p:sp>
        <p:nvSpPr>
          <p:cNvPr id="171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199" y="1272402"/>
            <a:ext cx="8229600" cy="2295854"/>
          </a:xfrm>
        </p:spPr>
        <p:txBody>
          <a:bodyPr>
            <a:normAutofit lnSpcReduction="10000"/>
          </a:bodyPr>
          <a:lstStyle/>
          <a:p>
            <a:pPr marL="0" indent="0" eaLnBrk="1" hangingPunct="1">
              <a:buNone/>
              <a:defRPr/>
            </a:pP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Regression equation </a:t>
            </a:r>
            <a:r>
              <a:rPr lang="en-US" alt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estimates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value of response for a given value of predictor.</a:t>
            </a:r>
          </a:p>
          <a:p>
            <a:pPr marL="0" indent="0" eaLnBrk="1" hangingPunct="1">
              <a:buNone/>
              <a:defRPr/>
            </a:pPr>
            <a:r>
              <a:rPr lang="en-US" alt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Does not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provide probability statement regarding the accuracy of these estimates</a:t>
            </a:r>
          </a:p>
          <a:p>
            <a:pPr marL="0" indent="0" eaLnBrk="1" hangingPunct="1">
              <a:buNone/>
              <a:defRPr/>
            </a:pP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Probability statements about accuracy can be obtained for</a:t>
            </a:r>
          </a:p>
          <a:p>
            <a:pPr marL="457200" lvl="1" indent="0" eaLnBrk="1" hangingPunct="1">
              <a:buNone/>
              <a:defRPr/>
            </a:pP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(1) Confidence interval for the mean of y-values at a given x</a:t>
            </a:r>
          </a:p>
          <a:p>
            <a:pPr marL="457200" lvl="1" indent="0" eaLnBrk="1" hangingPunct="1">
              <a:buNone/>
              <a:defRPr/>
            </a:pP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(2) Prediction interval of y value for a randomly chosen value of x </a:t>
            </a:r>
          </a:p>
        </p:txBody>
      </p:sp>
      <p:sp>
        <p:nvSpPr>
          <p:cNvPr id="77830" name="Rectangle 4"/>
          <p:cNvSpPr>
            <a:spLocks noChangeArrowheads="1"/>
          </p:cNvSpPr>
          <p:nvPr/>
        </p:nvSpPr>
        <p:spPr bwMode="auto">
          <a:xfrm>
            <a:off x="1" y="192164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77831" name="Rectangle 5"/>
          <p:cNvSpPr>
            <a:spLocks noChangeArrowheads="1"/>
          </p:cNvSpPr>
          <p:nvPr/>
        </p:nvSpPr>
        <p:spPr bwMode="auto">
          <a:xfrm>
            <a:off x="1" y="3193234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77832" name="Rectangle 6"/>
          <p:cNvSpPr>
            <a:spLocks noChangeArrowheads="1"/>
          </p:cNvSpPr>
          <p:nvPr/>
        </p:nvSpPr>
        <p:spPr bwMode="auto">
          <a:xfrm>
            <a:off x="1" y="3153944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77833" name="Rectangle 7"/>
          <p:cNvSpPr>
            <a:spLocks noChangeArrowheads="1"/>
          </p:cNvSpPr>
          <p:nvPr/>
        </p:nvSpPr>
        <p:spPr bwMode="auto">
          <a:xfrm>
            <a:off x="1" y="3153944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77834" name="Rectangle 8"/>
          <p:cNvSpPr>
            <a:spLocks noChangeArrowheads="1"/>
          </p:cNvSpPr>
          <p:nvPr/>
        </p:nvSpPr>
        <p:spPr bwMode="auto">
          <a:xfrm>
            <a:off x="1" y="3153944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77835" name="Rectangle 9"/>
          <p:cNvSpPr>
            <a:spLocks noChangeArrowheads="1"/>
          </p:cNvSpPr>
          <p:nvPr/>
        </p:nvSpPr>
        <p:spPr bwMode="auto">
          <a:xfrm>
            <a:off x="1" y="3168231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77836" name="Rectangle 10"/>
          <p:cNvSpPr>
            <a:spLocks noChangeArrowheads="1"/>
          </p:cNvSpPr>
          <p:nvPr/>
        </p:nvSpPr>
        <p:spPr bwMode="auto">
          <a:xfrm>
            <a:off x="1" y="707209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77837" name="Rectangle 11"/>
          <p:cNvSpPr>
            <a:spLocks noChangeArrowheads="1"/>
          </p:cNvSpPr>
          <p:nvPr/>
        </p:nvSpPr>
        <p:spPr bwMode="auto">
          <a:xfrm>
            <a:off x="1" y="3196806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77838" name="Rectangle 12"/>
          <p:cNvSpPr>
            <a:spLocks noChangeArrowheads="1"/>
          </p:cNvSpPr>
          <p:nvPr/>
        </p:nvSpPr>
        <p:spPr bwMode="auto">
          <a:xfrm>
            <a:off x="1" y="707209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77839" name="Rectangle 13"/>
          <p:cNvSpPr>
            <a:spLocks noChangeArrowheads="1"/>
          </p:cNvSpPr>
          <p:nvPr/>
        </p:nvSpPr>
        <p:spPr bwMode="auto">
          <a:xfrm>
            <a:off x="1" y="707209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77840" name="Rectangle 14"/>
          <p:cNvSpPr>
            <a:spLocks noChangeArrowheads="1"/>
          </p:cNvSpPr>
          <p:nvPr/>
        </p:nvSpPr>
        <p:spPr bwMode="auto">
          <a:xfrm>
            <a:off x="1" y="3161088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77841" name="Rectangle 15"/>
          <p:cNvSpPr>
            <a:spLocks noChangeArrowheads="1"/>
          </p:cNvSpPr>
          <p:nvPr/>
        </p:nvSpPr>
        <p:spPr bwMode="auto">
          <a:xfrm>
            <a:off x="1" y="3061075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77842" name="Rectangle 16"/>
          <p:cNvSpPr>
            <a:spLocks noChangeArrowheads="1"/>
          </p:cNvSpPr>
          <p:nvPr/>
        </p:nvSpPr>
        <p:spPr bwMode="auto">
          <a:xfrm>
            <a:off x="1" y="3175375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77843" name="Rectangle 17"/>
          <p:cNvSpPr>
            <a:spLocks noChangeArrowheads="1"/>
          </p:cNvSpPr>
          <p:nvPr/>
        </p:nvSpPr>
        <p:spPr bwMode="auto">
          <a:xfrm>
            <a:off x="1" y="3078934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77844" name="Rectangle 18"/>
          <p:cNvSpPr>
            <a:spLocks noChangeArrowheads="1"/>
          </p:cNvSpPr>
          <p:nvPr/>
        </p:nvSpPr>
        <p:spPr bwMode="auto">
          <a:xfrm>
            <a:off x="1" y="3132513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77845" name="Rectangle 19"/>
          <p:cNvSpPr>
            <a:spLocks noChangeArrowheads="1"/>
          </p:cNvSpPr>
          <p:nvPr/>
        </p:nvSpPr>
        <p:spPr bwMode="auto">
          <a:xfrm>
            <a:off x="1" y="707209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77846" name="Rectangle 20"/>
          <p:cNvSpPr>
            <a:spLocks noChangeArrowheads="1"/>
          </p:cNvSpPr>
          <p:nvPr/>
        </p:nvSpPr>
        <p:spPr bwMode="auto">
          <a:xfrm>
            <a:off x="1" y="707209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77847" name="Rectangle 21"/>
          <p:cNvSpPr>
            <a:spLocks noChangeArrowheads="1"/>
          </p:cNvSpPr>
          <p:nvPr/>
        </p:nvSpPr>
        <p:spPr bwMode="auto">
          <a:xfrm>
            <a:off x="1" y="3103938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77848" name="Rectangle 22"/>
          <p:cNvSpPr>
            <a:spLocks noChangeArrowheads="1"/>
          </p:cNvSpPr>
          <p:nvPr/>
        </p:nvSpPr>
        <p:spPr bwMode="auto">
          <a:xfrm>
            <a:off x="1" y="3103938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77849" name="Rectangle 23"/>
          <p:cNvSpPr>
            <a:spLocks noChangeArrowheads="1"/>
          </p:cNvSpPr>
          <p:nvPr/>
        </p:nvSpPr>
        <p:spPr bwMode="auto">
          <a:xfrm>
            <a:off x="1" y="3189663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77850" name="Rectangle 24"/>
          <p:cNvSpPr>
            <a:spLocks noChangeArrowheads="1"/>
          </p:cNvSpPr>
          <p:nvPr/>
        </p:nvSpPr>
        <p:spPr bwMode="auto">
          <a:xfrm>
            <a:off x="1" y="707209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77851" name="Rectangle 25"/>
          <p:cNvSpPr>
            <a:spLocks noChangeArrowheads="1"/>
          </p:cNvSpPr>
          <p:nvPr/>
        </p:nvSpPr>
        <p:spPr bwMode="auto">
          <a:xfrm>
            <a:off x="1" y="3189663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77852" name="Rectangle 26"/>
          <p:cNvSpPr>
            <a:spLocks noChangeArrowheads="1"/>
          </p:cNvSpPr>
          <p:nvPr/>
        </p:nvSpPr>
        <p:spPr bwMode="auto">
          <a:xfrm>
            <a:off x="1760539" y="2526484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77853" name="Rectangle 27"/>
          <p:cNvSpPr>
            <a:spLocks noChangeArrowheads="1"/>
          </p:cNvSpPr>
          <p:nvPr/>
        </p:nvSpPr>
        <p:spPr bwMode="auto">
          <a:xfrm>
            <a:off x="1760539" y="2526484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77854" name="Rectangle 28"/>
          <p:cNvSpPr>
            <a:spLocks noChangeArrowheads="1"/>
          </p:cNvSpPr>
          <p:nvPr/>
        </p:nvSpPr>
        <p:spPr bwMode="auto">
          <a:xfrm>
            <a:off x="1760539" y="2526484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77855" name="Rectangle 29"/>
          <p:cNvSpPr>
            <a:spLocks noChangeArrowheads="1"/>
          </p:cNvSpPr>
          <p:nvPr/>
        </p:nvSpPr>
        <p:spPr bwMode="auto">
          <a:xfrm>
            <a:off x="1760539" y="2526484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77856" name="Rectangle 30"/>
          <p:cNvSpPr>
            <a:spLocks noChangeArrowheads="1"/>
          </p:cNvSpPr>
          <p:nvPr/>
        </p:nvSpPr>
        <p:spPr bwMode="auto">
          <a:xfrm>
            <a:off x="1760539" y="2526484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77857" name="Rectangle 31"/>
          <p:cNvSpPr>
            <a:spLocks noChangeArrowheads="1"/>
          </p:cNvSpPr>
          <p:nvPr/>
        </p:nvSpPr>
        <p:spPr bwMode="auto">
          <a:xfrm>
            <a:off x="1760539" y="2526484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77858" name="Rectangle 32"/>
          <p:cNvSpPr>
            <a:spLocks noChangeArrowheads="1"/>
          </p:cNvSpPr>
          <p:nvPr/>
        </p:nvSpPr>
        <p:spPr bwMode="auto">
          <a:xfrm>
            <a:off x="1" y="1971653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77859" name="Rectangle 33"/>
          <p:cNvSpPr>
            <a:spLocks noChangeArrowheads="1"/>
          </p:cNvSpPr>
          <p:nvPr/>
        </p:nvSpPr>
        <p:spPr bwMode="auto">
          <a:xfrm>
            <a:off x="1" y="317894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77860" name="Rectangle 34"/>
          <p:cNvSpPr>
            <a:spLocks noChangeArrowheads="1"/>
          </p:cNvSpPr>
          <p:nvPr/>
        </p:nvSpPr>
        <p:spPr bwMode="auto">
          <a:xfrm>
            <a:off x="1" y="707209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77861" name="Rectangle 35"/>
          <p:cNvSpPr>
            <a:spLocks noChangeArrowheads="1"/>
          </p:cNvSpPr>
          <p:nvPr/>
        </p:nvSpPr>
        <p:spPr bwMode="auto">
          <a:xfrm>
            <a:off x="1" y="707209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77862" name="Rectangle 36"/>
          <p:cNvSpPr>
            <a:spLocks noChangeArrowheads="1"/>
          </p:cNvSpPr>
          <p:nvPr/>
        </p:nvSpPr>
        <p:spPr bwMode="auto">
          <a:xfrm>
            <a:off x="1" y="3118225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77863" name="Rectangle 37"/>
          <p:cNvSpPr>
            <a:spLocks noChangeArrowheads="1"/>
          </p:cNvSpPr>
          <p:nvPr/>
        </p:nvSpPr>
        <p:spPr bwMode="auto">
          <a:xfrm>
            <a:off x="1" y="317894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77864" name="Rectangle 38"/>
          <p:cNvSpPr>
            <a:spLocks noChangeArrowheads="1"/>
          </p:cNvSpPr>
          <p:nvPr/>
        </p:nvSpPr>
        <p:spPr bwMode="auto">
          <a:xfrm>
            <a:off x="1" y="3107509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77865" name="Rectangle 39"/>
          <p:cNvSpPr>
            <a:spLocks noChangeArrowheads="1"/>
          </p:cNvSpPr>
          <p:nvPr/>
        </p:nvSpPr>
        <p:spPr bwMode="auto">
          <a:xfrm>
            <a:off x="1" y="3089650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77866" name="Rectangle 40"/>
          <p:cNvSpPr>
            <a:spLocks noChangeArrowheads="1"/>
          </p:cNvSpPr>
          <p:nvPr/>
        </p:nvSpPr>
        <p:spPr bwMode="auto">
          <a:xfrm>
            <a:off x="1" y="3096794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77867" name="Rectangle 41"/>
          <p:cNvSpPr>
            <a:spLocks noChangeArrowheads="1"/>
          </p:cNvSpPr>
          <p:nvPr/>
        </p:nvSpPr>
        <p:spPr bwMode="auto">
          <a:xfrm>
            <a:off x="152401" y="3450409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77868" name="Rectangle 42"/>
          <p:cNvSpPr>
            <a:spLocks noChangeArrowheads="1"/>
          </p:cNvSpPr>
          <p:nvPr/>
        </p:nvSpPr>
        <p:spPr bwMode="auto">
          <a:xfrm>
            <a:off x="1" y="3193234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77869" name="Rectangle 43"/>
          <p:cNvSpPr>
            <a:spLocks noChangeArrowheads="1"/>
          </p:cNvSpPr>
          <p:nvPr/>
        </p:nvSpPr>
        <p:spPr bwMode="auto">
          <a:xfrm>
            <a:off x="1" y="707209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77870" name="Rectangle 44"/>
          <p:cNvSpPr>
            <a:spLocks noChangeArrowheads="1"/>
          </p:cNvSpPr>
          <p:nvPr/>
        </p:nvSpPr>
        <p:spPr bwMode="auto">
          <a:xfrm>
            <a:off x="1" y="707209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77871" name="Rectangle 45"/>
          <p:cNvSpPr>
            <a:spLocks noChangeArrowheads="1"/>
          </p:cNvSpPr>
          <p:nvPr/>
        </p:nvSpPr>
        <p:spPr bwMode="auto">
          <a:xfrm>
            <a:off x="1" y="707209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77872" name="Rectangle 46"/>
          <p:cNvSpPr>
            <a:spLocks noChangeArrowheads="1"/>
          </p:cNvSpPr>
          <p:nvPr/>
        </p:nvSpPr>
        <p:spPr bwMode="auto">
          <a:xfrm>
            <a:off x="1" y="707209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77873" name="Rectangle 47"/>
          <p:cNvSpPr>
            <a:spLocks noChangeArrowheads="1"/>
          </p:cNvSpPr>
          <p:nvPr/>
        </p:nvSpPr>
        <p:spPr bwMode="auto">
          <a:xfrm>
            <a:off x="1" y="3082506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77874" name="Rectangle 48"/>
          <p:cNvSpPr>
            <a:spLocks noChangeArrowheads="1"/>
          </p:cNvSpPr>
          <p:nvPr/>
        </p:nvSpPr>
        <p:spPr bwMode="auto">
          <a:xfrm>
            <a:off x="1" y="3103938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77875" name="Rectangle 49"/>
          <p:cNvSpPr>
            <a:spLocks noChangeArrowheads="1"/>
          </p:cNvSpPr>
          <p:nvPr/>
        </p:nvSpPr>
        <p:spPr bwMode="auto">
          <a:xfrm>
            <a:off x="1" y="3182519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77876" name="Rectangle 51"/>
          <p:cNvSpPr>
            <a:spLocks noChangeArrowheads="1"/>
          </p:cNvSpPr>
          <p:nvPr/>
        </p:nvSpPr>
        <p:spPr bwMode="auto">
          <a:xfrm>
            <a:off x="1" y="3039644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35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9DAF4F8-4223-489E-902D-BA17CF0EDD2C}"/>
              </a:ext>
            </a:extLst>
          </p:cNvPr>
          <p:cNvSpPr txBox="1"/>
          <p:nvPr/>
        </p:nvSpPr>
        <p:spPr>
          <a:xfrm>
            <a:off x="678145" y="626417"/>
            <a:ext cx="77877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Confidence interval for predictions of regression models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7" descr="scatterplot%20dist%20time">
            <a:extLst>
              <a:ext uri="{FF2B5EF4-FFF2-40B4-BE49-F238E27FC236}">
                <a16:creationId xmlns:a16="http://schemas.microsoft.com/office/drawing/2014/main" id="{67A26FAD-61A0-46B1-9ABB-8EA49BE8AC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0534" y="3750491"/>
            <a:ext cx="5238531" cy="291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3D8154B2-0134-44DF-B3B8-AE04BBC83D84}"/>
              </a:ext>
            </a:extLst>
          </p:cNvPr>
          <p:cNvSpPr txBox="1"/>
          <p:nvPr/>
        </p:nvSpPr>
        <p:spPr>
          <a:xfrm>
            <a:off x="887720" y="4314506"/>
            <a:ext cx="221406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Examples from </a:t>
            </a: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hiker dataset</a:t>
            </a:r>
          </a:p>
          <a:p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StdErrEst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=1.2247</a:t>
            </a:r>
          </a:p>
        </p:txBody>
      </p:sp>
    </p:spTree>
    <p:extLst>
      <p:ext uri="{BB962C8B-B14F-4D97-AF65-F5344CB8AC3E}">
        <p14:creationId xmlns:p14="http://schemas.microsoft.com/office/powerpoint/2010/main" val="39087541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1115</TotalTime>
  <Words>1506</Words>
  <Application>Microsoft Office PowerPoint</Application>
  <PresentationFormat>On-screen Show (4:3)</PresentationFormat>
  <Paragraphs>197</Paragraphs>
  <Slides>23</Slides>
  <Notes>10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23</vt:i4>
      </vt:variant>
    </vt:vector>
  </HeadingPairs>
  <TitlesOfParts>
    <vt:vector size="31" baseType="lpstr">
      <vt:lpstr>Arial</vt:lpstr>
      <vt:lpstr>Calibri</vt:lpstr>
      <vt:lpstr>Symbol</vt:lpstr>
      <vt:lpstr>Tahoma</vt:lpstr>
      <vt:lpstr>Times New Roman</vt:lpstr>
      <vt:lpstr>Office Theme</vt:lpstr>
      <vt:lpstr>Equation</vt:lpstr>
      <vt:lpstr>MSPhotoEd.3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Calculate 95% confidence interval on the average distance traveled by hikers that walk 5 hours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 H. Miller</dc:creator>
  <cp:lastModifiedBy>Miller, John H</cp:lastModifiedBy>
  <cp:revision>124</cp:revision>
  <cp:lastPrinted>2020-07-30T00:22:44Z</cp:lastPrinted>
  <dcterms:created xsi:type="dcterms:W3CDTF">2014-08-26T18:18:36Z</dcterms:created>
  <dcterms:modified xsi:type="dcterms:W3CDTF">2022-09-15T03:29:58Z</dcterms:modified>
</cp:coreProperties>
</file>