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48"/>
  </p:notesMasterIdLst>
  <p:sldIdLst>
    <p:sldId id="256" r:id="rId7"/>
    <p:sldId id="292" r:id="rId8"/>
    <p:sldId id="458" r:id="rId9"/>
    <p:sldId id="462" r:id="rId10"/>
    <p:sldId id="442" r:id="rId11"/>
    <p:sldId id="262" r:id="rId12"/>
    <p:sldId id="265" r:id="rId13"/>
    <p:sldId id="438" r:id="rId14"/>
    <p:sldId id="429" r:id="rId15"/>
    <p:sldId id="430" r:id="rId16"/>
    <p:sldId id="459" r:id="rId17"/>
    <p:sldId id="447" r:id="rId18"/>
    <p:sldId id="448" r:id="rId19"/>
    <p:sldId id="460" r:id="rId20"/>
    <p:sldId id="270" r:id="rId21"/>
    <p:sldId id="274" r:id="rId22"/>
    <p:sldId id="275" r:id="rId23"/>
    <p:sldId id="277" r:id="rId24"/>
    <p:sldId id="446" r:id="rId25"/>
    <p:sldId id="449" r:id="rId26"/>
    <p:sldId id="450" r:id="rId27"/>
    <p:sldId id="451" r:id="rId28"/>
    <p:sldId id="454" r:id="rId29"/>
    <p:sldId id="455" r:id="rId30"/>
    <p:sldId id="453" r:id="rId31"/>
    <p:sldId id="461" r:id="rId32"/>
    <p:sldId id="420" r:id="rId33"/>
    <p:sldId id="421" r:id="rId34"/>
    <p:sldId id="456" r:id="rId35"/>
    <p:sldId id="457" r:id="rId36"/>
    <p:sldId id="465" r:id="rId37"/>
    <p:sldId id="463" r:id="rId38"/>
    <p:sldId id="464" r:id="rId39"/>
    <p:sldId id="467" r:id="rId40"/>
    <p:sldId id="423" r:id="rId41"/>
    <p:sldId id="282" r:id="rId42"/>
    <p:sldId id="283" r:id="rId43"/>
    <p:sldId id="284" r:id="rId44"/>
    <p:sldId id="285" r:id="rId45"/>
    <p:sldId id="641" r:id="rId46"/>
    <p:sldId id="466" r:id="rId47"/>
  </p:sldIdLst>
  <p:sldSz cx="12192000" cy="6858000"/>
  <p:notesSz cx="7086600" cy="93726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alibri Light" panose="020F0302020204030204" pitchFamily="34" charset="0"/>
      <p:regular r:id="rId53"/>
      <p:italic r:id="rId54"/>
    </p:embeddedFont>
    <p:embeddedFont>
      <p:font typeface="Tahoma" panose="020B0604030504040204" pitchFamily="34" charset="0"/>
      <p:regular r:id="rId55"/>
      <p:bold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font" Target="fonts/font5.fntdata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8" Type="http://schemas.openxmlformats.org/officeDocument/2006/relationships/slide" Target="slides/slide2.xml"/><Relationship Id="rId51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1.fntdata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font" Target="fonts/font4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C18EAAF7-D2F1-4730-86C6-C279B3A2CDF3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71575"/>
            <a:ext cx="5626100" cy="3163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510564"/>
            <a:ext cx="5669280" cy="3690461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D861496E-9B6F-4E95-9575-AA8D1A800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07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C8E1-6A12-4343-B812-1F3D2CAA60A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8F68-BCC0-45E0-8932-AF228D6C1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6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C8E1-6A12-4343-B812-1F3D2CAA60A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8F68-BCC0-45E0-8932-AF228D6C1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17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C8E1-6A12-4343-B812-1F3D2CAA60A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8F68-BCC0-45E0-8932-AF228D6C1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68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7888E-F5F1-41F5-1691-274C95BBD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6E43B-7D12-426B-A84F-5557C9B4E6BB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9ADC4-9ACF-7474-6F64-5F6F8B49D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76D74-2FE3-CCC5-08A8-1E0AC3D33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B70CF-8BC5-4B13-A592-9FC9880B4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28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EEA3E-8E82-7BA0-7B2B-69676E6C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95073-7885-41C3-B7CC-145131872D18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88AE6-8C9F-11CC-7379-F370AF1E8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D1A18-D55C-ED22-C1AB-E0F4FAB8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A189A-9431-4FBF-B6C2-858D7D4E7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80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0A3B0-DCE7-026B-A66E-447ED2395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AA96F-AA0F-4051-A98E-1A09F38077ED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06EAC-4E7D-2679-3B70-FD735D52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F2113-5D23-A851-FA4A-ABA5E8624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D7C58-E043-4E2D-922E-A033EF8C8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63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458431-F478-B01C-128C-136423648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017A1-8F1B-4ACB-9AE1-E911CB8E92FF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B2805B-0AD3-F477-2C44-13F0B2A7B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AB76EA-F6B5-D7A0-E5E5-1AE86BF30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88DD7-C7D5-4BC5-BEA7-BB7A49CFB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48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ED20EF2-E096-9339-3667-F021B30B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39033-A6B3-4508-AC5B-9402DC449F90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87D4F87-0A7C-DC8D-521D-8BAA2D0CE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4C7C782-D4AF-A912-5205-96808E4F4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4A9F7-C579-4892-A536-57F9AB61B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92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E8DF1AC-86A3-78AD-9B83-31B4E0C93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9E4DF-D4CD-4EA5-89A4-65C3182D0D22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2B1B3D-2F9C-B9CA-81D9-185425249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C7A23F9-09DE-F4C6-03B2-917F1B509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F6E0A-233F-4E19-A9BE-CE5B25D3B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85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8C1055A-10D1-FDD2-2A05-D700479B1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AC60-EC84-45E5-BC58-3A1FC8338EC8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0DCE888-B494-F7AF-6B47-3C6B93386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8A7B3A6-AB01-2BE1-5BF9-8E7B8FDAF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49C1B-A65C-406E-BA17-091952058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56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C950B5-476E-5628-19CC-B1D6F81D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C9F17-35A8-49F3-AEAE-1EA96459B8EF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168B6C-2958-DF1F-B1EF-FBA5FC018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A635F2-76CF-C3EB-0055-DB53192D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A1779-8BE9-4B4C-9FBB-6AC63C9F0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0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C8E1-6A12-4343-B812-1F3D2CAA60A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8F68-BCC0-45E0-8932-AF228D6C1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74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21D7BA-937E-8FDA-020D-0FFAF0C8B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583AB-D3B8-42C4-8BE6-72D7CE7D1D3A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98982E-A7B1-5BD4-5469-4DF1CEACE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DAB671-D67C-98C0-2CA7-9D22E0C01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55C34-653A-47C5-AAC3-BD16996E4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66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5E314-9015-E473-B65B-285727053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77F64-A89A-4BAD-896D-B679A5F2513D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00802-8545-C612-5CDD-330C2D0C1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09967-1A5F-16D5-AD1E-B52DF740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88CB9-1913-4103-9021-D74277EC2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52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FDE31-EBFD-938E-BA1A-DBCCF3D64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B54A3-8A44-4EC3-BBE5-67BE190FDBFA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65D26-FC77-ABEC-88F3-0BCFA2E1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23826-3B50-06FA-210F-6DD053471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34328-65AE-4275-810C-03CDB9323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97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D126-A0AF-4351-9A14-08352010251B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3061-1E17-471A-BA39-651B022C0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12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D126-A0AF-4351-9A14-08352010251B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3061-1E17-471A-BA39-651B022C0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13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D126-A0AF-4351-9A14-08352010251B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3061-1E17-471A-BA39-651B022C0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49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D126-A0AF-4351-9A14-08352010251B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3061-1E17-471A-BA39-651B022C0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75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D126-A0AF-4351-9A14-08352010251B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3061-1E17-471A-BA39-651B022C0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32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D126-A0AF-4351-9A14-08352010251B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3061-1E17-471A-BA39-651B022C0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42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D126-A0AF-4351-9A14-08352010251B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3061-1E17-471A-BA39-651B022C0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C8E1-6A12-4343-B812-1F3D2CAA60A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8F68-BCC0-45E0-8932-AF228D6C1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17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D126-A0AF-4351-9A14-08352010251B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3061-1E17-471A-BA39-651B022C0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0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D126-A0AF-4351-9A14-08352010251B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3061-1E17-471A-BA39-651B022C0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543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D126-A0AF-4351-9A14-08352010251B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3061-1E17-471A-BA39-651B022C0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96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D126-A0AF-4351-9A14-08352010251B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3061-1E17-471A-BA39-651B022C0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032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9A3BB0-D078-D192-0106-04B7C31DF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5E8015-B255-2B60-895E-3B42749C23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980F60-C1BE-7992-CFD1-7089E0D7F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3B80F-80C7-4FF4-914B-E124C08C8A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026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D930BE-70BA-B0D3-BBCC-55691CAE23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5DB346-E0B3-3EDD-35BD-0471773153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26EBBA-A6B7-38F9-6146-A60CA0C60F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8B40A8-610E-4CBB-83DF-DF21175B7C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1068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EA2A7A-03F0-18D2-78F7-1E0BEAD29C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FE58B1-F703-4714-ED95-FF9A53FD9D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EA91C5-94F2-59E3-71B0-6E30535C60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1F27E-44FF-4F04-A014-BECEE82A38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0376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17E069-0052-DA3A-B276-34A02C389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65AA9B-EEAC-85CB-978B-76DD9E8CD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3A2B88-C749-1162-C2C1-C45F40C88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72ED5-98AD-4C5C-A860-8ED08D4514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1579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24F521-E6C1-AB76-BB16-4FEB9AF45D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FC6DDD7-47D7-2326-AAD1-75E870AB49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A8A7498-B3F8-2C3D-5743-DA78F3ADA9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EE3AC-26EE-452A-8D5C-27894CB7EF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0328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1139C3A-DA48-918B-E2B0-A3F87EA293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5AB5E4B-D52B-3649-E7DA-4F0C8A9BB9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001D44E-0989-48B3-DAB9-875AC0968F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0A7C1-0E3E-49A7-A35C-F6118343A0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35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C8E1-6A12-4343-B812-1F3D2CAA60A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8F68-BCC0-45E0-8932-AF228D6C1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203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1EBC632-3723-9F6C-4531-BD8E98601F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370A086-62E5-D2FB-FA39-1BC68C5D2E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FB11AD8-9406-EF04-21BA-87A3120AF8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0B614-D252-4EDD-9A60-EEA04A99C7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7630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4A404E-7BDB-CF9B-41C7-17EB83DE35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11D392-4313-C02B-AE2F-3600E74C00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D4D87D-A9D5-A5E0-5AE5-B0C93F70A7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DABF8-F9DD-4D56-9B02-069DF3FD68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9060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CAAF29-33CE-5CA1-FCC1-E5415DC33A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52E252-3673-00C0-B4C0-795B302F24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AB363E-716F-0A22-3485-81147DC5C1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D67E5-D2F2-4E03-8919-EB3400ABC8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1823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37E95E-2F5E-73C9-95BF-6F98CA9F96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08480C-935F-5E52-AFCA-D121DBF94B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2E0C3E-A859-7751-7FA9-343FD22D2B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2E892-0008-4183-A5E9-747504C1EE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8399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530A14-49F3-CA8F-8945-A0FF61993A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0E301D-90E5-20ED-83ED-55B69E219F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C06952-1BD4-D5F0-72E0-C306268F5E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55DEA-848F-4D3F-B3F9-11E0324454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2217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844ADB-3D56-CBDF-ADB9-D9E1292F3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DD3536-9633-6A98-EF33-21FDA0ABE0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DB4B06-A3AB-18D0-03CD-BDC2E19798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9859F-74A3-480C-BF4E-A9E71A968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0578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6F4017-3E7E-92D8-CE06-337B54951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6D8857-E391-0570-1FB8-5F9937C531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C1AEC0-4880-0992-94E7-871F40500C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55404-865B-461C-92B4-200C12A567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2684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263737-AAD5-8924-5776-C0452C3B93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FF7788-3D5D-CD54-10A9-B6BEE81072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09576E-0AE5-6CDE-4ED9-7C7047C5F0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05642-52BC-4174-AE8D-DD0E6557CC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1857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7FF518-EE34-A398-DBC8-9BD3AE54F4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7660E4-8EF2-02C7-76C6-8CFF1E488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CEF894-20E4-5C19-773C-B837003DF7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388B1-8DB7-49B9-883E-BBA4A3D847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5002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5756FC4-810C-1838-F81E-20D1BC1F85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22460B5-CA83-2A85-78AF-447D5DBBFE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7B77A73-FBCE-493C-16A8-7FAD61209D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4F07F-1C31-4193-B06E-9A286B525A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98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C8E1-6A12-4343-B812-1F3D2CAA60A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8F68-BCC0-45E0-8932-AF228D6C1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884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E32810D-5435-B8CB-58CA-05B96EC408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0BAE80-CF27-B775-C126-3F79375141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7D924F2-0D71-48E7-B7C4-CE216D7D25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828B8-91B6-4FC2-92EA-A2AFB4433D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9013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F61526F-8F37-1204-3AA6-C47190524A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A121E43-90D8-A9C5-D0B0-F86C458DA1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9932AA-E2C1-3E04-092F-EA863CBEF5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F74ED-EB46-4454-B986-6EBB5CF50A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4537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337070-3DCA-1DA8-64B9-27408D9213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BA5BEA-BCE0-AAC3-855D-FFED484775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53DD75-7560-DCC5-BD6E-7830305A35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D7CFF1-13B5-4342-A3B6-AA6AE55405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8355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AA496B-D793-2BAB-474E-8748491886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B4DA0E-3A1A-DA54-EE3F-8B48183B88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2AB645-4513-059E-276A-A7EF7C2610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FCA4BA-8CC4-414C-9FDA-6A9D8FE43A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0349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06A884-CAA8-367B-73BE-1F66F32AE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0736BC-B145-D975-3D1C-A121E75ABE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27A9FC-FE90-19DA-5D34-04FD4DF5A9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DB355-96DF-424A-8B05-086DE81511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790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9235A1-E836-1099-67CB-128FE04955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EA8A8A-E79D-4D1D-C6C6-85AE359BF8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8EEED7-D772-EE4B-6A68-AD52AFA3B3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E0CACD-AAE2-49CC-AA43-4623222FA3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3063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493E5-B573-C8FC-F120-0C0ED234B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FDBF5-7EF2-476B-9922-45B7EF73019A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CB2B9-2B40-7504-9394-B379C2B55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600F4-ABFB-C706-7B9A-A642E4AEE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4B9A7-BA35-4AFE-8AB5-788C97BF0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733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29E06-24BD-EE6A-5AE7-BC58FEA0F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28309-FD94-4B02-BB66-F6A4675020DB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0C8C3-3B2B-83DE-9A5C-EAA32BB1E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03A76-CDA6-6363-2C16-A4A8E881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7F338-CE0B-4BBF-B2F1-C9EC44E7D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427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044C6-8268-B85F-44E0-2469B70A6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A49F0-773A-47D2-A75F-4CDB83CF3509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3BFCB-2FE1-5121-9877-C46A9862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8B22B-F980-3FB1-F7F0-B2255B15E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D13CA-5ED5-4B70-BD9F-CB916B6DC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866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4B8A8A-E74B-FCCA-C266-56AC00B17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99C03-9CF6-4C37-9391-5929AB95ADF5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E534DA-381B-3606-608C-A2A94DC04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C905B2-0A6D-143C-1C2D-2EF965A1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5978C-48F8-442A-9307-56BF61019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9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C8E1-6A12-4343-B812-1F3D2CAA60A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8F68-BCC0-45E0-8932-AF228D6C1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185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264AA03-73B4-D261-C6EF-329EDC38B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A80C3-A19F-4959-B8EA-57FCFC8E0665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03622DC-B951-F495-1734-F8CECCD7B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36A851-634A-340C-6338-C39CF0EAE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F2832-BDD3-4FFB-A9B1-6546E48D3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853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2BFAE15-1EB6-8F93-9493-EAFA9F3A1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42F6-3008-4784-A0D8-3809EF963967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10E8862-E79C-4C02-7FCA-0DD4555CA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D2143A-B14F-AF1F-FCF2-69479F1C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A7976-45BE-47D6-9266-907324F54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888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808BBD1-3EF3-9C69-3FBB-03E393F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8861C-1B36-44DC-BC46-9A5E0C95537C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2ED729E-933F-2CF3-655A-7E6263613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A6658EA-12C0-96DA-5677-CD58A0DCB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0676C-F5B3-4874-A469-4A4F250F0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017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7BE5E4-2324-63FB-DE74-D9908D0C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86BE1-210A-4341-B344-684646D92EE0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94DC63-DADD-11D9-1268-689227EE5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26FC53-CB19-AC40-261B-F68E90407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1E2D1-77E5-42EC-B858-4827054A1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353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AAA11D-2333-CF9C-45DA-0847DC5B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AE3DF-512F-4699-A603-4C60C422E4C3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32827B-0F4D-C3BA-8B35-1CCB2271E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9A6D14-B6FA-11C9-02EA-BE161C744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05BB5-9DAF-4B81-8B32-C468EA198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332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9FDE6-7649-C108-0D51-9CB74F737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90588-68B3-40F4-9CEE-C1565778DAE5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FFFD6-F238-0692-0C89-88BA5FD44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2408A-02D5-2C2C-8997-C9A8D99AA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66FC-4C90-43AF-AEC4-F0382DEBE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731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59899-C71A-5A25-C2F7-1199160AE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A3A04-50C7-42DD-9953-538C0F7ABD8A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4D81F-09FD-212C-846D-5597F88C1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24816-F89F-4D51-4830-59AB3255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6CD96-83CC-424A-951C-2759C9D11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C8E1-6A12-4343-B812-1F3D2CAA60A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8F68-BCC0-45E0-8932-AF228D6C1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6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C8E1-6A12-4343-B812-1F3D2CAA60A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8F68-BCC0-45E0-8932-AF228D6C1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2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C8E1-6A12-4343-B812-1F3D2CAA60A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8F68-BCC0-45E0-8932-AF228D6C1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7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6C8E1-6A12-4343-B812-1F3D2CAA60A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88F68-BCC0-45E0-8932-AF228D6C1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3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F8CD8C0B-56D0-6193-053F-1544E3BDDF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6F866ADC-3C90-391C-6852-C954057A64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09664-A58A-8BCE-B6A1-224D981DE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4CF67F-1EA1-4C8F-AD8F-22D812043EFB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C034F-F632-6C39-D2A7-5808D04BD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9EE5F-3AFE-9309-FF40-EBFE9FC86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66D3CC-7B85-4403-BFB2-B4F39D643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7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4D126-A0AF-4351-9A14-08352010251B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53061-1E17-471A-BA39-651B022C0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8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5CBD481-A913-34E1-AE8B-55B67CE2B2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37B471E-ED44-1FDB-58E2-C0FD93BFC8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10FE4E5-A544-E463-E6A1-BDF12A3C2D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B4D1329-9FCD-B857-1D13-63A0B5152D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9A0DB34-9DAD-67BE-C046-EA5A67D6A9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2A20372-B024-4000-9747-B15BECF1E0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23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F4C258E-D4E4-40D9-AF7E-684F35C0A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2EB691E-5135-664A-21C1-2B896A50A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817DED0-7306-92DE-E6E7-8A92C0C86F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059F7A9-0FF1-7347-D1CB-DC87821391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39037EF-1EDC-5487-AFE3-A48E64C3017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DDDA152-6952-4A50-8970-08E002BBFE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72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747E17BA-FEBE-80D4-63AB-E664518F0A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EB72BD25-3935-2E30-688D-107D6E8FE9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DFD3D-6EEC-FD5C-54A4-4B0FDC97D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DD6D76-509E-49EA-8197-381121D85D5D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E17AC-0805-FB91-D73E-AFF0EFBC4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1F423-32DB-0571-692C-1C13EB2D5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CA5506-5989-44BE-9D4F-C2D1F590E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8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7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3400" y="2108200"/>
            <a:ext cx="914224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Fit a line to data by minimizing sum of squared residuals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Estimates of slope and intercept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Plot data and fit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Quality of fit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coefficient of determination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standard error of estimation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Test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</a:t>
            </a:r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outliers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94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fit line to data matrix formulation 2">
            <a:extLst>
              <a:ext uri="{FF2B5EF4-FFF2-40B4-BE49-F238E27FC236}">
                <a16:creationId xmlns:a16="http://schemas.microsoft.com/office/drawing/2014/main" id="{E1A8EE5F-8BB0-44AD-BF51-991D4235D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670">
            <a:off x="1847850" y="439738"/>
            <a:ext cx="8447088" cy="544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>
            <a:extLst>
              <a:ext uri="{FF2B5EF4-FFF2-40B4-BE49-F238E27FC236}">
                <a16:creationId xmlns:a16="http://schemas.microsoft.com/office/drawing/2014/main" id="{24CF0E04-A242-B4DB-E972-469B07B6D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181601"/>
            <a:ext cx="41608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srgbClr val="000000"/>
                </a:solidFill>
              </a:rPr>
              <a:t>Same set of equations as obtained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srgbClr val="000000"/>
                </a:solidFill>
              </a:rPr>
              <a:t>by objective function method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52990" y="638633"/>
            <a:ext cx="8898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simple dataset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distance hiked in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vs time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hours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60669" y="1482845"/>
            <a:ext cx="10075250" cy="4425932"/>
            <a:chOff x="789922" y="1326211"/>
            <a:chExt cx="10075250" cy="4425932"/>
          </a:xfrm>
        </p:grpSpPr>
        <p:sp>
          <p:nvSpPr>
            <p:cNvPr id="7" name="TextBox 6"/>
            <p:cNvSpPr txBox="1"/>
            <p:nvPr/>
          </p:nvSpPr>
          <p:spPr>
            <a:xfrm>
              <a:off x="836174" y="1326211"/>
              <a:ext cx="10028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Index	    x=time   y=distance     fit=6+2x          error	        (error)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922" y="1787876"/>
              <a:ext cx="9802554" cy="3964267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F53785A-5A79-4BFF-B2C6-9CA1515A6C2E}"/>
              </a:ext>
            </a:extLst>
          </p:cNvPr>
          <p:cNvSpPr/>
          <p:nvPr/>
        </p:nvSpPr>
        <p:spPr>
          <a:xfrm>
            <a:off x="4902200" y="1597145"/>
            <a:ext cx="5821171" cy="4994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63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FDA2D0-4186-459C-A628-5E0AC54C5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53" y="306611"/>
            <a:ext cx="6620404" cy="62447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AE5123-99AF-4109-9A56-91C2CC58316F}"/>
              </a:ext>
            </a:extLst>
          </p:cNvPr>
          <p:cNvSpPr txBox="1"/>
          <p:nvPr/>
        </p:nvSpPr>
        <p:spPr>
          <a:xfrm>
            <a:off x="7537470" y="397933"/>
            <a:ext cx="41408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MATLAB code to fit 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line to hiker dataset</a:t>
            </a:r>
          </a:p>
        </p:txBody>
      </p:sp>
    </p:spTree>
    <p:extLst>
      <p:ext uri="{BB962C8B-B14F-4D97-AF65-F5344CB8AC3E}">
        <p14:creationId xmlns:p14="http://schemas.microsoft.com/office/powerpoint/2010/main" val="3150448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hoto, covered, filled, skiing&#10;&#10;Description automatically generated">
            <a:extLst>
              <a:ext uri="{FF2B5EF4-FFF2-40B4-BE49-F238E27FC236}">
                <a16:creationId xmlns:a16="http://schemas.microsoft.com/office/drawing/2014/main" id="{2F38ABE2-CAF2-4223-ACA4-0B19B1C5E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33" y="584200"/>
            <a:ext cx="7281333" cy="5461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A5B8FB-9D57-4B7C-9D05-84CFDFFCF5DC}"/>
              </a:ext>
            </a:extLst>
          </p:cNvPr>
          <p:cNvSpPr txBox="1"/>
          <p:nvPr/>
        </p:nvSpPr>
        <p:spPr>
          <a:xfrm>
            <a:off x="5400286" y="6042967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F7338-9DD0-458F-80CB-04C81A64F17F}"/>
              </a:ext>
            </a:extLst>
          </p:cNvPr>
          <p:cNvSpPr txBox="1"/>
          <p:nvPr/>
        </p:nvSpPr>
        <p:spPr>
          <a:xfrm>
            <a:off x="1275318" y="3314700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C8D81-4A97-4259-8265-76D6BADB05DF}"/>
              </a:ext>
            </a:extLst>
          </p:cNvPr>
          <p:cNvSpPr txBox="1"/>
          <p:nvPr/>
        </p:nvSpPr>
        <p:spPr>
          <a:xfrm>
            <a:off x="-2626406" y="586433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C9C3B7-D7C1-457F-A7D2-7AB21DC97220}"/>
              </a:ext>
            </a:extLst>
          </p:cNvPr>
          <p:cNvSpPr txBox="1"/>
          <p:nvPr/>
        </p:nvSpPr>
        <p:spPr>
          <a:xfrm>
            <a:off x="4168421" y="420985"/>
            <a:ext cx="385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Output from MATLAB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544EB-848E-44F3-B39E-C81C3AFD2C94}"/>
              </a:ext>
            </a:extLst>
          </p:cNvPr>
          <p:cNvSpPr txBox="1"/>
          <p:nvPr/>
        </p:nvSpPr>
        <p:spPr>
          <a:xfrm>
            <a:off x="3784600" y="1181100"/>
            <a:ext cx="1826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fit=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ax+b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w(1) = b = 6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w(2) = a = 2</a:t>
            </a:r>
          </a:p>
        </p:txBody>
      </p:sp>
    </p:spTree>
    <p:extLst>
      <p:ext uri="{BB962C8B-B14F-4D97-AF65-F5344CB8AC3E}">
        <p14:creationId xmlns:p14="http://schemas.microsoft.com/office/powerpoint/2010/main" val="3150353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20BB52-8C38-4C75-B81D-5E3F8616FEBD}"/>
              </a:ext>
            </a:extLst>
          </p:cNvPr>
          <p:cNvSpPr txBox="1"/>
          <p:nvPr/>
        </p:nvSpPr>
        <p:spPr>
          <a:xfrm>
            <a:off x="5168900" y="3009900"/>
            <a:ext cx="2300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Analysis of fit</a:t>
            </a:r>
          </a:p>
        </p:txBody>
      </p:sp>
    </p:spTree>
    <p:extLst>
      <p:ext uri="{BB962C8B-B14F-4D97-AF65-F5344CB8AC3E}">
        <p14:creationId xmlns:p14="http://schemas.microsoft.com/office/powerpoint/2010/main" val="3789201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82627" y="297905"/>
            <a:ext cx="96775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Quality of fit: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coefficient of determination and standard error of estimation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60669" y="1482845"/>
            <a:ext cx="10075250" cy="5129187"/>
            <a:chOff x="789922" y="1326211"/>
            <a:chExt cx="10075250" cy="5129187"/>
          </a:xfrm>
        </p:grpSpPr>
        <p:sp>
          <p:nvSpPr>
            <p:cNvPr id="7" name="TextBox 6"/>
            <p:cNvSpPr txBox="1"/>
            <p:nvPr/>
          </p:nvSpPr>
          <p:spPr>
            <a:xfrm>
              <a:off x="836174" y="1326211"/>
              <a:ext cx="10028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Index	    x=time   y=distance     fit=6+2x          error	        (error)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16813" y="5993733"/>
              <a:ext cx="46923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Sum of squared error (SSE) = 12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922" y="1787876"/>
              <a:ext cx="9802554" cy="3964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482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catterplot%20dist%20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1948755"/>
            <a:ext cx="7781925" cy="432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8051" y="266699"/>
            <a:ext cx="10018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Coefficient of determination: Is Fit a better predictor than the average?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SST = sum of squares total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467350" y="866864"/>
          <a:ext cx="459740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66600" imgH="330120" progId="Equation.3">
                  <p:embed/>
                </p:oleObj>
              </mc:Choice>
              <mc:Fallback>
                <p:oleObj name="Equation" r:id="rId3" imgW="1866600" imgH="33012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67350" y="866864"/>
                        <a:ext cx="4597400" cy="81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4787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200" y="1009359"/>
            <a:ext cx="1142332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 of Squares Regression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Measures variability from mean response explained by regression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 of Squares Error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Measures variability in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from all other sources after linear relationship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between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has been accounted for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SST = SSR + SSE follows from the identity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465291" y="870569"/>
          <a:ext cx="30988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680" imgH="330120" progId="Equation.3">
                  <p:embed/>
                </p:oleObj>
              </mc:Choice>
              <mc:Fallback>
                <p:oleObj name="Equation" r:id="rId2" imgW="1282680" imgH="33012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65291" y="870569"/>
                        <a:ext cx="3098800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210049" y="2473911"/>
          <a:ext cx="3545927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680" imgH="330120" progId="Equation.3">
                  <p:embed/>
                </p:oleObj>
              </mc:Choice>
              <mc:Fallback>
                <p:oleObj name="Equation" r:id="rId4" imgW="1282680" imgH="33012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0049" y="2473911"/>
                        <a:ext cx="3545927" cy="912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704849" y="5372100"/>
          <a:ext cx="7655322" cy="789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52700" imgH="292100" progId="Equation.3">
                  <p:embed/>
                </p:oleObj>
              </mc:Choice>
              <mc:Fallback>
                <p:oleObj name="Equation" r:id="rId6" imgW="2552700" imgH="292100" progId="Equation.3">
                  <p:embed/>
                  <p:pic>
                    <p:nvPicPr>
                      <p:cNvPr id="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49" y="5372100"/>
                        <a:ext cx="7655322" cy="78953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356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catterplot%20dist%20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1" y="3286266"/>
            <a:ext cx="6323500" cy="351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0735" y="752795"/>
            <a:ext cx="103192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Coefficient of determination: r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SSR/SST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SST = SSR + SSE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SSE -&gt; 0, SSR -&gt; SST and  r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-&gt; 1 means a perfect fit to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SSR -&gt; 0, r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-&gt; 0 fit is the same as the average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interpreted as fraction of response variation explained by the predictor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87364" y="3524146"/>
            <a:ext cx="11785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SST=228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SSE=12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SSR=216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0.95</a:t>
            </a:r>
          </a:p>
        </p:txBody>
      </p:sp>
    </p:spTree>
    <p:extLst>
      <p:ext uri="{BB962C8B-B14F-4D97-AF65-F5344CB8AC3E}">
        <p14:creationId xmlns:p14="http://schemas.microsoft.com/office/powerpoint/2010/main" val="740805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Discovering Knowledge in Data: Data Mining Methods and Models, By Daniel T. Larose. Copyright 2005 John Wiley &amp; Sons, Inc.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3877DC-DAF4-4C52-907F-69DBE3C3250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64734"/>
            <a:ext cx="10972800" cy="433722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Mean Square Error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(MSE)</a:t>
            </a:r>
          </a:p>
          <a:p>
            <a:pPr marL="457200" lvl="1" indent="0" eaLnBrk="1" hangingPunct="1">
              <a:buNone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 = number predictors, n = number observations</a:t>
            </a:r>
          </a:p>
          <a:p>
            <a:pPr eaLnBrk="1" hangingPunct="1">
              <a:defRPr/>
            </a:pP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Standard Error of the Estimate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/>
              <a:t> </a:t>
            </a:r>
          </a:p>
          <a:p>
            <a:pPr eaLnBrk="1" hangingPunct="1">
              <a:defRPr/>
            </a:pP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a "typical” residual or error in estimation</a:t>
            </a:r>
          </a:p>
          <a:p>
            <a:pPr eaLnBrk="1" hangingPunct="1"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hiker vs time dataset m =1, n=10, SSE = 12 -&gt;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1.225 km</a:t>
            </a:r>
          </a:p>
          <a:p>
            <a:pPr eaLnBrk="1" hangingPunct="1"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Linear regression estimate of hiking distance typically differs from actual distance by about 1.2 km</a:t>
            </a:r>
            <a:endParaRPr lang="en-US" altLang="en-US" sz="2400" dirty="0"/>
          </a:p>
          <a:p>
            <a:pPr eaLnBrk="1" hangingPunct="1">
              <a:defRPr/>
            </a:pPr>
            <a:endParaRPr lang="en-US" altLang="en-US" sz="2400" dirty="0"/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1524001" y="14345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655" name="Rectangle 5"/>
          <p:cNvSpPr>
            <a:spLocks noChangeArrowheads="1"/>
          </p:cNvSpPr>
          <p:nvPr/>
        </p:nvSpPr>
        <p:spPr bwMode="auto">
          <a:xfrm>
            <a:off x="1524001" y="3130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656" name="Rectangle 6"/>
          <p:cNvSpPr>
            <a:spLocks noChangeArrowheads="1"/>
          </p:cNvSpPr>
          <p:nvPr/>
        </p:nvSpPr>
        <p:spPr bwMode="auto">
          <a:xfrm>
            <a:off x="1524001" y="30776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657" name="Rectangle 7"/>
          <p:cNvSpPr>
            <a:spLocks noChangeArrowheads="1"/>
          </p:cNvSpPr>
          <p:nvPr/>
        </p:nvSpPr>
        <p:spPr bwMode="auto">
          <a:xfrm>
            <a:off x="1524001" y="30776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658" name="Rectangle 8"/>
          <p:cNvSpPr>
            <a:spLocks noChangeArrowheads="1"/>
          </p:cNvSpPr>
          <p:nvPr/>
        </p:nvSpPr>
        <p:spPr bwMode="auto">
          <a:xfrm>
            <a:off x="1524001" y="30776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659" name="Rectangle 9"/>
          <p:cNvSpPr>
            <a:spLocks noChangeArrowheads="1"/>
          </p:cNvSpPr>
          <p:nvPr/>
        </p:nvSpPr>
        <p:spPr bwMode="auto">
          <a:xfrm>
            <a:off x="1524001" y="30966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660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661" name="Rectangle 12"/>
          <p:cNvSpPr>
            <a:spLocks noChangeArrowheads="1"/>
          </p:cNvSpPr>
          <p:nvPr/>
        </p:nvSpPr>
        <p:spPr bwMode="auto">
          <a:xfrm>
            <a:off x="1524001" y="31347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663" name="Rectangle 1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17" name="Object 11">
            <a:extLst>
              <a:ext uri="{FF2B5EF4-FFF2-40B4-BE49-F238E27FC236}">
                <a16:creationId xmlns:a16="http://schemas.microsoft.com/office/drawing/2014/main" id="{BF14EA2B-597B-4F1B-A474-A310CA0B2F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594702"/>
              </p:ext>
            </p:extLst>
          </p:nvPr>
        </p:nvGraphicFramePr>
        <p:xfrm>
          <a:off x="6529148" y="1584927"/>
          <a:ext cx="436745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7172" imgH="215806" progId="Equation.3">
                  <p:embed/>
                </p:oleObj>
              </mc:Choice>
              <mc:Fallback>
                <p:oleObj name="Equation" r:id="rId2" imgW="1447172" imgH="215806" progId="Equation.3">
                  <p:embed/>
                  <p:pic>
                    <p:nvPicPr>
                      <p:cNvPr id="17" name="Object 11">
                        <a:extLst>
                          <a:ext uri="{FF2B5EF4-FFF2-40B4-BE49-F238E27FC236}">
                            <a16:creationId xmlns:a16="http://schemas.microsoft.com/office/drawing/2014/main" id="{BF14EA2B-597B-4F1B-A474-A310CA0B2F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9148" y="1584927"/>
                        <a:ext cx="4367452" cy="660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id="{24149185-8FB9-4F37-9755-39AF216CA1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32358" y="2729984"/>
          <a:ext cx="5435641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0" imgH="254000" progId="Equation.3">
                  <p:embed/>
                </p:oleObj>
              </mc:Choice>
              <mc:Fallback>
                <p:oleObj name="Equation" r:id="rId4" imgW="1905000" imgH="254000" progId="Equation.3">
                  <p:embed/>
                  <p:pic>
                    <p:nvPicPr>
                      <p:cNvPr id="18" name="Object 13">
                        <a:extLst>
                          <a:ext uri="{FF2B5EF4-FFF2-40B4-BE49-F238E27FC236}">
                            <a16:creationId xmlns:a16="http://schemas.microsoft.com/office/drawing/2014/main" id="{24149185-8FB9-4F37-9755-39AF216CA1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358" y="2729984"/>
                        <a:ext cx="5435641" cy="7334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CD8CD17-8696-46D8-8740-012CE2245B1C}"/>
              </a:ext>
            </a:extLst>
          </p:cNvPr>
          <p:cNvSpPr txBox="1"/>
          <p:nvPr/>
        </p:nvSpPr>
        <p:spPr>
          <a:xfrm>
            <a:off x="3812147" y="468868"/>
            <a:ext cx="4341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Standard Error of the Estimate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180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9800" y="2633325"/>
            <a:ext cx="106679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Fit = ax + b is a 2-parameter linear model of data.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a = 0, show that the best choice of b is the average of the data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will do this problem in class. </a:t>
            </a:r>
          </a:p>
        </p:txBody>
      </p:sp>
    </p:spTree>
    <p:extLst>
      <p:ext uri="{BB962C8B-B14F-4D97-AF65-F5344CB8AC3E}">
        <p14:creationId xmlns:p14="http://schemas.microsoft.com/office/powerpoint/2010/main" val="2295012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0F0A1342-A3F4-4B87-963A-9770466EC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12" y="969665"/>
            <a:ext cx="5841279" cy="5604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DE5110-C6C1-454F-9D25-055D08C61FA3}"/>
              </a:ext>
            </a:extLst>
          </p:cNvPr>
          <p:cNvSpPr txBox="1"/>
          <p:nvPr/>
        </p:nvSpPr>
        <p:spPr>
          <a:xfrm>
            <a:off x="4216171" y="2266908"/>
            <a:ext cx="5241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use of MATLAB keyword “sum”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A45F25-196F-47F9-8AC5-9FF380354A34}"/>
              </a:ext>
            </a:extLst>
          </p:cNvPr>
          <p:cNvSpPr txBox="1"/>
          <p:nvPr/>
        </p:nvSpPr>
        <p:spPr>
          <a:xfrm>
            <a:off x="850329" y="419100"/>
            <a:ext cx="10800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MATLAB code for standard error of estimation and coefficient of determination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F186B-57DE-F2FF-8421-C84C51DC28E6}"/>
              </a:ext>
            </a:extLst>
          </p:cNvPr>
          <p:cNvSpPr txBox="1"/>
          <p:nvPr/>
        </p:nvSpPr>
        <p:spPr>
          <a:xfrm>
            <a:off x="3720871" y="3092408"/>
            <a:ext cx="7301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use of dot product to calculate sum of squares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53A72-FD8C-1F21-1ED3-4E4FCBC3687E}"/>
              </a:ext>
            </a:extLst>
          </p:cNvPr>
          <p:cNvSpPr txBox="1"/>
          <p:nvPr/>
        </p:nvSpPr>
        <p:spPr>
          <a:xfrm>
            <a:off x="2984271" y="1392493"/>
            <a:ext cx="3677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squared residuals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0801F8-049C-60F8-C5EE-14A83D312F79}"/>
              </a:ext>
            </a:extLst>
          </p:cNvPr>
          <p:cNvSpPr/>
          <p:nvPr/>
        </p:nvSpPr>
        <p:spPr>
          <a:xfrm>
            <a:off x="1752601" y="4910435"/>
            <a:ext cx="1231670" cy="715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48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Discovering Knowledge in Data: Data Mining Methods and Models, By Daniel T. Larose. Copyright 2005 John Wiley &amp; Sons, Inc.</a:t>
            </a:r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FB7345-A037-49BF-868B-DCA70A5355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18935"/>
            <a:ext cx="10515600" cy="43513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leverage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400" i="1" baseline="-10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i</a:t>
            </a: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observation:</a:t>
            </a:r>
          </a:p>
          <a:p>
            <a:pPr eaLnBrk="1" hangingPunct="1">
              <a:defRPr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leverage increases as distance of an x-value from the mean of x-values increases </a:t>
            </a:r>
          </a:p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1/n &lt;= Leverage &lt;= 1.0</a:t>
            </a:r>
          </a:p>
          <a:p>
            <a:pPr eaLnBrk="1" hangingPunct="1"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observations with leverage &gt; 2(m + 1)/n are considered to have high leverage</a:t>
            </a: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1524001" y="14345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1524001" y="3130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7896" name="Rectangle 6"/>
          <p:cNvSpPr>
            <a:spLocks noChangeArrowheads="1"/>
          </p:cNvSpPr>
          <p:nvPr/>
        </p:nvSpPr>
        <p:spPr bwMode="auto">
          <a:xfrm>
            <a:off x="1524001" y="30776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7897" name="Rectangle 7"/>
          <p:cNvSpPr>
            <a:spLocks noChangeArrowheads="1"/>
          </p:cNvSpPr>
          <p:nvPr/>
        </p:nvSpPr>
        <p:spPr bwMode="auto">
          <a:xfrm>
            <a:off x="1524001" y="30776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7898" name="Rectangle 8"/>
          <p:cNvSpPr>
            <a:spLocks noChangeArrowheads="1"/>
          </p:cNvSpPr>
          <p:nvPr/>
        </p:nvSpPr>
        <p:spPr bwMode="auto">
          <a:xfrm>
            <a:off x="1524001" y="30776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7899" name="Rectangle 9"/>
          <p:cNvSpPr>
            <a:spLocks noChangeArrowheads="1"/>
          </p:cNvSpPr>
          <p:nvPr/>
        </p:nvSpPr>
        <p:spPr bwMode="auto">
          <a:xfrm>
            <a:off x="1524001" y="30966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7900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7901" name="Rectangle 11"/>
          <p:cNvSpPr>
            <a:spLocks noChangeArrowheads="1"/>
          </p:cNvSpPr>
          <p:nvPr/>
        </p:nvSpPr>
        <p:spPr bwMode="auto">
          <a:xfrm>
            <a:off x="1524001" y="31347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7902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7903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7904" name="Rectangle 14"/>
          <p:cNvSpPr>
            <a:spLocks noChangeArrowheads="1"/>
          </p:cNvSpPr>
          <p:nvPr/>
        </p:nvSpPr>
        <p:spPr bwMode="auto">
          <a:xfrm>
            <a:off x="1524001" y="30871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7905" name="Rectangle 15"/>
          <p:cNvSpPr>
            <a:spLocks noChangeArrowheads="1"/>
          </p:cNvSpPr>
          <p:nvPr/>
        </p:nvSpPr>
        <p:spPr bwMode="auto">
          <a:xfrm>
            <a:off x="1524001" y="29538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7906" name="Rectangle 16"/>
          <p:cNvSpPr>
            <a:spLocks noChangeArrowheads="1"/>
          </p:cNvSpPr>
          <p:nvPr/>
        </p:nvSpPr>
        <p:spPr bwMode="auto">
          <a:xfrm>
            <a:off x="1524001" y="31062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7907" name="Rectangle 17"/>
          <p:cNvSpPr>
            <a:spLocks noChangeArrowheads="1"/>
          </p:cNvSpPr>
          <p:nvPr/>
        </p:nvSpPr>
        <p:spPr bwMode="auto">
          <a:xfrm>
            <a:off x="1524001" y="29776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7908" name="Rectangle 18"/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7909" name="Rectangle 1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7910" name="Rectangle 2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7911" name="Rectangle 21"/>
          <p:cNvSpPr>
            <a:spLocks noChangeArrowheads="1"/>
          </p:cNvSpPr>
          <p:nvPr/>
        </p:nvSpPr>
        <p:spPr bwMode="auto">
          <a:xfrm>
            <a:off x="1524001" y="30109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7912" name="Rectangle 22"/>
          <p:cNvSpPr>
            <a:spLocks noChangeArrowheads="1"/>
          </p:cNvSpPr>
          <p:nvPr/>
        </p:nvSpPr>
        <p:spPr bwMode="auto">
          <a:xfrm>
            <a:off x="1524001" y="30109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7913" name="Rectangle 23"/>
          <p:cNvSpPr>
            <a:spLocks noChangeArrowheads="1"/>
          </p:cNvSpPr>
          <p:nvPr/>
        </p:nvSpPr>
        <p:spPr bwMode="auto">
          <a:xfrm>
            <a:off x="1524001" y="31252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7914" name="Rectangle 2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7915" name="Rectangle 25"/>
          <p:cNvSpPr>
            <a:spLocks noChangeArrowheads="1"/>
          </p:cNvSpPr>
          <p:nvPr/>
        </p:nvSpPr>
        <p:spPr bwMode="auto">
          <a:xfrm>
            <a:off x="1524001" y="31252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7916" name="Rectangle 26"/>
          <p:cNvSpPr>
            <a:spLocks noChangeArrowheads="1"/>
          </p:cNvSpPr>
          <p:nvPr/>
        </p:nvSpPr>
        <p:spPr bwMode="auto">
          <a:xfrm>
            <a:off x="3284539" y="2241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7917" name="Rectangle 27"/>
          <p:cNvSpPr>
            <a:spLocks noChangeArrowheads="1"/>
          </p:cNvSpPr>
          <p:nvPr/>
        </p:nvSpPr>
        <p:spPr bwMode="auto">
          <a:xfrm>
            <a:off x="3284539" y="2241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7918" name="Rectangle 28"/>
          <p:cNvSpPr>
            <a:spLocks noChangeArrowheads="1"/>
          </p:cNvSpPr>
          <p:nvPr/>
        </p:nvSpPr>
        <p:spPr bwMode="auto">
          <a:xfrm>
            <a:off x="3284539" y="2241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7919" name="Rectangle 29"/>
          <p:cNvSpPr>
            <a:spLocks noChangeArrowheads="1"/>
          </p:cNvSpPr>
          <p:nvPr/>
        </p:nvSpPr>
        <p:spPr bwMode="auto">
          <a:xfrm>
            <a:off x="3284539" y="2241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7920" name="Rectangle 30"/>
          <p:cNvSpPr>
            <a:spLocks noChangeArrowheads="1"/>
          </p:cNvSpPr>
          <p:nvPr/>
        </p:nvSpPr>
        <p:spPr bwMode="auto">
          <a:xfrm>
            <a:off x="3284539" y="2241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7921" name="Rectangle 31"/>
          <p:cNvSpPr>
            <a:spLocks noChangeArrowheads="1"/>
          </p:cNvSpPr>
          <p:nvPr/>
        </p:nvSpPr>
        <p:spPr bwMode="auto">
          <a:xfrm>
            <a:off x="3284539" y="2241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7922" name="Rectangle 32"/>
          <p:cNvSpPr>
            <a:spLocks noChangeArrowheads="1"/>
          </p:cNvSpPr>
          <p:nvPr/>
        </p:nvSpPr>
        <p:spPr bwMode="auto">
          <a:xfrm>
            <a:off x="1524001" y="15012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7923" name="Rectangle 33"/>
          <p:cNvSpPr>
            <a:spLocks noChangeArrowheads="1"/>
          </p:cNvSpPr>
          <p:nvPr/>
        </p:nvSpPr>
        <p:spPr bwMode="auto">
          <a:xfrm>
            <a:off x="1524001" y="31109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7924" name="Rectangle 3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7925" name="Rectangle 3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41" name="Object 35">
            <a:extLst>
              <a:ext uri="{FF2B5EF4-FFF2-40B4-BE49-F238E27FC236}">
                <a16:creationId xmlns:a16="http://schemas.microsoft.com/office/drawing/2014/main" id="{A967361C-15B2-46AD-B3A9-911704B632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9385" y="1313934"/>
          <a:ext cx="3924300" cy="17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680" imgH="583920" progId="Equation.3">
                  <p:embed/>
                </p:oleObj>
              </mc:Choice>
              <mc:Fallback>
                <p:oleObj name="Equation" r:id="rId2" imgW="1282680" imgH="583920" progId="Equation.3">
                  <p:embed/>
                  <p:pic>
                    <p:nvPicPr>
                      <p:cNvPr id="41" name="Object 35">
                        <a:extLst>
                          <a:ext uri="{FF2B5EF4-FFF2-40B4-BE49-F238E27FC236}">
                            <a16:creationId xmlns:a16="http://schemas.microsoft.com/office/drawing/2014/main" id="{A967361C-15B2-46AD-B3A9-911704B632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385" y="1313934"/>
                        <a:ext cx="3924300" cy="17922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A5B0F2E-2BF7-4E97-BCE4-5C86A9CC4485}"/>
              </a:ext>
            </a:extLst>
          </p:cNvPr>
          <p:cNvSpPr txBox="1"/>
          <p:nvPr/>
        </p:nvSpPr>
        <p:spPr>
          <a:xfrm>
            <a:off x="1524001" y="588099"/>
            <a:ext cx="9215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Leverage of observations: potential to effect parameters of linear fit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5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Discovering Knowledge in Data: Data Mining Methods and Models, By Daniel T. Larose. Copyright 2005 John Wiley &amp; Sons, Inc.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84870"/>
            <a:ext cx="10972800" cy="4917867"/>
          </a:xfrm>
        </p:spPr>
        <p:txBody>
          <a:bodyPr>
            <a:normAutofit fontScale="62500" lnSpcReduction="20000"/>
          </a:bodyPr>
          <a:lstStyle/>
          <a:p>
            <a:pPr marL="0" indent="0" eaLnBrk="1" hangingPunct="1">
              <a:buNone/>
              <a:defRPr/>
            </a:pPr>
            <a:r>
              <a:rPr lang="en-U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Standard error of </a:t>
            </a:r>
            <a:r>
              <a:rPr lang="en-US" alt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3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residual</a:t>
            </a:r>
          </a:p>
          <a:p>
            <a:pPr marL="0" indent="0" eaLnBrk="1" hangingPunct="1">
              <a:buNone/>
              <a:defRPr/>
            </a:pPr>
            <a:r>
              <a:rPr lang="en-U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Observation with leverage </a:t>
            </a:r>
            <a:r>
              <a:rPr lang="en-US" alt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3400" i="1" baseline="-10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 marL="0" indent="0" eaLnBrk="1" hangingPunct="1">
              <a:buNone/>
              <a:defRPr/>
            </a:pPr>
            <a:endParaRPr lang="en-US" altLang="en-US" sz="2400" i="1" baseline="-10000" dirty="0"/>
          </a:p>
          <a:p>
            <a:pPr marL="0" indent="0">
              <a:buNone/>
              <a:defRPr/>
            </a:pPr>
            <a:endParaRPr lang="en-US" alt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At minimum leverage of 1/n and large n, standard error of i</a:t>
            </a:r>
            <a:r>
              <a:rPr lang="en-US" altLang="en-US" sz="3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residual approaches standard error of estimation</a:t>
            </a:r>
          </a:p>
          <a:p>
            <a:pPr marL="0" indent="0" eaLnBrk="1" hangingPunct="1">
              <a:buNone/>
              <a:defRPr/>
            </a:pPr>
            <a:endParaRPr lang="en-US" altLang="en-US" sz="2600" i="1" dirty="0"/>
          </a:p>
          <a:p>
            <a:pPr marL="0" indent="0" eaLnBrk="1" hangingPunct="1">
              <a:buNone/>
              <a:defRPr/>
            </a:pPr>
            <a:endParaRPr lang="en-US" altLang="en-US" sz="2600" dirty="0"/>
          </a:p>
          <a:p>
            <a:pPr marL="0" indent="0" eaLnBrk="1" hangingPunct="1">
              <a:buNone/>
              <a:defRPr/>
            </a:pPr>
            <a:r>
              <a:rPr lang="en-U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Standardized Residual:</a:t>
            </a:r>
          </a:p>
          <a:p>
            <a:pPr marL="0" indent="0" eaLnBrk="1" hangingPunct="1">
              <a:buNone/>
              <a:defRPr/>
            </a:pPr>
            <a:endParaRPr lang="en-US" altLang="en-US" sz="24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leverage approaches its maximum values of 1, standardized residual becomes large</a:t>
            </a:r>
          </a:p>
          <a:p>
            <a:pPr marL="0" indent="0" eaLnBrk="1" hangingPunct="1">
              <a:buNone/>
              <a:defRPr/>
            </a:pPr>
            <a:endParaRPr lang="en-US" altLang="en-US" sz="2400" dirty="0"/>
          </a:p>
          <a:p>
            <a:pPr marL="0" indent="0" eaLnBrk="1" hangingPunct="1">
              <a:buNone/>
              <a:defRPr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Generally, observations with standardized residual &gt; 2 are considered outliers</a:t>
            </a:r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1524001" y="14345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5847" name="Rectangle 5"/>
          <p:cNvSpPr>
            <a:spLocks noChangeArrowheads="1"/>
          </p:cNvSpPr>
          <p:nvPr/>
        </p:nvSpPr>
        <p:spPr bwMode="auto">
          <a:xfrm>
            <a:off x="1524001" y="3130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5848" name="Rectangle 6"/>
          <p:cNvSpPr>
            <a:spLocks noChangeArrowheads="1"/>
          </p:cNvSpPr>
          <p:nvPr/>
        </p:nvSpPr>
        <p:spPr bwMode="auto">
          <a:xfrm>
            <a:off x="1524001" y="30776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5849" name="Rectangle 7"/>
          <p:cNvSpPr>
            <a:spLocks noChangeArrowheads="1"/>
          </p:cNvSpPr>
          <p:nvPr/>
        </p:nvSpPr>
        <p:spPr bwMode="auto">
          <a:xfrm>
            <a:off x="1524001" y="30776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5850" name="Rectangle 8"/>
          <p:cNvSpPr>
            <a:spLocks noChangeArrowheads="1"/>
          </p:cNvSpPr>
          <p:nvPr/>
        </p:nvSpPr>
        <p:spPr bwMode="auto">
          <a:xfrm>
            <a:off x="1524001" y="30776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5851" name="Rectangle 9"/>
          <p:cNvSpPr>
            <a:spLocks noChangeArrowheads="1"/>
          </p:cNvSpPr>
          <p:nvPr/>
        </p:nvSpPr>
        <p:spPr bwMode="auto">
          <a:xfrm>
            <a:off x="1524001" y="30966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5852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5853" name="Rectangle 11"/>
          <p:cNvSpPr>
            <a:spLocks noChangeArrowheads="1"/>
          </p:cNvSpPr>
          <p:nvPr/>
        </p:nvSpPr>
        <p:spPr bwMode="auto">
          <a:xfrm>
            <a:off x="1524001" y="31347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5854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5855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5856" name="Rectangle 14"/>
          <p:cNvSpPr>
            <a:spLocks noChangeArrowheads="1"/>
          </p:cNvSpPr>
          <p:nvPr/>
        </p:nvSpPr>
        <p:spPr bwMode="auto">
          <a:xfrm>
            <a:off x="1524001" y="30871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5857" name="Rectangle 15"/>
          <p:cNvSpPr>
            <a:spLocks noChangeArrowheads="1"/>
          </p:cNvSpPr>
          <p:nvPr/>
        </p:nvSpPr>
        <p:spPr bwMode="auto">
          <a:xfrm>
            <a:off x="1524001" y="29538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5858" name="Rectangle 16"/>
          <p:cNvSpPr>
            <a:spLocks noChangeArrowheads="1"/>
          </p:cNvSpPr>
          <p:nvPr/>
        </p:nvSpPr>
        <p:spPr bwMode="auto">
          <a:xfrm>
            <a:off x="1524001" y="31062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5859" name="Rectangle 17"/>
          <p:cNvSpPr>
            <a:spLocks noChangeArrowheads="1"/>
          </p:cNvSpPr>
          <p:nvPr/>
        </p:nvSpPr>
        <p:spPr bwMode="auto">
          <a:xfrm>
            <a:off x="1524001" y="29776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5860" name="Rectangle 18"/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5861" name="Rectangle 1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5862" name="Rectangle 2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5863" name="Rectangle 21"/>
          <p:cNvSpPr>
            <a:spLocks noChangeArrowheads="1"/>
          </p:cNvSpPr>
          <p:nvPr/>
        </p:nvSpPr>
        <p:spPr bwMode="auto">
          <a:xfrm>
            <a:off x="1524001" y="30109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5864" name="Rectangle 22"/>
          <p:cNvSpPr>
            <a:spLocks noChangeArrowheads="1"/>
          </p:cNvSpPr>
          <p:nvPr/>
        </p:nvSpPr>
        <p:spPr bwMode="auto">
          <a:xfrm>
            <a:off x="1524001" y="30109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5865" name="Rectangle 23"/>
          <p:cNvSpPr>
            <a:spLocks noChangeArrowheads="1"/>
          </p:cNvSpPr>
          <p:nvPr/>
        </p:nvSpPr>
        <p:spPr bwMode="auto">
          <a:xfrm>
            <a:off x="1524001" y="31252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5866" name="Rectangle 2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5867" name="Rectangle 25"/>
          <p:cNvSpPr>
            <a:spLocks noChangeArrowheads="1"/>
          </p:cNvSpPr>
          <p:nvPr/>
        </p:nvSpPr>
        <p:spPr bwMode="auto">
          <a:xfrm>
            <a:off x="1524001" y="31252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5868" name="Rectangle 26"/>
          <p:cNvSpPr>
            <a:spLocks noChangeArrowheads="1"/>
          </p:cNvSpPr>
          <p:nvPr/>
        </p:nvSpPr>
        <p:spPr bwMode="auto">
          <a:xfrm>
            <a:off x="3284539" y="2241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5869" name="Rectangle 27"/>
          <p:cNvSpPr>
            <a:spLocks noChangeArrowheads="1"/>
          </p:cNvSpPr>
          <p:nvPr/>
        </p:nvSpPr>
        <p:spPr bwMode="auto">
          <a:xfrm>
            <a:off x="3284539" y="2241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5870" name="Rectangle 28"/>
          <p:cNvSpPr>
            <a:spLocks noChangeArrowheads="1"/>
          </p:cNvSpPr>
          <p:nvPr/>
        </p:nvSpPr>
        <p:spPr bwMode="auto">
          <a:xfrm>
            <a:off x="3284539" y="2241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5871" name="Rectangle 29"/>
          <p:cNvSpPr>
            <a:spLocks noChangeArrowheads="1"/>
          </p:cNvSpPr>
          <p:nvPr/>
        </p:nvSpPr>
        <p:spPr bwMode="auto">
          <a:xfrm>
            <a:off x="3284539" y="2241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5874" name="Rectangle 32"/>
          <p:cNvSpPr>
            <a:spLocks noChangeArrowheads="1"/>
          </p:cNvSpPr>
          <p:nvPr/>
        </p:nvSpPr>
        <p:spPr bwMode="auto">
          <a:xfrm>
            <a:off x="1524001" y="15012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5875" name="Rectangle 40"/>
          <p:cNvSpPr>
            <a:spLocks noChangeArrowheads="1"/>
          </p:cNvSpPr>
          <p:nvPr/>
        </p:nvSpPr>
        <p:spPr bwMode="auto">
          <a:xfrm>
            <a:off x="1524001" y="31109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5877" name="Rectangle 4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41" name="Object 39">
            <a:extLst>
              <a:ext uri="{FF2B5EF4-FFF2-40B4-BE49-F238E27FC236}">
                <a16:creationId xmlns:a16="http://schemas.microsoft.com/office/drawing/2014/main" id="{334EF344-DC33-48FE-952C-DBCB719A28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299073"/>
              </p:ext>
            </p:extLst>
          </p:nvPr>
        </p:nvGraphicFramePr>
        <p:xfrm>
          <a:off x="4244345" y="944969"/>
          <a:ext cx="3916920" cy="979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337" imgH="266584" progId="Equation.3">
                  <p:embed/>
                </p:oleObj>
              </mc:Choice>
              <mc:Fallback>
                <p:oleObj name="Equation" r:id="rId2" imgW="1066337" imgH="266584" progId="Equation.3">
                  <p:embed/>
                  <p:pic>
                    <p:nvPicPr>
                      <p:cNvPr id="41" name="Object 39">
                        <a:extLst>
                          <a:ext uri="{FF2B5EF4-FFF2-40B4-BE49-F238E27FC236}">
                            <a16:creationId xmlns:a16="http://schemas.microsoft.com/office/drawing/2014/main" id="{334EF344-DC33-48FE-952C-DBCB719A28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345" y="944969"/>
                        <a:ext cx="3916920" cy="97923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1">
            <a:extLst>
              <a:ext uri="{FF2B5EF4-FFF2-40B4-BE49-F238E27FC236}">
                <a16:creationId xmlns:a16="http://schemas.microsoft.com/office/drawing/2014/main" id="{C7B504A3-C116-4D96-A683-C86B3A9A34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308683"/>
              </p:ext>
            </p:extLst>
          </p:nvPr>
        </p:nvGraphicFramePr>
        <p:xfrm>
          <a:off x="3581400" y="3195638"/>
          <a:ext cx="4210283" cy="1141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89100" imgH="457200" progId="Equation.3">
                  <p:embed/>
                </p:oleObj>
              </mc:Choice>
              <mc:Fallback>
                <p:oleObj name="Equation" r:id="rId4" imgW="1689100" imgH="457200" progId="Equation.3">
                  <p:embed/>
                  <p:pic>
                    <p:nvPicPr>
                      <p:cNvPr id="44" name="Object 41">
                        <a:extLst>
                          <a:ext uri="{FF2B5EF4-FFF2-40B4-BE49-F238E27FC236}">
                            <a16:creationId xmlns:a16="http://schemas.microsoft.com/office/drawing/2014/main" id="{C7B504A3-C116-4D96-A683-C86B3A9A34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195638"/>
                        <a:ext cx="4210283" cy="114196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D1AFCAC-37D5-4D02-B515-B39DB67CD882}"/>
              </a:ext>
            </a:extLst>
          </p:cNvPr>
          <p:cNvSpPr txBox="1"/>
          <p:nvPr/>
        </p:nvSpPr>
        <p:spPr>
          <a:xfrm>
            <a:off x="3376904" y="438874"/>
            <a:ext cx="508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Standardized residuals and outliers </a:t>
            </a:r>
          </a:p>
        </p:txBody>
      </p:sp>
    </p:spTree>
    <p:extLst>
      <p:ext uri="{BB962C8B-B14F-4D97-AF65-F5344CB8AC3E}">
        <p14:creationId xmlns:p14="http://schemas.microsoft.com/office/powerpoint/2010/main" val="2836672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EBD296-0227-41C5-B0A0-5024C953C3FE}"/>
              </a:ext>
            </a:extLst>
          </p:cNvPr>
          <p:cNvSpPr txBox="1"/>
          <p:nvPr/>
        </p:nvSpPr>
        <p:spPr>
          <a:xfrm>
            <a:off x="2228563" y="570038"/>
            <a:ext cx="6958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MATLAB code to calculate standardized residuals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356F4D-71BA-4CAA-8F76-571BB731A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9630"/>
            <a:ext cx="7081994" cy="4387499"/>
          </a:xfrm>
          <a:prstGeom prst="rect">
            <a:avLst/>
          </a:prstGeom>
        </p:spPr>
      </p:pic>
      <p:graphicFrame>
        <p:nvGraphicFramePr>
          <p:cNvPr id="7" name="Object 35">
            <a:extLst>
              <a:ext uri="{FF2B5EF4-FFF2-40B4-BE49-F238E27FC236}">
                <a16:creationId xmlns:a16="http://schemas.microsoft.com/office/drawing/2014/main" id="{FADFA7CE-2608-4091-967C-80EE4F966F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099857"/>
              </p:ext>
            </p:extLst>
          </p:nvPr>
        </p:nvGraphicFramePr>
        <p:xfrm>
          <a:off x="6939519" y="1500201"/>
          <a:ext cx="3271282" cy="1494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82680" imgH="583920" progId="Equation.3">
                  <p:embed/>
                </p:oleObj>
              </mc:Choice>
              <mc:Fallback>
                <p:oleObj name="Equation" r:id="rId3" imgW="1282680" imgH="583920" progId="Equation.3">
                  <p:embed/>
                  <p:pic>
                    <p:nvPicPr>
                      <p:cNvPr id="41" name="Object 35">
                        <a:extLst>
                          <a:ext uri="{FF2B5EF4-FFF2-40B4-BE49-F238E27FC236}">
                            <a16:creationId xmlns:a16="http://schemas.microsoft.com/office/drawing/2014/main" id="{A967361C-15B2-46AD-B3A9-911704B632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9519" y="1500201"/>
                        <a:ext cx="3271282" cy="149404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9">
            <a:extLst>
              <a:ext uri="{FF2B5EF4-FFF2-40B4-BE49-F238E27FC236}">
                <a16:creationId xmlns:a16="http://schemas.microsoft.com/office/drawing/2014/main" id="{3FEA84BA-D673-4F76-A796-C7CA8CAC6A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473222"/>
              </p:ext>
            </p:extLst>
          </p:nvPr>
        </p:nvGraphicFramePr>
        <p:xfrm>
          <a:off x="7375357" y="3212024"/>
          <a:ext cx="3916920" cy="979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66337" imgH="266584" progId="Equation.3">
                  <p:embed/>
                </p:oleObj>
              </mc:Choice>
              <mc:Fallback>
                <p:oleObj name="Equation" r:id="rId5" imgW="1066337" imgH="266584" progId="Equation.3">
                  <p:embed/>
                  <p:pic>
                    <p:nvPicPr>
                      <p:cNvPr id="41" name="Object 39">
                        <a:extLst>
                          <a:ext uri="{FF2B5EF4-FFF2-40B4-BE49-F238E27FC236}">
                            <a16:creationId xmlns:a16="http://schemas.microsoft.com/office/drawing/2014/main" id="{334EF344-DC33-48FE-952C-DBCB719A28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5357" y="3212024"/>
                        <a:ext cx="3916920" cy="97923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1">
            <a:extLst>
              <a:ext uri="{FF2B5EF4-FFF2-40B4-BE49-F238E27FC236}">
                <a16:creationId xmlns:a16="http://schemas.microsoft.com/office/drawing/2014/main" id="{51126318-CE8D-4DB0-B732-20962E6CA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769628"/>
              </p:ext>
            </p:extLst>
          </p:nvPr>
        </p:nvGraphicFramePr>
        <p:xfrm>
          <a:off x="7081994" y="4786815"/>
          <a:ext cx="4210283" cy="1141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89100" imgH="457200" progId="Equation.3">
                  <p:embed/>
                </p:oleObj>
              </mc:Choice>
              <mc:Fallback>
                <p:oleObj name="Equation" r:id="rId7" imgW="1689100" imgH="457200" progId="Equation.3">
                  <p:embed/>
                  <p:pic>
                    <p:nvPicPr>
                      <p:cNvPr id="44" name="Object 41">
                        <a:extLst>
                          <a:ext uri="{FF2B5EF4-FFF2-40B4-BE49-F238E27FC236}">
                            <a16:creationId xmlns:a16="http://schemas.microsoft.com/office/drawing/2014/main" id="{C7B504A3-C116-4D96-A683-C86B3A9A34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1994" y="4786815"/>
                        <a:ext cx="4210283" cy="114196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4559753-AB7E-F605-F97A-A9AFFAA72FB3}"/>
              </a:ext>
            </a:extLst>
          </p:cNvPr>
          <p:cNvSpPr txBox="1"/>
          <p:nvPr/>
        </p:nvSpPr>
        <p:spPr>
          <a:xfrm>
            <a:off x="2361971" y="3401714"/>
            <a:ext cx="415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residence of operators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058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2EE682-028A-45DD-BF00-2E26C85B10BF}"/>
              </a:ext>
            </a:extLst>
          </p:cNvPr>
          <p:cNvSpPr txBox="1"/>
          <p:nvPr/>
        </p:nvSpPr>
        <p:spPr>
          <a:xfrm>
            <a:off x="2404533" y="622300"/>
            <a:ext cx="8246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0" i="0" u="none" strike="noStrike" baseline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fr-FR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[b0,b1,rsq,StdErrEst,StdRes] = </a:t>
            </a:r>
            <a:r>
              <a:rPr lang="fr-FR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linfit</a:t>
            </a:r>
            <a:r>
              <a:rPr lang="fr-FR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x,y</a:t>
            </a:r>
            <a:r>
              <a:rPr lang="fr-FR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A29D0C-76EF-40AC-8983-7721FC2676C7}"/>
              </a:ext>
            </a:extLst>
          </p:cNvPr>
          <p:cNvSpPr txBox="1"/>
          <p:nvPr/>
        </p:nvSpPr>
        <p:spPr>
          <a:xfrm>
            <a:off x="2010833" y="1358900"/>
            <a:ext cx="76995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Available on the class webpage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Optimizes parameters by solving the normal equations.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Calculates coefficient of determination.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Calculates standard error of estimation.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Calculates standard residuals.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845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>
            <a:extLst>
              <a:ext uri="{FF2B5EF4-FFF2-40B4-BE49-F238E27FC236}">
                <a16:creationId xmlns:a16="http://schemas.microsoft.com/office/drawing/2014/main" id="{A2A2F439-B71A-ACD4-1E02-3A67020EAB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152650" y="635635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00">
                <a:solidFill>
                  <a:srgbClr val="FFFFFF"/>
                </a:solidFill>
              </a:rPr>
              <a:t>Discovering Knowledge in Data: Data Mining Methods and Models, By Daniel T. Larose. Copyright 2005 John Wiley &amp; Sons, Inc.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998B5FC-8856-5E7F-EE9D-2B4911A23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75460" y="959491"/>
            <a:ext cx="6654800" cy="373950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another data point to hiker dataset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hiker traveled 20 km in 5 hours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Write a script to run function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linfit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on expanded hiker dataset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Plot fit and data and same set of axes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Report b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b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s, and r</a:t>
            </a: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Determine if the new data point is an outlier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Report standardized residual for new datapoint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linfit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with data entry like in slide 9</a:t>
            </a:r>
          </a:p>
        </p:txBody>
      </p:sp>
      <p:sp>
        <p:nvSpPr>
          <p:cNvPr id="39942" name="Rectangle 4">
            <a:extLst>
              <a:ext uri="{FF2B5EF4-FFF2-40B4-BE49-F238E27FC236}">
                <a16:creationId xmlns:a16="http://schemas.microsoft.com/office/drawing/2014/main" id="{650659B8-4DA7-0FDC-440B-DD1243D1C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920876"/>
            <a:ext cx="18415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sp>
        <p:nvSpPr>
          <p:cNvPr id="39943" name="Rectangle 5">
            <a:extLst>
              <a:ext uri="{FF2B5EF4-FFF2-40B4-BE49-F238E27FC236}">
                <a16:creationId xmlns:a16="http://schemas.microsoft.com/office/drawing/2014/main" id="{CBF961CF-F1A1-8069-1819-5054E566E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192464"/>
            <a:ext cx="18415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sp>
        <p:nvSpPr>
          <p:cNvPr id="39944" name="Rectangle 6">
            <a:extLst>
              <a:ext uri="{FF2B5EF4-FFF2-40B4-BE49-F238E27FC236}">
                <a16:creationId xmlns:a16="http://schemas.microsoft.com/office/drawing/2014/main" id="{25D3DF32-D601-6987-5EB6-ABB745F42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154364"/>
            <a:ext cx="184150" cy="3000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sp>
        <p:nvSpPr>
          <p:cNvPr id="39945" name="Rectangle 7">
            <a:extLst>
              <a:ext uri="{FF2B5EF4-FFF2-40B4-BE49-F238E27FC236}">
                <a16:creationId xmlns:a16="http://schemas.microsoft.com/office/drawing/2014/main" id="{26C93352-7373-E643-6CFF-ED55E34F0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154364"/>
            <a:ext cx="184150" cy="3000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sp>
        <p:nvSpPr>
          <p:cNvPr id="39946" name="Rectangle 8">
            <a:extLst>
              <a:ext uri="{FF2B5EF4-FFF2-40B4-BE49-F238E27FC236}">
                <a16:creationId xmlns:a16="http://schemas.microsoft.com/office/drawing/2014/main" id="{B9253A52-2D4E-2833-3146-E9FF10A71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154364"/>
            <a:ext cx="184150" cy="3000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sp>
        <p:nvSpPr>
          <p:cNvPr id="39947" name="Rectangle 9">
            <a:extLst>
              <a:ext uri="{FF2B5EF4-FFF2-40B4-BE49-F238E27FC236}">
                <a16:creationId xmlns:a16="http://schemas.microsoft.com/office/drawing/2014/main" id="{F9F1BA74-71C6-C30F-00C1-B88D25908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168650"/>
            <a:ext cx="184150" cy="3000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sp>
        <p:nvSpPr>
          <p:cNvPr id="39948" name="Rectangle 10">
            <a:extLst>
              <a:ext uri="{FF2B5EF4-FFF2-40B4-BE49-F238E27FC236}">
                <a16:creationId xmlns:a16="http://schemas.microsoft.com/office/drawing/2014/main" id="{54E94FB0-879D-D719-E0D3-574B1770E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706439"/>
            <a:ext cx="18415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sp>
        <p:nvSpPr>
          <p:cNvPr id="39949" name="Rectangle 11">
            <a:extLst>
              <a:ext uri="{FF2B5EF4-FFF2-40B4-BE49-F238E27FC236}">
                <a16:creationId xmlns:a16="http://schemas.microsoft.com/office/drawing/2014/main" id="{011ACEA7-2F1F-6A3B-87FE-4B1611C13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197225"/>
            <a:ext cx="184150" cy="3000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sp>
        <p:nvSpPr>
          <p:cNvPr id="39950" name="Rectangle 12">
            <a:extLst>
              <a:ext uri="{FF2B5EF4-FFF2-40B4-BE49-F238E27FC236}">
                <a16:creationId xmlns:a16="http://schemas.microsoft.com/office/drawing/2014/main" id="{A257D9E1-6931-B226-DB11-1E761BEDC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706439"/>
            <a:ext cx="18415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sp>
        <p:nvSpPr>
          <p:cNvPr id="39951" name="Rectangle 13">
            <a:extLst>
              <a:ext uri="{FF2B5EF4-FFF2-40B4-BE49-F238E27FC236}">
                <a16:creationId xmlns:a16="http://schemas.microsoft.com/office/drawing/2014/main" id="{8E48FF57-283F-0C9D-6A1E-96D297D30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706439"/>
            <a:ext cx="18415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sp>
        <p:nvSpPr>
          <p:cNvPr id="39952" name="Rectangle 14">
            <a:extLst>
              <a:ext uri="{FF2B5EF4-FFF2-40B4-BE49-F238E27FC236}">
                <a16:creationId xmlns:a16="http://schemas.microsoft.com/office/drawing/2014/main" id="{27BC5821-604C-8FA4-A959-ED9DB70C0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160714"/>
            <a:ext cx="184150" cy="3000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sp>
        <p:nvSpPr>
          <p:cNvPr id="39953" name="Rectangle 15">
            <a:extLst>
              <a:ext uri="{FF2B5EF4-FFF2-40B4-BE49-F238E27FC236}">
                <a16:creationId xmlns:a16="http://schemas.microsoft.com/office/drawing/2014/main" id="{84A852A0-2E92-A732-5513-E28BD732E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060700"/>
            <a:ext cx="184150" cy="3000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sp>
        <p:nvSpPr>
          <p:cNvPr id="39954" name="Rectangle 16">
            <a:extLst>
              <a:ext uri="{FF2B5EF4-FFF2-40B4-BE49-F238E27FC236}">
                <a16:creationId xmlns:a16="http://schemas.microsoft.com/office/drawing/2014/main" id="{9B570B4E-F1D1-3F4B-5B4C-FCAA586F2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175000"/>
            <a:ext cx="184150" cy="3000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sp>
        <p:nvSpPr>
          <p:cNvPr id="39955" name="Rectangle 17">
            <a:extLst>
              <a:ext uri="{FF2B5EF4-FFF2-40B4-BE49-F238E27FC236}">
                <a16:creationId xmlns:a16="http://schemas.microsoft.com/office/drawing/2014/main" id="{12099293-F2CC-85CE-FA6B-59AA89FB2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078164"/>
            <a:ext cx="18415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sp>
        <p:nvSpPr>
          <p:cNvPr id="39956" name="Rectangle 18">
            <a:extLst>
              <a:ext uri="{FF2B5EF4-FFF2-40B4-BE49-F238E27FC236}">
                <a16:creationId xmlns:a16="http://schemas.microsoft.com/office/drawing/2014/main" id="{C6F9E755-930E-B316-9EE4-914E2FBFF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132139"/>
            <a:ext cx="184150" cy="3000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sp>
        <p:nvSpPr>
          <p:cNvPr id="39957" name="Rectangle 19">
            <a:extLst>
              <a:ext uri="{FF2B5EF4-FFF2-40B4-BE49-F238E27FC236}">
                <a16:creationId xmlns:a16="http://schemas.microsoft.com/office/drawing/2014/main" id="{DFAE9126-C2EE-EEBB-2F2A-D590519AF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706439"/>
            <a:ext cx="18415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sp>
        <p:nvSpPr>
          <p:cNvPr id="39958" name="Rectangle 20">
            <a:extLst>
              <a:ext uri="{FF2B5EF4-FFF2-40B4-BE49-F238E27FC236}">
                <a16:creationId xmlns:a16="http://schemas.microsoft.com/office/drawing/2014/main" id="{7C444A53-98B7-3070-0BAF-9347318B2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706439"/>
            <a:ext cx="18415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sp>
        <p:nvSpPr>
          <p:cNvPr id="39959" name="Rectangle 21">
            <a:extLst>
              <a:ext uri="{FF2B5EF4-FFF2-40B4-BE49-F238E27FC236}">
                <a16:creationId xmlns:a16="http://schemas.microsoft.com/office/drawing/2014/main" id="{7BC300CD-DB58-B543-2FCC-A3E63A895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103564"/>
            <a:ext cx="184150" cy="3000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sp>
        <p:nvSpPr>
          <p:cNvPr id="39960" name="Rectangle 22">
            <a:extLst>
              <a:ext uri="{FF2B5EF4-FFF2-40B4-BE49-F238E27FC236}">
                <a16:creationId xmlns:a16="http://schemas.microsoft.com/office/drawing/2014/main" id="{267A110C-C4B2-90BA-802B-0D73B1897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103564"/>
            <a:ext cx="184150" cy="3000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sp>
        <p:nvSpPr>
          <p:cNvPr id="39961" name="Rectangle 23">
            <a:extLst>
              <a:ext uri="{FF2B5EF4-FFF2-40B4-BE49-F238E27FC236}">
                <a16:creationId xmlns:a16="http://schemas.microsoft.com/office/drawing/2014/main" id="{06FE5B72-C201-0B5E-4A0D-FF41E7FCA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189289"/>
            <a:ext cx="184150" cy="3000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sp>
        <p:nvSpPr>
          <p:cNvPr id="39962" name="Rectangle 24">
            <a:extLst>
              <a:ext uri="{FF2B5EF4-FFF2-40B4-BE49-F238E27FC236}">
                <a16:creationId xmlns:a16="http://schemas.microsoft.com/office/drawing/2014/main" id="{776AF6C6-D17A-E050-D1F0-F1A1798D7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706439"/>
            <a:ext cx="18415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sp>
        <p:nvSpPr>
          <p:cNvPr id="39963" name="Rectangle 25">
            <a:extLst>
              <a:ext uri="{FF2B5EF4-FFF2-40B4-BE49-F238E27FC236}">
                <a16:creationId xmlns:a16="http://schemas.microsoft.com/office/drawing/2014/main" id="{D51478A2-308B-C052-B79C-706301FF4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189289"/>
            <a:ext cx="184150" cy="3000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sp>
        <p:nvSpPr>
          <p:cNvPr id="39964" name="Rectangle 26">
            <a:extLst>
              <a:ext uri="{FF2B5EF4-FFF2-40B4-BE49-F238E27FC236}">
                <a16:creationId xmlns:a16="http://schemas.microsoft.com/office/drawing/2014/main" id="{9D22E8EE-FB88-0480-6DF0-F5A783BAC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7800" y="2525714"/>
            <a:ext cx="18415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sp>
        <p:nvSpPr>
          <p:cNvPr id="39965" name="Rectangle 27">
            <a:extLst>
              <a:ext uri="{FF2B5EF4-FFF2-40B4-BE49-F238E27FC236}">
                <a16:creationId xmlns:a16="http://schemas.microsoft.com/office/drawing/2014/main" id="{1AEEFF68-BF58-3953-3BF0-3CE34BEC3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7800" y="2525714"/>
            <a:ext cx="18415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sp>
        <p:nvSpPr>
          <p:cNvPr id="39966" name="Rectangle 28">
            <a:extLst>
              <a:ext uri="{FF2B5EF4-FFF2-40B4-BE49-F238E27FC236}">
                <a16:creationId xmlns:a16="http://schemas.microsoft.com/office/drawing/2014/main" id="{63DA1CA8-A1EC-620A-6125-BA9DDB882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7800" y="2525714"/>
            <a:ext cx="18415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sp>
        <p:nvSpPr>
          <p:cNvPr id="39967" name="Rectangle 29">
            <a:extLst>
              <a:ext uri="{FF2B5EF4-FFF2-40B4-BE49-F238E27FC236}">
                <a16:creationId xmlns:a16="http://schemas.microsoft.com/office/drawing/2014/main" id="{FDB8BE5B-5D47-CF05-5A5D-6A52CDFF5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7800" y="2525714"/>
            <a:ext cx="18415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sp>
        <p:nvSpPr>
          <p:cNvPr id="39968" name="Rectangle 30">
            <a:extLst>
              <a:ext uri="{FF2B5EF4-FFF2-40B4-BE49-F238E27FC236}">
                <a16:creationId xmlns:a16="http://schemas.microsoft.com/office/drawing/2014/main" id="{9C8E3361-F9A2-692A-9A4C-43BCC1D6B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7800" y="2525714"/>
            <a:ext cx="18415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sp>
        <p:nvSpPr>
          <p:cNvPr id="39969" name="Rectangle 31">
            <a:extLst>
              <a:ext uri="{FF2B5EF4-FFF2-40B4-BE49-F238E27FC236}">
                <a16:creationId xmlns:a16="http://schemas.microsoft.com/office/drawing/2014/main" id="{42564A08-E760-0764-6EFC-BD738A4B4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7800" y="2525714"/>
            <a:ext cx="18415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sp>
        <p:nvSpPr>
          <p:cNvPr id="39970" name="Rectangle 32">
            <a:extLst>
              <a:ext uri="{FF2B5EF4-FFF2-40B4-BE49-F238E27FC236}">
                <a16:creationId xmlns:a16="http://schemas.microsoft.com/office/drawing/2014/main" id="{4F1B0654-FE98-B6AF-2EC5-12569F610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971675"/>
            <a:ext cx="184150" cy="3000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sp>
        <p:nvSpPr>
          <p:cNvPr id="39971" name="Rectangle 33">
            <a:extLst>
              <a:ext uri="{FF2B5EF4-FFF2-40B4-BE49-F238E27FC236}">
                <a16:creationId xmlns:a16="http://schemas.microsoft.com/office/drawing/2014/main" id="{8F225E0E-5C27-407E-F90C-FA0A48326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178176"/>
            <a:ext cx="18415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sp>
        <p:nvSpPr>
          <p:cNvPr id="39972" name="Rectangle 34">
            <a:extLst>
              <a:ext uri="{FF2B5EF4-FFF2-40B4-BE49-F238E27FC236}">
                <a16:creationId xmlns:a16="http://schemas.microsoft.com/office/drawing/2014/main" id="{4509900C-6F7D-292E-AE1B-46BAE1B77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706439"/>
            <a:ext cx="18415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sp>
        <p:nvSpPr>
          <p:cNvPr id="39973" name="Rectangle 35">
            <a:extLst>
              <a:ext uri="{FF2B5EF4-FFF2-40B4-BE49-F238E27FC236}">
                <a16:creationId xmlns:a16="http://schemas.microsoft.com/office/drawing/2014/main" id="{160FC85A-C1CF-1314-717D-52EC4D498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706439"/>
            <a:ext cx="18415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sp>
        <p:nvSpPr>
          <p:cNvPr id="6180" name="TextBox 6">
            <a:extLst>
              <a:ext uri="{FF2B5EF4-FFF2-40B4-BE49-F238E27FC236}">
                <a16:creationId xmlns:a16="http://schemas.microsoft.com/office/drawing/2014/main" id="{0B5FB3D3-ABB3-32B7-1935-7A71328A7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090" y="339016"/>
            <a:ext cx="82092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 3a: Linear fit with test for fit quality and outliers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24ED39-E29F-C582-FD0E-AB2E0659B31C}"/>
              </a:ext>
            </a:extLst>
          </p:cNvPr>
          <p:cNvSpPr txBox="1"/>
          <p:nvPr/>
        </p:nvSpPr>
        <p:spPr>
          <a:xfrm>
            <a:off x="3181350" y="5173165"/>
            <a:ext cx="57848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Write a script to do this assignment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9C99267-4179-F378-0397-BD9F6985D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" y="1543300"/>
            <a:ext cx="6373772" cy="3447800"/>
          </a:xfrm>
          <a:prstGeom prst="rect">
            <a:avLst/>
          </a:prstGeom>
        </p:spPr>
      </p:pic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38A4A21C-BC67-912D-FD4E-2FF163DBA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066" y="1193800"/>
            <a:ext cx="5646933" cy="42352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FE875B5-B26C-B4C6-3948-C1FBB791516B}"/>
              </a:ext>
            </a:extLst>
          </p:cNvPr>
          <p:cNvSpPr/>
          <p:nvPr/>
        </p:nvSpPr>
        <p:spPr>
          <a:xfrm>
            <a:off x="9030032" y="2514600"/>
            <a:ext cx="279400" cy="2921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C7764B-5BDD-34F4-9807-0F7B5A96BEA1}"/>
              </a:ext>
            </a:extLst>
          </p:cNvPr>
          <p:cNvSpPr txBox="1"/>
          <p:nvPr/>
        </p:nvSpPr>
        <p:spPr>
          <a:xfrm>
            <a:off x="4533900" y="406400"/>
            <a:ext cx="3521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Script for Assignment 3a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7A468D-5CB4-4831-940E-26F26C14018A}"/>
              </a:ext>
            </a:extLst>
          </p:cNvPr>
          <p:cNvSpPr txBox="1"/>
          <p:nvPr/>
        </p:nvSpPr>
        <p:spPr>
          <a:xfrm>
            <a:off x="2135621" y="5642570"/>
            <a:ext cx="792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Now write a similar script with input from Cereals dataset</a:t>
            </a:r>
          </a:p>
        </p:txBody>
      </p:sp>
    </p:spTree>
    <p:extLst>
      <p:ext uri="{BB962C8B-B14F-4D97-AF65-F5344CB8AC3E}">
        <p14:creationId xmlns:p14="http://schemas.microsoft.com/office/powerpoint/2010/main" val="731157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" y="2307552"/>
            <a:ext cx="11983453" cy="3101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3010" y="1591088"/>
            <a:ext cx="6491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First 10 rows cereals dataset as an Excel file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CCE0F0-55BD-4CBA-82FF-FBB5BFFB5F88}"/>
              </a:ext>
            </a:extLst>
          </p:cNvPr>
          <p:cNvSpPr txBox="1"/>
          <p:nvPr/>
        </p:nvSpPr>
        <p:spPr>
          <a:xfrm>
            <a:off x="368968" y="568990"/>
            <a:ext cx="117267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Application of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linfit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cereals dataset on class web page: nutritional rating vs sugar</a:t>
            </a:r>
          </a:p>
        </p:txBody>
      </p:sp>
    </p:spTree>
    <p:extLst>
      <p:ext uri="{BB962C8B-B14F-4D97-AF65-F5344CB8AC3E}">
        <p14:creationId xmlns:p14="http://schemas.microsoft.com/office/powerpoint/2010/main" val="496187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" y="2345041"/>
            <a:ext cx="12042741" cy="3253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2331" y="446506"/>
            <a:ext cx="87454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without labels in Excel file: setup to use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csvread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Write a script to use function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linfit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x,y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) to fit rating vs sugar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F9C5AD-681C-4AFF-AB72-FDDC1C7AA9C2}"/>
              </a:ext>
            </a:extLst>
          </p:cNvPr>
          <p:cNvSpPr txBox="1"/>
          <p:nvPr/>
        </p:nvSpPr>
        <p:spPr>
          <a:xfrm>
            <a:off x="4078705" y="1949116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fiber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4C3084-A7CA-4C08-A180-AA4903289146}"/>
              </a:ext>
            </a:extLst>
          </p:cNvPr>
          <p:cNvSpPr txBox="1"/>
          <p:nvPr/>
        </p:nvSpPr>
        <p:spPr>
          <a:xfrm>
            <a:off x="5927558" y="1944931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sugar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7A7945-E4EC-4225-A916-227BBD95D37B}"/>
              </a:ext>
            </a:extLst>
          </p:cNvPr>
          <p:cNvSpPr txBox="1"/>
          <p:nvPr/>
        </p:nvSpPr>
        <p:spPr>
          <a:xfrm>
            <a:off x="11297084" y="1944931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rating</a:t>
            </a:r>
          </a:p>
        </p:txBody>
      </p:sp>
    </p:spTree>
    <p:extLst>
      <p:ext uri="{BB962C8B-B14F-4D97-AF65-F5344CB8AC3E}">
        <p14:creationId xmlns:p14="http://schemas.microsoft.com/office/powerpoint/2010/main" val="3049197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3EF378-70EF-46F3-BAD3-1F5F668F0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06" y="316729"/>
            <a:ext cx="8428261" cy="622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310" y="1536174"/>
            <a:ext cx="1118937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Average of data expresses how much we know in the absence of “predictors”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Example: {y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} = height of students at WSU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Attributes of students (Weight, Age, Country of origin, etc.) are potential “predictors” of height.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any attribute x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|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a|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fit = ax + b to dataset {x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,y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} tells us how important x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as a predictor of y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sign of the slope tells us the direction of the correlation between y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-25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 the best slope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and intercept by least-squares minimization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23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C83D7316-8196-435D-AFC5-F98721646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384" y="697776"/>
            <a:ext cx="8294842" cy="62211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C50B75-F629-4F48-B2B8-F0221427F0BF}"/>
              </a:ext>
            </a:extLst>
          </p:cNvPr>
          <p:cNvSpPr txBox="1"/>
          <p:nvPr/>
        </p:nvSpPr>
        <p:spPr>
          <a:xfrm>
            <a:off x="2154367" y="3429000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A254EF-1B85-4732-AA99-6E395A02A542}"/>
              </a:ext>
            </a:extLst>
          </p:cNvPr>
          <p:cNvSpPr txBox="1"/>
          <p:nvPr/>
        </p:nvSpPr>
        <p:spPr>
          <a:xfrm>
            <a:off x="6455292" y="6312357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sugar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E2F13C-BA3D-4167-9D88-64AB8C5E45A5}"/>
              </a:ext>
            </a:extLst>
          </p:cNvPr>
          <p:cNvSpPr txBox="1"/>
          <p:nvPr/>
        </p:nvSpPr>
        <p:spPr>
          <a:xfrm>
            <a:off x="4099680" y="1474909"/>
            <a:ext cx="5666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59.4, b1 = -2.42, r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0.58, s = 9.16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A78F51-66DB-42AC-9D5E-988BB1B2547B}"/>
              </a:ext>
            </a:extLst>
          </p:cNvPr>
          <p:cNvSpPr txBox="1"/>
          <p:nvPr/>
        </p:nvSpPr>
        <p:spPr>
          <a:xfrm>
            <a:off x="8435802" y="2108466"/>
            <a:ext cx="13308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Outliers: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(0, 93.7)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(6, 68.4)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483C21-E507-4174-A88B-6B9AF20EA932}"/>
              </a:ext>
            </a:extLst>
          </p:cNvPr>
          <p:cNvSpPr txBox="1"/>
          <p:nvPr/>
        </p:nvSpPr>
        <p:spPr>
          <a:xfrm>
            <a:off x="2154367" y="448845"/>
            <a:ext cx="10454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Fit to cereals data: nutritional rating VS sugar with outlier testing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76F540F-0D5E-F9ED-2FD6-F553FB37FD3A}"/>
              </a:ext>
            </a:extLst>
          </p:cNvPr>
          <p:cNvSpPr/>
          <p:nvPr/>
        </p:nvSpPr>
        <p:spPr>
          <a:xfrm>
            <a:off x="3365500" y="1355276"/>
            <a:ext cx="279400" cy="2921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026697E-CDF4-30CF-65EE-3FB710CEE7E2}"/>
              </a:ext>
            </a:extLst>
          </p:cNvPr>
          <p:cNvSpPr/>
          <p:nvPr/>
        </p:nvSpPr>
        <p:spPr>
          <a:xfrm>
            <a:off x="5930900" y="2797530"/>
            <a:ext cx="279400" cy="2921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95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>
            <a:extLst>
              <a:ext uri="{FF2B5EF4-FFF2-40B4-BE49-F238E27FC236}">
                <a16:creationId xmlns:a16="http://schemas.microsoft.com/office/drawing/2014/main" id="{A2A2F439-B71A-ACD4-1E02-3A67020EAB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152650" y="635635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Discovering Knowledge in Data: Data Mining Methods and Models, By Daniel T. Larose. Copyright 2005 John Wiley &amp; Sons, Inc.</a:t>
            </a:r>
          </a:p>
        </p:txBody>
      </p:sp>
      <p:sp>
        <p:nvSpPr>
          <p:cNvPr id="39942" name="Rectangle 4">
            <a:extLst>
              <a:ext uri="{FF2B5EF4-FFF2-40B4-BE49-F238E27FC236}">
                <a16:creationId xmlns:a16="http://schemas.microsoft.com/office/drawing/2014/main" id="{650659B8-4DA7-0FDC-440B-DD1243D1C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920876"/>
            <a:ext cx="18415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9943" name="Rectangle 5">
            <a:extLst>
              <a:ext uri="{FF2B5EF4-FFF2-40B4-BE49-F238E27FC236}">
                <a16:creationId xmlns:a16="http://schemas.microsoft.com/office/drawing/2014/main" id="{CBF961CF-F1A1-8069-1819-5054E566E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192464"/>
            <a:ext cx="18415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9944" name="Rectangle 6">
            <a:extLst>
              <a:ext uri="{FF2B5EF4-FFF2-40B4-BE49-F238E27FC236}">
                <a16:creationId xmlns:a16="http://schemas.microsoft.com/office/drawing/2014/main" id="{25D3DF32-D601-6987-5EB6-ABB745F42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154364"/>
            <a:ext cx="184150" cy="3000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9945" name="Rectangle 7">
            <a:extLst>
              <a:ext uri="{FF2B5EF4-FFF2-40B4-BE49-F238E27FC236}">
                <a16:creationId xmlns:a16="http://schemas.microsoft.com/office/drawing/2014/main" id="{26C93352-7373-E643-6CFF-ED55E34F0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154364"/>
            <a:ext cx="184150" cy="3000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9946" name="Rectangle 8">
            <a:extLst>
              <a:ext uri="{FF2B5EF4-FFF2-40B4-BE49-F238E27FC236}">
                <a16:creationId xmlns:a16="http://schemas.microsoft.com/office/drawing/2014/main" id="{B9253A52-2D4E-2833-3146-E9FF10A71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154364"/>
            <a:ext cx="184150" cy="3000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9947" name="Rectangle 9">
            <a:extLst>
              <a:ext uri="{FF2B5EF4-FFF2-40B4-BE49-F238E27FC236}">
                <a16:creationId xmlns:a16="http://schemas.microsoft.com/office/drawing/2014/main" id="{F9F1BA74-71C6-C30F-00C1-B88D25908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168650"/>
            <a:ext cx="184150" cy="3000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9948" name="Rectangle 10">
            <a:extLst>
              <a:ext uri="{FF2B5EF4-FFF2-40B4-BE49-F238E27FC236}">
                <a16:creationId xmlns:a16="http://schemas.microsoft.com/office/drawing/2014/main" id="{54E94FB0-879D-D719-E0D3-574B1770E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706439"/>
            <a:ext cx="18415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9949" name="Rectangle 11">
            <a:extLst>
              <a:ext uri="{FF2B5EF4-FFF2-40B4-BE49-F238E27FC236}">
                <a16:creationId xmlns:a16="http://schemas.microsoft.com/office/drawing/2014/main" id="{011ACEA7-2F1F-6A3B-87FE-4B1611C13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197225"/>
            <a:ext cx="184150" cy="3000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9950" name="Rectangle 12">
            <a:extLst>
              <a:ext uri="{FF2B5EF4-FFF2-40B4-BE49-F238E27FC236}">
                <a16:creationId xmlns:a16="http://schemas.microsoft.com/office/drawing/2014/main" id="{A257D9E1-6931-B226-DB11-1E761BEDC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706439"/>
            <a:ext cx="18415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9951" name="Rectangle 13">
            <a:extLst>
              <a:ext uri="{FF2B5EF4-FFF2-40B4-BE49-F238E27FC236}">
                <a16:creationId xmlns:a16="http://schemas.microsoft.com/office/drawing/2014/main" id="{8E48FF57-283F-0C9D-6A1E-96D297D30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706439"/>
            <a:ext cx="18415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9952" name="Rectangle 14">
            <a:extLst>
              <a:ext uri="{FF2B5EF4-FFF2-40B4-BE49-F238E27FC236}">
                <a16:creationId xmlns:a16="http://schemas.microsoft.com/office/drawing/2014/main" id="{27BC5821-604C-8FA4-A959-ED9DB70C0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160714"/>
            <a:ext cx="184150" cy="3000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9953" name="Rectangle 15">
            <a:extLst>
              <a:ext uri="{FF2B5EF4-FFF2-40B4-BE49-F238E27FC236}">
                <a16:creationId xmlns:a16="http://schemas.microsoft.com/office/drawing/2014/main" id="{84A852A0-2E92-A732-5513-E28BD732E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060700"/>
            <a:ext cx="184150" cy="3000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9954" name="Rectangle 16">
            <a:extLst>
              <a:ext uri="{FF2B5EF4-FFF2-40B4-BE49-F238E27FC236}">
                <a16:creationId xmlns:a16="http://schemas.microsoft.com/office/drawing/2014/main" id="{9B570B4E-F1D1-3F4B-5B4C-FCAA586F2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175000"/>
            <a:ext cx="184150" cy="3000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9955" name="Rectangle 17">
            <a:extLst>
              <a:ext uri="{FF2B5EF4-FFF2-40B4-BE49-F238E27FC236}">
                <a16:creationId xmlns:a16="http://schemas.microsoft.com/office/drawing/2014/main" id="{12099293-F2CC-85CE-FA6B-59AA89FB2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078164"/>
            <a:ext cx="18415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9956" name="Rectangle 18">
            <a:extLst>
              <a:ext uri="{FF2B5EF4-FFF2-40B4-BE49-F238E27FC236}">
                <a16:creationId xmlns:a16="http://schemas.microsoft.com/office/drawing/2014/main" id="{C6F9E755-930E-B316-9EE4-914E2FBFF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132139"/>
            <a:ext cx="184150" cy="3000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9957" name="Rectangle 19">
            <a:extLst>
              <a:ext uri="{FF2B5EF4-FFF2-40B4-BE49-F238E27FC236}">
                <a16:creationId xmlns:a16="http://schemas.microsoft.com/office/drawing/2014/main" id="{DFAE9126-C2EE-EEBB-2F2A-D590519AF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706439"/>
            <a:ext cx="18415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9958" name="Rectangle 20">
            <a:extLst>
              <a:ext uri="{FF2B5EF4-FFF2-40B4-BE49-F238E27FC236}">
                <a16:creationId xmlns:a16="http://schemas.microsoft.com/office/drawing/2014/main" id="{7C444A53-98B7-3070-0BAF-9347318B2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706439"/>
            <a:ext cx="18415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9959" name="Rectangle 21">
            <a:extLst>
              <a:ext uri="{FF2B5EF4-FFF2-40B4-BE49-F238E27FC236}">
                <a16:creationId xmlns:a16="http://schemas.microsoft.com/office/drawing/2014/main" id="{7BC300CD-DB58-B543-2FCC-A3E63A895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103564"/>
            <a:ext cx="184150" cy="3000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9960" name="Rectangle 22">
            <a:extLst>
              <a:ext uri="{FF2B5EF4-FFF2-40B4-BE49-F238E27FC236}">
                <a16:creationId xmlns:a16="http://schemas.microsoft.com/office/drawing/2014/main" id="{267A110C-C4B2-90BA-802B-0D73B1897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103564"/>
            <a:ext cx="184150" cy="3000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9961" name="Rectangle 23">
            <a:extLst>
              <a:ext uri="{FF2B5EF4-FFF2-40B4-BE49-F238E27FC236}">
                <a16:creationId xmlns:a16="http://schemas.microsoft.com/office/drawing/2014/main" id="{06FE5B72-C201-0B5E-4A0D-FF41E7FCA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189289"/>
            <a:ext cx="184150" cy="3000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9962" name="Rectangle 24">
            <a:extLst>
              <a:ext uri="{FF2B5EF4-FFF2-40B4-BE49-F238E27FC236}">
                <a16:creationId xmlns:a16="http://schemas.microsoft.com/office/drawing/2014/main" id="{776AF6C6-D17A-E050-D1F0-F1A1798D7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706439"/>
            <a:ext cx="18415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9963" name="Rectangle 25">
            <a:extLst>
              <a:ext uri="{FF2B5EF4-FFF2-40B4-BE49-F238E27FC236}">
                <a16:creationId xmlns:a16="http://schemas.microsoft.com/office/drawing/2014/main" id="{D51478A2-308B-C052-B79C-706301FF4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189289"/>
            <a:ext cx="184150" cy="3000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9964" name="Rectangle 26">
            <a:extLst>
              <a:ext uri="{FF2B5EF4-FFF2-40B4-BE49-F238E27FC236}">
                <a16:creationId xmlns:a16="http://schemas.microsoft.com/office/drawing/2014/main" id="{9D22E8EE-FB88-0480-6DF0-F5A783BAC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7800" y="2525714"/>
            <a:ext cx="18415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9965" name="Rectangle 27">
            <a:extLst>
              <a:ext uri="{FF2B5EF4-FFF2-40B4-BE49-F238E27FC236}">
                <a16:creationId xmlns:a16="http://schemas.microsoft.com/office/drawing/2014/main" id="{1AEEFF68-BF58-3953-3BF0-3CE34BEC3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7800" y="2525714"/>
            <a:ext cx="18415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9966" name="Rectangle 28">
            <a:extLst>
              <a:ext uri="{FF2B5EF4-FFF2-40B4-BE49-F238E27FC236}">
                <a16:creationId xmlns:a16="http://schemas.microsoft.com/office/drawing/2014/main" id="{63DA1CA8-A1EC-620A-6125-BA9DDB882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7800" y="2525714"/>
            <a:ext cx="18415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9967" name="Rectangle 29">
            <a:extLst>
              <a:ext uri="{FF2B5EF4-FFF2-40B4-BE49-F238E27FC236}">
                <a16:creationId xmlns:a16="http://schemas.microsoft.com/office/drawing/2014/main" id="{FDB8BE5B-5D47-CF05-5A5D-6A52CDFF5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7800" y="2525714"/>
            <a:ext cx="18415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9968" name="Rectangle 30">
            <a:extLst>
              <a:ext uri="{FF2B5EF4-FFF2-40B4-BE49-F238E27FC236}">
                <a16:creationId xmlns:a16="http://schemas.microsoft.com/office/drawing/2014/main" id="{9C8E3361-F9A2-692A-9A4C-43BCC1D6B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7800" y="2525714"/>
            <a:ext cx="18415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9969" name="Rectangle 31">
            <a:extLst>
              <a:ext uri="{FF2B5EF4-FFF2-40B4-BE49-F238E27FC236}">
                <a16:creationId xmlns:a16="http://schemas.microsoft.com/office/drawing/2014/main" id="{42564A08-E760-0764-6EFC-BD738A4B4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7800" y="2525714"/>
            <a:ext cx="18415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9970" name="Rectangle 32">
            <a:extLst>
              <a:ext uri="{FF2B5EF4-FFF2-40B4-BE49-F238E27FC236}">
                <a16:creationId xmlns:a16="http://schemas.microsoft.com/office/drawing/2014/main" id="{4F1B0654-FE98-B6AF-2EC5-12569F610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971675"/>
            <a:ext cx="184150" cy="3000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9971" name="Rectangle 33">
            <a:extLst>
              <a:ext uri="{FF2B5EF4-FFF2-40B4-BE49-F238E27FC236}">
                <a16:creationId xmlns:a16="http://schemas.microsoft.com/office/drawing/2014/main" id="{8F225E0E-5C27-407E-F90C-FA0A48326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178176"/>
            <a:ext cx="18415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9972" name="Rectangle 34">
            <a:extLst>
              <a:ext uri="{FF2B5EF4-FFF2-40B4-BE49-F238E27FC236}">
                <a16:creationId xmlns:a16="http://schemas.microsoft.com/office/drawing/2014/main" id="{4509900C-6F7D-292E-AE1B-46BAE1B77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706439"/>
            <a:ext cx="18415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9973" name="Rectangle 35">
            <a:extLst>
              <a:ext uri="{FF2B5EF4-FFF2-40B4-BE49-F238E27FC236}">
                <a16:creationId xmlns:a16="http://schemas.microsoft.com/office/drawing/2014/main" id="{160FC85A-C1CF-1314-717D-52EC4D498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706439"/>
            <a:ext cx="18415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180" name="TextBox 6">
            <a:extLst>
              <a:ext uri="{FF2B5EF4-FFF2-40B4-BE49-F238E27FC236}">
                <a16:creationId xmlns:a16="http://schemas.microsoft.com/office/drawing/2014/main" id="{0B5FB3D3-ABB3-32B7-1935-7A71328A7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090" y="2293334"/>
            <a:ext cx="1026037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Assignment 3b: 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Fit rating vs sugar with and without outliers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Compare the coefficient of determination and standard error of estimation 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the 2 fits.</a:t>
            </a:r>
          </a:p>
        </p:txBody>
      </p:sp>
    </p:spTree>
    <p:extLst>
      <p:ext uri="{BB962C8B-B14F-4D97-AF65-F5344CB8AC3E}">
        <p14:creationId xmlns:p14="http://schemas.microsoft.com/office/powerpoint/2010/main" val="1855444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3EF378-70EF-46F3-BAD3-1F5F668F0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006" y="443729"/>
            <a:ext cx="8428261" cy="62245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C2E864-D793-CC94-C11D-134478FE108E}"/>
              </a:ext>
            </a:extLst>
          </p:cNvPr>
          <p:cNvSpPr txBox="1"/>
          <p:nvPr/>
        </p:nvSpPr>
        <p:spPr>
          <a:xfrm>
            <a:off x="381000" y="774700"/>
            <a:ext cx="35910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Modify this script to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create sugar and ratings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without outliers</a:t>
            </a:r>
          </a:p>
        </p:txBody>
      </p:sp>
    </p:spTree>
    <p:extLst>
      <p:ext uri="{BB962C8B-B14F-4D97-AF65-F5344CB8AC3E}">
        <p14:creationId xmlns:p14="http://schemas.microsoft.com/office/powerpoint/2010/main" val="2396961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CAEC9E8-E0F9-3056-ED58-AAEB22E94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894" y="330200"/>
            <a:ext cx="7002922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246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3CF2C8-EFE4-60AF-BEF5-C9D9271C8711}"/>
              </a:ext>
            </a:extLst>
          </p:cNvPr>
          <p:cNvSpPr txBox="1"/>
          <p:nvPr/>
        </p:nvSpPr>
        <p:spPr>
          <a:xfrm>
            <a:off x="4267200" y="3073400"/>
            <a:ext cx="4561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Weighted linear least squares fit</a:t>
            </a:r>
          </a:p>
        </p:txBody>
      </p:sp>
    </p:spTree>
    <p:extLst>
      <p:ext uri="{BB962C8B-B14F-4D97-AF65-F5344CB8AC3E}">
        <p14:creationId xmlns:p14="http://schemas.microsoft.com/office/powerpoint/2010/main" val="41925442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fit line to data with uncertainty">
            <a:extLst>
              <a:ext uri="{FF2B5EF4-FFF2-40B4-BE49-F238E27FC236}">
                <a16:creationId xmlns:a16="http://schemas.microsoft.com/office/drawing/2014/main" id="{C79473C3-A3F9-BBCD-01F8-35CC8AA39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4440238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>
            <a:extLst>
              <a:ext uri="{FF2B5EF4-FFF2-40B4-BE49-F238E27FC236}">
                <a16:creationId xmlns:a16="http://schemas.microsoft.com/office/drawing/2014/main" id="{002F7D57-5577-5ADF-1BE3-7937E9A8C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81001"/>
            <a:ext cx="26495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m+1 data points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indexed from zero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2514601" y="304800"/>
            <a:ext cx="698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Matrix formulation of weighted linear least squares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133601" y="736600"/>
            <a:ext cx="8494713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Let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D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be a column vector of uncertainties in measured values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1./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D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 a column vector of the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square root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of the weights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diag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is a diagonal matrix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coefficient matrix of the un-weighted least-squares problem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Vandermonde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matrix in the case of polynomials fitting)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column vector of observations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 V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weighted coefficient matrix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 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weighted column vector of measured values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Ax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is over-determined linear system for weighted linear least squares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normal equations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20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Ax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20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become 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WV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r>
              <a:rPr kumimoji="0" lang="en-US" altLang="en-US" sz="20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WVx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WV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r>
              <a:rPr kumimoji="0" lang="en-US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W 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(note that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1./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D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gets squared at this point) </a:t>
            </a:r>
          </a:p>
        </p:txBody>
      </p:sp>
    </p:spTree>
    <p:extLst>
      <p:ext uri="{BB962C8B-B14F-4D97-AF65-F5344CB8AC3E}">
        <p14:creationId xmlns:p14="http://schemas.microsoft.com/office/powerpoint/2010/main" val="3718836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304800" y="965201"/>
            <a:ext cx="107823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prstClr val="black"/>
                </a:solidFill>
              </a:rPr>
              <a:t>Script to f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it a weighted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parabola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to data on surface tension vs temperature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 = [0, 10, 20, 30, 40, 80, 90, 95]’;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 = [68.0, 67.1, 66.4, 65.6, 64.6, 61.8, 61.0, 60.0]’;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=[6, 2, 5, 3, 7, 8, 4,1]’; (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note small uncertainty assigned to the last point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% T, S, and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are all column vectors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weights=1./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note component by component vector division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W=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diag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(weights);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S=W*S;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Weighted data  points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Construct V-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matix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on board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V=W*V;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Weighted V-matrix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Setup and solve normal equations (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 on board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Display optimum parameters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Plot the data and fit on the same set of axes</a:t>
            </a:r>
          </a:p>
        </p:txBody>
      </p:sp>
    </p:spTree>
    <p:extLst>
      <p:ext uri="{BB962C8B-B14F-4D97-AF65-F5344CB8AC3E}">
        <p14:creationId xmlns:p14="http://schemas.microsoft.com/office/powerpoint/2010/main" val="29351058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943100" y="302359"/>
            <a:ext cx="7784503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 = [0, 10, 20, 30, 40, 80, 90, 95]’; % column vector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 = [68.0, 67.1, 66.4, 65.6, 64.6, 61.8, 61.0, 60.0]’; %column vector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=[6, 2, 5, 3, 7, 8, 4,1]’; % note small uncertainty in last point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npts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=8;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V=ones(npts,3);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V(:,2)=T;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T2=T.*T;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V(:,3)=T2;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weights=1./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dS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W=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diag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(weights);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WS=W*S; %weighted vector of observations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WV=W*V; %weighted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Vandermonde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matrix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A=WV’*WV; % weights are squared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b=WV’*WS;  %weights are squared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x=A\b;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disp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fit=V*x;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errorbar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T,S,dS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,’*’);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hold 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plot(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T,fit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hold off</a:t>
            </a:r>
          </a:p>
        </p:txBody>
      </p:sp>
    </p:spTree>
    <p:extLst>
      <p:ext uri="{BB962C8B-B14F-4D97-AF65-F5344CB8AC3E}">
        <p14:creationId xmlns:p14="http://schemas.microsoft.com/office/powerpoint/2010/main" val="11973368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polynomial fit with weights C&amp;K p4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6248400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200401" y="609601"/>
            <a:ext cx="60817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Plot using MatLab’s errorbar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Uncertainties chosen to show how small uncertainty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draws fit to data point at 95</a:t>
            </a:r>
          </a:p>
        </p:txBody>
      </p:sp>
    </p:spTree>
    <p:extLst>
      <p:ext uri="{BB962C8B-B14F-4D97-AF65-F5344CB8AC3E}">
        <p14:creationId xmlns:p14="http://schemas.microsoft.com/office/powerpoint/2010/main" val="1045138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94506E18-FD1B-01B8-9A38-1D5CB54BF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1"/>
            <a:ext cx="88979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Example: fit y = ax + b to m data points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</a:rPr>
              <a:t>Find unknown a and b that minimize sum of squared residuals</a:t>
            </a:r>
          </a:p>
        </p:txBody>
      </p:sp>
      <p:pic>
        <p:nvPicPr>
          <p:cNvPr id="6147" name="Picture 5" descr="fit line to data">
            <a:extLst>
              <a:ext uri="{FF2B5EF4-FFF2-40B4-BE49-F238E27FC236}">
                <a16:creationId xmlns:a16="http://schemas.microsoft.com/office/drawing/2014/main" id="{0B48EE50-9C7D-233D-721F-139FA4A93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97">
            <a:off x="3387726" y="1100138"/>
            <a:ext cx="4251325" cy="559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>
            <a:extLst>
              <a:ext uri="{FF2B5EF4-FFF2-40B4-BE49-F238E27FC236}">
                <a16:creationId xmlns:a16="http://schemas.microsoft.com/office/drawing/2014/main" id="{893B48C6-A0FE-3F37-AD12-DB4DAA79F0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38488" y="5624514"/>
            <a:ext cx="1543050" cy="2746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defTabSz="514350" eaLnBrk="0" fontAlgn="base" hangingPunct="0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defTabSz="514350" eaLnBrk="0" fontAlgn="base" hangingPunct="0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defTabSz="514350" eaLnBrk="0" fontAlgn="base" hangingPunct="0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defTabSz="514350" eaLnBrk="0" fontAlgn="base" hangingPunct="0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675">
                <a:solidFill>
                  <a:srgbClr val="FFFFFF"/>
                </a:solidFill>
              </a:rPr>
              <a:t>Discovering Knowledge in Data: Data Mining Methods and Models, By Daniel T. Larose. Copyright 2005 John Wiley &amp; Sons, Inc.</a:t>
            </a:r>
          </a:p>
        </p:txBody>
      </p:sp>
      <p:sp>
        <p:nvSpPr>
          <p:cNvPr id="39942" name="Rectangle 4">
            <a:extLst>
              <a:ext uri="{FF2B5EF4-FFF2-40B4-BE49-F238E27FC236}">
                <a16:creationId xmlns:a16="http://schemas.microsoft.com/office/drawing/2014/main" id="{F9953085-5543-6175-487D-C39F0259A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2287588"/>
            <a:ext cx="18415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FF"/>
              </a:solidFill>
            </a:endParaRPr>
          </a:p>
        </p:txBody>
      </p:sp>
      <p:sp>
        <p:nvSpPr>
          <p:cNvPr id="39943" name="Rectangle 5">
            <a:extLst>
              <a:ext uri="{FF2B5EF4-FFF2-40B4-BE49-F238E27FC236}">
                <a16:creationId xmlns:a16="http://schemas.microsoft.com/office/drawing/2014/main" id="{A883A405-E115-9A1E-3C53-B925CE21E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3240089"/>
            <a:ext cx="184150" cy="2492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FF"/>
              </a:solidFill>
            </a:endParaRPr>
          </a:p>
        </p:txBody>
      </p:sp>
      <p:sp>
        <p:nvSpPr>
          <p:cNvPr id="39944" name="Rectangle 6">
            <a:extLst>
              <a:ext uri="{FF2B5EF4-FFF2-40B4-BE49-F238E27FC236}">
                <a16:creationId xmlns:a16="http://schemas.microsoft.com/office/drawing/2014/main" id="{8D0210E4-D27F-28F0-A899-0C098C052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3211513"/>
            <a:ext cx="18415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FF"/>
              </a:solidFill>
            </a:endParaRPr>
          </a:p>
        </p:txBody>
      </p:sp>
      <p:sp>
        <p:nvSpPr>
          <p:cNvPr id="39945" name="Rectangle 7">
            <a:extLst>
              <a:ext uri="{FF2B5EF4-FFF2-40B4-BE49-F238E27FC236}">
                <a16:creationId xmlns:a16="http://schemas.microsoft.com/office/drawing/2014/main" id="{1FBA8785-03F4-EACA-EE2C-CF561EFF9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3211513"/>
            <a:ext cx="18415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FF"/>
              </a:solidFill>
            </a:endParaRPr>
          </a:p>
        </p:txBody>
      </p:sp>
      <p:sp>
        <p:nvSpPr>
          <p:cNvPr id="39946" name="Rectangle 8">
            <a:extLst>
              <a:ext uri="{FF2B5EF4-FFF2-40B4-BE49-F238E27FC236}">
                <a16:creationId xmlns:a16="http://schemas.microsoft.com/office/drawing/2014/main" id="{0BABCDD2-A950-A4F6-3FCE-647B2560C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3211513"/>
            <a:ext cx="18415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FF"/>
              </a:solidFill>
            </a:endParaRPr>
          </a:p>
        </p:txBody>
      </p:sp>
      <p:sp>
        <p:nvSpPr>
          <p:cNvPr id="39947" name="Rectangle 9">
            <a:extLst>
              <a:ext uri="{FF2B5EF4-FFF2-40B4-BE49-F238E27FC236}">
                <a16:creationId xmlns:a16="http://schemas.microsoft.com/office/drawing/2014/main" id="{02396305-A13C-C6C0-ECFE-3D4DAC18E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3222625"/>
            <a:ext cx="18415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FF"/>
              </a:solidFill>
            </a:endParaRPr>
          </a:p>
        </p:txBody>
      </p:sp>
      <p:sp>
        <p:nvSpPr>
          <p:cNvPr id="39948" name="Rectangle 10">
            <a:extLst>
              <a:ext uri="{FF2B5EF4-FFF2-40B4-BE49-F238E27FC236}">
                <a16:creationId xmlns:a16="http://schemas.microsoft.com/office/drawing/2014/main" id="{64CD1F0D-00C5-9067-D330-499BC8E62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1376363"/>
            <a:ext cx="18415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FF"/>
              </a:solidFill>
            </a:endParaRPr>
          </a:p>
        </p:txBody>
      </p:sp>
      <p:sp>
        <p:nvSpPr>
          <p:cNvPr id="39949" name="Rectangle 11">
            <a:extLst>
              <a:ext uri="{FF2B5EF4-FFF2-40B4-BE49-F238E27FC236}">
                <a16:creationId xmlns:a16="http://schemas.microsoft.com/office/drawing/2014/main" id="{A876DA15-F65D-CFC2-FF68-6D89FF00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3243264"/>
            <a:ext cx="184150" cy="2492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FF"/>
              </a:solidFill>
            </a:endParaRPr>
          </a:p>
        </p:txBody>
      </p:sp>
      <p:sp>
        <p:nvSpPr>
          <p:cNvPr id="39950" name="Rectangle 12">
            <a:extLst>
              <a:ext uri="{FF2B5EF4-FFF2-40B4-BE49-F238E27FC236}">
                <a16:creationId xmlns:a16="http://schemas.microsoft.com/office/drawing/2014/main" id="{300E3157-50F6-ECF4-D0E5-89733F8F3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1376363"/>
            <a:ext cx="18415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FF"/>
              </a:solidFill>
            </a:endParaRPr>
          </a:p>
        </p:txBody>
      </p:sp>
      <p:sp>
        <p:nvSpPr>
          <p:cNvPr id="39951" name="Rectangle 13">
            <a:extLst>
              <a:ext uri="{FF2B5EF4-FFF2-40B4-BE49-F238E27FC236}">
                <a16:creationId xmlns:a16="http://schemas.microsoft.com/office/drawing/2014/main" id="{A887938B-A697-5616-C22D-BEE13FF5F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1376363"/>
            <a:ext cx="18415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FF"/>
              </a:solidFill>
            </a:endParaRPr>
          </a:p>
        </p:txBody>
      </p:sp>
      <p:sp>
        <p:nvSpPr>
          <p:cNvPr id="39952" name="Rectangle 14">
            <a:extLst>
              <a:ext uri="{FF2B5EF4-FFF2-40B4-BE49-F238E27FC236}">
                <a16:creationId xmlns:a16="http://schemas.microsoft.com/office/drawing/2014/main" id="{1DFBA9AE-B42A-6A21-6FC2-FAEC0FF75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3216275"/>
            <a:ext cx="18415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FF"/>
              </a:solidFill>
            </a:endParaRPr>
          </a:p>
        </p:txBody>
      </p:sp>
      <p:sp>
        <p:nvSpPr>
          <p:cNvPr id="39953" name="Rectangle 15">
            <a:extLst>
              <a:ext uri="{FF2B5EF4-FFF2-40B4-BE49-F238E27FC236}">
                <a16:creationId xmlns:a16="http://schemas.microsoft.com/office/drawing/2014/main" id="{C64A8EB2-B116-20C6-129C-43F599255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3141663"/>
            <a:ext cx="18415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FF"/>
              </a:solidFill>
            </a:endParaRPr>
          </a:p>
        </p:txBody>
      </p:sp>
      <p:sp>
        <p:nvSpPr>
          <p:cNvPr id="39954" name="Rectangle 16">
            <a:extLst>
              <a:ext uri="{FF2B5EF4-FFF2-40B4-BE49-F238E27FC236}">
                <a16:creationId xmlns:a16="http://schemas.microsoft.com/office/drawing/2014/main" id="{78E80A83-4F93-B70B-DD3E-B9D0B612F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3227388"/>
            <a:ext cx="18415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FF"/>
              </a:solidFill>
            </a:endParaRPr>
          </a:p>
        </p:txBody>
      </p:sp>
      <p:sp>
        <p:nvSpPr>
          <p:cNvPr id="39955" name="Rectangle 17">
            <a:extLst>
              <a:ext uri="{FF2B5EF4-FFF2-40B4-BE49-F238E27FC236}">
                <a16:creationId xmlns:a16="http://schemas.microsoft.com/office/drawing/2014/main" id="{679F7CFC-D102-53B0-EDA4-7BAF84C39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3154364"/>
            <a:ext cx="184150" cy="2492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FF"/>
              </a:solidFill>
            </a:endParaRPr>
          </a:p>
        </p:txBody>
      </p:sp>
      <p:sp>
        <p:nvSpPr>
          <p:cNvPr id="39956" name="Rectangle 18">
            <a:extLst>
              <a:ext uri="{FF2B5EF4-FFF2-40B4-BE49-F238E27FC236}">
                <a16:creationId xmlns:a16="http://schemas.microsoft.com/office/drawing/2014/main" id="{D79C737C-2F0D-5083-C429-E55C1C63C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3194050"/>
            <a:ext cx="184150" cy="2492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FF"/>
              </a:solidFill>
            </a:endParaRPr>
          </a:p>
        </p:txBody>
      </p:sp>
      <p:sp>
        <p:nvSpPr>
          <p:cNvPr id="39957" name="Rectangle 19">
            <a:extLst>
              <a:ext uri="{FF2B5EF4-FFF2-40B4-BE49-F238E27FC236}">
                <a16:creationId xmlns:a16="http://schemas.microsoft.com/office/drawing/2014/main" id="{60E04808-95C9-2B35-3585-ACB4C7590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1376363"/>
            <a:ext cx="18415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FF"/>
              </a:solidFill>
            </a:endParaRPr>
          </a:p>
        </p:txBody>
      </p:sp>
      <p:sp>
        <p:nvSpPr>
          <p:cNvPr id="39958" name="Rectangle 20">
            <a:extLst>
              <a:ext uri="{FF2B5EF4-FFF2-40B4-BE49-F238E27FC236}">
                <a16:creationId xmlns:a16="http://schemas.microsoft.com/office/drawing/2014/main" id="{9EE37000-0CF2-1B9A-3367-1A60908EE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1376363"/>
            <a:ext cx="18415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FF"/>
              </a:solidFill>
            </a:endParaRPr>
          </a:p>
        </p:txBody>
      </p:sp>
      <p:sp>
        <p:nvSpPr>
          <p:cNvPr id="39959" name="Rectangle 21">
            <a:extLst>
              <a:ext uri="{FF2B5EF4-FFF2-40B4-BE49-F238E27FC236}">
                <a16:creationId xmlns:a16="http://schemas.microsoft.com/office/drawing/2014/main" id="{5A8FE125-C27A-ABA8-1808-1B4F39470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3173413"/>
            <a:ext cx="18415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FF"/>
              </a:solidFill>
            </a:endParaRPr>
          </a:p>
        </p:txBody>
      </p:sp>
      <p:sp>
        <p:nvSpPr>
          <p:cNvPr id="39960" name="Rectangle 22">
            <a:extLst>
              <a:ext uri="{FF2B5EF4-FFF2-40B4-BE49-F238E27FC236}">
                <a16:creationId xmlns:a16="http://schemas.microsoft.com/office/drawing/2014/main" id="{900C1025-26BE-BAD0-8012-8EAB51128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3173413"/>
            <a:ext cx="18415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FF"/>
              </a:solidFill>
            </a:endParaRPr>
          </a:p>
        </p:txBody>
      </p:sp>
      <p:sp>
        <p:nvSpPr>
          <p:cNvPr id="39961" name="Rectangle 23">
            <a:extLst>
              <a:ext uri="{FF2B5EF4-FFF2-40B4-BE49-F238E27FC236}">
                <a16:creationId xmlns:a16="http://schemas.microsoft.com/office/drawing/2014/main" id="{BD187B07-71E3-D0DC-D702-052C1E60C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3236914"/>
            <a:ext cx="184150" cy="2492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FF"/>
              </a:solidFill>
            </a:endParaRPr>
          </a:p>
        </p:txBody>
      </p:sp>
      <p:sp>
        <p:nvSpPr>
          <p:cNvPr id="39962" name="Rectangle 24">
            <a:extLst>
              <a:ext uri="{FF2B5EF4-FFF2-40B4-BE49-F238E27FC236}">
                <a16:creationId xmlns:a16="http://schemas.microsoft.com/office/drawing/2014/main" id="{68310EE4-C26E-9EA3-E111-BF665949A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1376363"/>
            <a:ext cx="18415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FF"/>
              </a:solidFill>
            </a:endParaRPr>
          </a:p>
        </p:txBody>
      </p:sp>
      <p:sp>
        <p:nvSpPr>
          <p:cNvPr id="39963" name="Rectangle 25">
            <a:extLst>
              <a:ext uri="{FF2B5EF4-FFF2-40B4-BE49-F238E27FC236}">
                <a16:creationId xmlns:a16="http://schemas.microsoft.com/office/drawing/2014/main" id="{796E388D-65CC-3CE1-DDB3-A2D6B3CDF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3236914"/>
            <a:ext cx="184150" cy="2492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FF"/>
              </a:solidFill>
            </a:endParaRPr>
          </a:p>
        </p:txBody>
      </p:sp>
      <p:sp>
        <p:nvSpPr>
          <p:cNvPr id="39964" name="Rectangle 26">
            <a:extLst>
              <a:ext uri="{FF2B5EF4-FFF2-40B4-BE49-F238E27FC236}">
                <a16:creationId xmlns:a16="http://schemas.microsoft.com/office/drawing/2014/main" id="{AA8C9A81-3F0E-EAB0-6DE6-EFE26D1F7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50" y="2740025"/>
            <a:ext cx="184150" cy="2492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FF"/>
              </a:solidFill>
            </a:endParaRPr>
          </a:p>
        </p:txBody>
      </p:sp>
      <p:sp>
        <p:nvSpPr>
          <p:cNvPr id="39965" name="Rectangle 27">
            <a:extLst>
              <a:ext uri="{FF2B5EF4-FFF2-40B4-BE49-F238E27FC236}">
                <a16:creationId xmlns:a16="http://schemas.microsoft.com/office/drawing/2014/main" id="{C9607F1C-AF86-DEDD-9173-E62598EE9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50" y="2740025"/>
            <a:ext cx="184150" cy="2492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FF"/>
              </a:solidFill>
            </a:endParaRPr>
          </a:p>
        </p:txBody>
      </p:sp>
      <p:sp>
        <p:nvSpPr>
          <p:cNvPr id="39966" name="Rectangle 28">
            <a:extLst>
              <a:ext uri="{FF2B5EF4-FFF2-40B4-BE49-F238E27FC236}">
                <a16:creationId xmlns:a16="http://schemas.microsoft.com/office/drawing/2014/main" id="{E94EF42B-30EB-C64B-BAE8-BAF102ADC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50" y="2740025"/>
            <a:ext cx="184150" cy="2492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FF"/>
              </a:solidFill>
            </a:endParaRPr>
          </a:p>
        </p:txBody>
      </p:sp>
      <p:sp>
        <p:nvSpPr>
          <p:cNvPr id="39967" name="Rectangle 29">
            <a:extLst>
              <a:ext uri="{FF2B5EF4-FFF2-40B4-BE49-F238E27FC236}">
                <a16:creationId xmlns:a16="http://schemas.microsoft.com/office/drawing/2014/main" id="{A16E9747-7417-C35E-3A9D-D3DC3CD5A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50" y="2740025"/>
            <a:ext cx="184150" cy="2492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FF"/>
              </a:solidFill>
            </a:endParaRPr>
          </a:p>
        </p:txBody>
      </p:sp>
      <p:sp>
        <p:nvSpPr>
          <p:cNvPr id="39968" name="Rectangle 30">
            <a:extLst>
              <a:ext uri="{FF2B5EF4-FFF2-40B4-BE49-F238E27FC236}">
                <a16:creationId xmlns:a16="http://schemas.microsoft.com/office/drawing/2014/main" id="{D8E53A90-42ED-2D1D-F191-00F2A18B0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50" y="2740025"/>
            <a:ext cx="184150" cy="2492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FF"/>
              </a:solidFill>
            </a:endParaRPr>
          </a:p>
        </p:txBody>
      </p:sp>
      <p:sp>
        <p:nvSpPr>
          <p:cNvPr id="39969" name="Rectangle 31">
            <a:extLst>
              <a:ext uri="{FF2B5EF4-FFF2-40B4-BE49-F238E27FC236}">
                <a16:creationId xmlns:a16="http://schemas.microsoft.com/office/drawing/2014/main" id="{751B414E-6A43-520C-8B4E-377FB8B44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50" y="2740025"/>
            <a:ext cx="184150" cy="2492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FF"/>
              </a:solidFill>
            </a:endParaRPr>
          </a:p>
        </p:txBody>
      </p:sp>
      <p:sp>
        <p:nvSpPr>
          <p:cNvPr id="39970" name="Rectangle 32">
            <a:extLst>
              <a:ext uri="{FF2B5EF4-FFF2-40B4-BE49-F238E27FC236}">
                <a16:creationId xmlns:a16="http://schemas.microsoft.com/office/drawing/2014/main" id="{01CC01A5-9894-66D8-2CAE-F24DA4840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2324100"/>
            <a:ext cx="184150" cy="2492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FF"/>
              </a:solidFill>
            </a:endParaRPr>
          </a:p>
        </p:txBody>
      </p:sp>
      <p:sp>
        <p:nvSpPr>
          <p:cNvPr id="39971" name="Rectangle 33">
            <a:extLst>
              <a:ext uri="{FF2B5EF4-FFF2-40B4-BE49-F238E27FC236}">
                <a16:creationId xmlns:a16="http://schemas.microsoft.com/office/drawing/2014/main" id="{E67F7C65-493A-3AC1-E9D6-98DD03B1E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3230563"/>
            <a:ext cx="18415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FF"/>
              </a:solidFill>
            </a:endParaRPr>
          </a:p>
        </p:txBody>
      </p:sp>
      <p:sp>
        <p:nvSpPr>
          <p:cNvPr id="39972" name="Rectangle 34">
            <a:extLst>
              <a:ext uri="{FF2B5EF4-FFF2-40B4-BE49-F238E27FC236}">
                <a16:creationId xmlns:a16="http://schemas.microsoft.com/office/drawing/2014/main" id="{111E5BED-F29B-056F-E1A8-0E90DE761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1376363"/>
            <a:ext cx="18415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FF"/>
              </a:solidFill>
            </a:endParaRPr>
          </a:p>
        </p:txBody>
      </p:sp>
      <p:sp>
        <p:nvSpPr>
          <p:cNvPr id="39973" name="Rectangle 35">
            <a:extLst>
              <a:ext uri="{FF2B5EF4-FFF2-40B4-BE49-F238E27FC236}">
                <a16:creationId xmlns:a16="http://schemas.microsoft.com/office/drawing/2014/main" id="{F78F8240-FBD2-20B5-578B-F5BD79C2B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1376363"/>
            <a:ext cx="18415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FF"/>
              </a:solidFill>
            </a:endParaRPr>
          </a:p>
        </p:txBody>
      </p:sp>
      <p:sp>
        <p:nvSpPr>
          <p:cNvPr id="8227" name="TextBox 6">
            <a:extLst>
              <a:ext uri="{FF2B5EF4-FFF2-40B4-BE49-F238E27FC236}">
                <a16:creationId xmlns:a16="http://schemas.microsoft.com/office/drawing/2014/main" id="{9D24BB07-D896-8CC9-0D9F-F6B4D58A0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2448719"/>
            <a:ext cx="113157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 3c: 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Weighted fit of rating vs sugar with standard deviations at values of sugar with 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2 values of rating not including outliers.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the optimum parameters, coefficient of determination, and standard error of estimation to results obtained in assignment 3b.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 of fit and data with error bars.</a:t>
            </a:r>
          </a:p>
        </p:txBody>
      </p:sp>
    </p:spTree>
    <p:extLst>
      <p:ext uri="{BB962C8B-B14F-4D97-AF65-F5344CB8AC3E}">
        <p14:creationId xmlns:p14="http://schemas.microsoft.com/office/powerpoint/2010/main" val="7335914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C83D7316-8196-435D-AFC5-F98721646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384" y="1041746"/>
            <a:ext cx="7836216" cy="5877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C50B75-F629-4F48-B2B8-F0221427F0BF}"/>
              </a:ext>
            </a:extLst>
          </p:cNvPr>
          <p:cNvSpPr txBox="1"/>
          <p:nvPr/>
        </p:nvSpPr>
        <p:spPr>
          <a:xfrm>
            <a:off x="2154367" y="3429000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A254EF-1B85-4732-AA99-6E395A02A542}"/>
              </a:ext>
            </a:extLst>
          </p:cNvPr>
          <p:cNvSpPr txBox="1"/>
          <p:nvPr/>
        </p:nvSpPr>
        <p:spPr>
          <a:xfrm>
            <a:off x="6455292" y="6312357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sugar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E2F13C-BA3D-4167-9D88-64AB8C5E45A5}"/>
              </a:ext>
            </a:extLst>
          </p:cNvPr>
          <p:cNvSpPr txBox="1"/>
          <p:nvPr/>
        </p:nvSpPr>
        <p:spPr>
          <a:xfrm>
            <a:off x="3756199" y="1646801"/>
            <a:ext cx="5666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59.4, b1 = -2.42, r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0.58, s = 9.16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A78F51-66DB-42AC-9D5E-988BB1B2547B}"/>
              </a:ext>
            </a:extLst>
          </p:cNvPr>
          <p:cNvSpPr txBox="1"/>
          <p:nvPr/>
        </p:nvSpPr>
        <p:spPr>
          <a:xfrm>
            <a:off x="8435802" y="2108466"/>
            <a:ext cx="13308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Outliers: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(0, 93.7)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(6, 68.4)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483C21-E507-4174-A88B-6B9AF20EA932}"/>
              </a:ext>
            </a:extLst>
          </p:cNvPr>
          <p:cNvSpPr txBox="1"/>
          <p:nvPr/>
        </p:nvSpPr>
        <p:spPr>
          <a:xfrm>
            <a:off x="729091" y="418791"/>
            <a:ext cx="10733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Take data off graph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placing cursor on data points. Avoid outliers, calculate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mean and standard deviation.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function 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weighted_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linfit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class webpage.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76F540F-0D5E-F9ED-2FD6-F553FB37FD3A}"/>
              </a:ext>
            </a:extLst>
          </p:cNvPr>
          <p:cNvSpPr/>
          <p:nvPr/>
        </p:nvSpPr>
        <p:spPr>
          <a:xfrm>
            <a:off x="3285718" y="1643177"/>
            <a:ext cx="279400" cy="2921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026697E-CDF4-30CF-65EE-3FB710CEE7E2}"/>
              </a:ext>
            </a:extLst>
          </p:cNvPr>
          <p:cNvSpPr/>
          <p:nvPr/>
        </p:nvSpPr>
        <p:spPr>
          <a:xfrm>
            <a:off x="5727701" y="2994825"/>
            <a:ext cx="279400" cy="2921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613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9261C5-9DB4-4E9D-8D66-EFAE182CC61F}"/>
              </a:ext>
            </a:extLst>
          </p:cNvPr>
          <p:cNvSpPr txBox="1"/>
          <p:nvPr/>
        </p:nvSpPr>
        <p:spPr>
          <a:xfrm>
            <a:off x="3467100" y="1295400"/>
            <a:ext cx="5734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Polynomial regression with one predictor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88DE77-6C93-434A-918E-124663A4D90E}"/>
              </a:ext>
            </a:extLst>
          </p:cNvPr>
          <p:cNvSpPr txBox="1"/>
          <p:nvPr/>
        </p:nvSpPr>
        <p:spPr>
          <a:xfrm>
            <a:off x="1225339" y="1993900"/>
            <a:ext cx="97413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Linear regression is a special case of polynomial regression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develop the general case, we combine calculus with linear algebra</a:t>
            </a:r>
          </a:p>
        </p:txBody>
      </p:sp>
    </p:spTree>
    <p:extLst>
      <p:ext uri="{BB962C8B-B14F-4D97-AF65-F5344CB8AC3E}">
        <p14:creationId xmlns:p14="http://schemas.microsoft.com/office/powerpoint/2010/main" val="295689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133734" y="728020"/>
            <a:ext cx="10185399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Matrix formulation of linear least squares: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Given dataset {(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,y</a:t>
            </a:r>
            <a:r>
              <a:rPr kumimoji="0" lang="en-US" alt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), k=1,...,n} and set of functions {f</a:t>
            </a:r>
            <a:r>
              <a:rPr kumimoji="0" lang="en-US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(x), j=1,...,m}, find the linear combination of functions that best fits the data.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polynomial regression f</a:t>
            </a:r>
            <a:r>
              <a:rPr kumimoji="0" lang="en-US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(x) are {1, x, x</a:t>
            </a:r>
            <a:r>
              <a:rPr kumimoji="0" lang="en-US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…}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Define matrix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where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</a:t>
            </a:r>
            <a:r>
              <a:rPr kumimoji="0" lang="en-US" alt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kj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f</a:t>
            </a:r>
            <a:r>
              <a:rPr kumimoji="0" lang="en-US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</a:t>
            </a:r>
            <a:r>
              <a:rPr kumimoji="0" lang="en-US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(i.e. value of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</a:t>
            </a:r>
            <a:r>
              <a:rPr kumimoji="0" lang="en-US" altLang="en-US" sz="20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function evaluated at k</a:t>
            </a:r>
            <a:r>
              <a:rPr kumimoji="0" lang="en-US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data point)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Define column vector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[y</a:t>
            </a:r>
            <a:r>
              <a:rPr kumimoji="0" lang="en-US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y</a:t>
            </a:r>
            <a:r>
              <a:rPr kumimoji="0" lang="en-US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,...,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en-US" alt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]</a:t>
            </a:r>
            <a:r>
              <a:rPr kumimoji="0" lang="en-US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of  response values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Solve for vector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[w</a:t>
            </a:r>
            <a:r>
              <a:rPr kumimoji="0" lang="en-US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w</a:t>
            </a:r>
            <a:r>
              <a:rPr kumimoji="0" lang="en-US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,...,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]</a:t>
            </a:r>
            <a:r>
              <a:rPr kumimoji="0" lang="en-US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weights in the linear combination of functions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Vw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 the value of the fit at each data point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fit-y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 the deviation between fit and data at each data point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Find best choice of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by minimizing ||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||</a:t>
            </a:r>
            <a:r>
              <a:rPr kumimoji="0" lang="en-US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  <a:r>
              <a:rPr kumimoji="0" lang="en-US" altLang="en-US" sz="20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0456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2095499" y="635001"/>
            <a:ext cx="7644715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Normal Equations: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Let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Vw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define f(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= ||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||</a:t>
            </a:r>
            <a:r>
              <a:rPr kumimoji="0" lang="en-US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  <a:r>
              <a:rPr kumimoji="0" lang="en-US" altLang="en-US" sz="20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f(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= 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Vw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r>
              <a:rPr kumimoji="0" lang="en-US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Vw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=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en-US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–2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</a:t>
            </a:r>
            <a:r>
              <a:rPr kumimoji="0" lang="en-US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20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</a:t>
            </a:r>
            <a:r>
              <a:rPr kumimoji="0" lang="en-US" altLang="en-US" sz="20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Vw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necessary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condition for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to be a minimum of f(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is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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= 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where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	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 is a vector with components equal to the partial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derivatives of f(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with respect to the weights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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= 2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</a:t>
            </a:r>
            <a:r>
              <a:rPr kumimoji="0" lang="en-US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Vw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2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</a:t>
            </a:r>
            <a:r>
              <a:rPr kumimoji="0" lang="en-US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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the optimal set of weights is a solution of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system linear equations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</a:t>
            </a:r>
            <a:r>
              <a:rPr kumimoji="0" lang="en-US" altLang="en-US" sz="20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Vw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</a:t>
            </a:r>
            <a:r>
              <a:rPr kumimoji="0" lang="en-US" altLang="en-US" sz="20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Called the “normal” equations of linear least squares</a:t>
            </a:r>
          </a:p>
        </p:txBody>
      </p:sp>
    </p:spTree>
    <p:extLst>
      <p:ext uri="{BB962C8B-B14F-4D97-AF65-F5344CB8AC3E}">
        <p14:creationId xmlns:p14="http://schemas.microsoft.com/office/powerpoint/2010/main" val="2617835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2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7388802" y="1773239"/>
          <a:ext cx="1671637" cy="386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12520" imgH="1879560" progId="Equation.3">
                  <p:embed/>
                </p:oleObj>
              </mc:Choice>
              <mc:Fallback>
                <p:oleObj name="Equation" r:id="rId2" imgW="812520" imgH="1879560" progId="Equation.3">
                  <p:embed/>
                  <p:pic>
                    <p:nvPicPr>
                      <p:cNvPr id="122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802" y="1773239"/>
                        <a:ext cx="1671637" cy="386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3"/>
          <p:cNvSpPr txBox="1">
            <a:spLocks noGrp="1"/>
          </p:cNvSpPr>
          <p:nvPr/>
        </p:nvSpPr>
        <p:spPr>
          <a:xfrm>
            <a:off x="2095501" y="6356351"/>
            <a:ext cx="7072313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Lecture Notes for 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Alpaydın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2010 Introduction to Machine Learning 2e © The MIT Press (V1.0)</a:t>
            </a: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294" name="Text Box 19"/>
          <p:cNvSpPr txBox="1">
            <a:spLocks noChangeArrowheads="1"/>
          </p:cNvSpPr>
          <p:nvPr/>
        </p:nvSpPr>
        <p:spPr bwMode="auto">
          <a:xfrm>
            <a:off x="6294221" y="5638801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Solve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</a:t>
            </a:r>
            <a:r>
              <a:rPr kumimoji="0" lang="en-US" altLang="en-US" sz="24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Vw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=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</a:t>
            </a:r>
            <a:r>
              <a:rPr kumimoji="0" lang="en-US" altLang="en-US" sz="24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for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 on </a:t>
            </a:r>
            <a:r>
              <a:rPr kumimoji="0" lang="en-US" altLang="en-US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broard</a:t>
            </a:r>
            <a:r>
              <a:rPr kumimoji="0" lang="en-US" altLang="en-US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for 1D case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558123"/>
            <a:ext cx="45210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a line to N data points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fit(x) = w</a:t>
            </a:r>
            <a:r>
              <a:rPr lang="en-US" sz="28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+ w</a:t>
            </a:r>
            <a:r>
              <a:rPr lang="en-US" sz="28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269" y="1270686"/>
            <a:ext cx="3736388" cy="370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36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fit line to data matrix formulation">
            <a:extLst>
              <a:ext uri="{FF2B5EF4-FFF2-40B4-BE49-F238E27FC236}">
                <a16:creationId xmlns:a16="http://schemas.microsoft.com/office/drawing/2014/main" id="{1F7B4E7C-158E-963A-9530-AC522F433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71513"/>
            <a:ext cx="7924800" cy="562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3153</TotalTime>
  <Words>2144</Words>
  <Application>Microsoft Office PowerPoint</Application>
  <PresentationFormat>Widescreen</PresentationFormat>
  <Paragraphs>269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Arial</vt:lpstr>
      <vt:lpstr>Tahoma</vt:lpstr>
      <vt:lpstr>Calibri</vt:lpstr>
      <vt:lpstr>Calibri Light</vt:lpstr>
      <vt:lpstr>Symbol</vt:lpstr>
      <vt:lpstr>Office Theme</vt:lpstr>
      <vt:lpstr>1_Office Theme</vt:lpstr>
      <vt:lpstr>2_Office Theme</vt:lpstr>
      <vt:lpstr>Default Design</vt:lpstr>
      <vt:lpstr>1_Default Design</vt:lpstr>
      <vt:lpstr>3_Office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Washington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Miller, John H</cp:lastModifiedBy>
  <cp:revision>117</cp:revision>
  <cp:lastPrinted>2022-09-13T19:41:31Z</cp:lastPrinted>
  <dcterms:created xsi:type="dcterms:W3CDTF">2017-08-24T03:17:36Z</dcterms:created>
  <dcterms:modified xsi:type="dcterms:W3CDTF">2022-09-14T00:12:57Z</dcterms:modified>
</cp:coreProperties>
</file>