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4"/>
  </p:notesMasterIdLst>
  <p:sldIdLst>
    <p:sldId id="329" r:id="rId3"/>
    <p:sldId id="352" r:id="rId4"/>
    <p:sldId id="260" r:id="rId5"/>
    <p:sldId id="262" r:id="rId6"/>
    <p:sldId id="263" r:id="rId7"/>
    <p:sldId id="328" r:id="rId8"/>
    <p:sldId id="265" r:id="rId9"/>
    <p:sldId id="349" r:id="rId10"/>
    <p:sldId id="346" r:id="rId11"/>
    <p:sldId id="326" r:id="rId12"/>
    <p:sldId id="323" r:id="rId13"/>
    <p:sldId id="350" r:id="rId14"/>
    <p:sldId id="268" r:id="rId15"/>
    <p:sldId id="271" r:id="rId16"/>
    <p:sldId id="272" r:id="rId17"/>
    <p:sldId id="348" r:id="rId18"/>
    <p:sldId id="344" r:id="rId19"/>
    <p:sldId id="257" r:id="rId20"/>
    <p:sldId id="258" r:id="rId21"/>
    <p:sldId id="259" r:id="rId22"/>
    <p:sldId id="261" r:id="rId23"/>
    <p:sldId id="347" r:id="rId24"/>
    <p:sldId id="269" r:id="rId25"/>
    <p:sldId id="273" r:id="rId26"/>
    <p:sldId id="345" r:id="rId27"/>
    <p:sldId id="274" r:id="rId28"/>
    <p:sldId id="275" r:id="rId29"/>
    <p:sldId id="276" r:id="rId30"/>
    <p:sldId id="353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361" r:id="rId39"/>
    <p:sldId id="362" r:id="rId40"/>
    <p:sldId id="363" r:id="rId41"/>
    <p:sldId id="364" r:id="rId42"/>
    <p:sldId id="365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94660"/>
  </p:normalViewPr>
  <p:slideViewPr>
    <p:cSldViewPr>
      <p:cViewPr varScale="1">
        <p:scale>
          <a:sx n="93" d="100"/>
          <a:sy n="93" d="100"/>
        </p:scale>
        <p:origin x="5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6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67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6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97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6436E3-D122-4F6E-AAC4-4459C89C22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0C161A-FA1E-4D7A-B7DF-0EF723FEF3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7B44E2-5BA3-4873-B0F1-5F3C85FA3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C871D-578C-42D7-B263-99327F4C30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335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616419-34B1-4432-B001-9C25025493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AF5E88-9D25-409E-87FD-021875835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B0A82A-5E1C-4222-BCA8-287526EF4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A9AE64-19BD-4EB7-9BD0-E44D211600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533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E40991-D929-416C-80F0-B36877634A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00B248-26D6-4149-ADCC-25B3E05BE7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28CFEF-278B-4D92-A9F9-E50FA840B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19D2E5-7CD6-4F28-9635-3C10D6AF50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5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84E6D8-57B5-4901-8FB0-682B46199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7408C9-95A5-4C6A-945C-1436D5F164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84748-4B95-4CD1-A0A7-C58A3FD51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14F925-F24F-47CB-9311-AD6402D6E0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66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901172-053F-46CA-9239-D94D663214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CB0261A-A772-4D60-9F49-217401BB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0A71179-03FC-4A6F-9BA0-6E9947CBF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57AFB-64CC-4400-80DA-99DE86160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9653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9A89A7-05C6-475E-BBA6-2CBA8ABD8C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68294D-9668-4417-A570-3B37CE3C06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318F18-0074-4843-9159-D824DCF262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C6E98-EAAB-4F15-865B-0B9984B2C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944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CF388AE-2AFC-40EC-8AB3-0EA34C24A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3AEBFAB-E606-496F-A88A-34128D872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D26FA2-5006-4EC6-BBDD-D3A634B0CC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121060-E5BB-46DC-BBCC-F530A2F12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37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17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FEB8B9-606D-44D2-88D2-D77D02658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9F9520-C461-4D13-95D6-D4AE6A04AA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EC241C-8B8A-4695-B76C-6A7BF384A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77BA0-ED45-4932-95ED-CBACDA6A9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098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2429CC-C28D-4A98-9591-09CDC55DD1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BC6A81-B350-4BC9-A74C-5BB3D24527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783E44-4B9C-40BA-AB28-B2F76E406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33717-9490-4F4C-B68A-83140920E5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168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3C02A1-5D8E-4085-A7E5-511535B198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BD5F98-B67F-4FE2-AA28-3C4AA93C2B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2B8D5E-8603-4AC8-8E96-F3BFDD6D11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3C458-BA00-49D3-B51D-F63317877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8859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11F36E-C23B-4E19-AD4D-B25447825F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E8BFA7-08A3-4D7A-AD54-47FB08A8BB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C86571-FB5B-4708-A554-1B4217AB23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97AECB-C57F-4A3B-9AE9-E4925C453D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09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4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1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8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50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9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89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6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1B54C1-0A97-4A27-B3BB-5896DB717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E4FF80-7B75-4BAB-A278-A0359540D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9E97C1-9B93-45B6-AEA7-8C945AD06C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881B3AF-3A95-428F-9412-08251F630E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E172CEF-2C4D-482B-B2E0-0C43B0DC65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CA62145-1B53-4E4E-A3ED-150C3D048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44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A1899D86-80CD-479C-85F5-A5DDF87CC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133600"/>
            <a:ext cx="7620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Genetic algorithm for attribute selection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the best subset of attributes for data mining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GA is well suited to this task since it can explore many combinations of attributes.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>
            <a:extLst>
              <a:ext uri="{FF2B5EF4-FFF2-40B4-BE49-F238E27FC236}">
                <a16:creationId xmlns:a16="http://schemas.microsoft.com/office/drawing/2014/main" id="{7EF852F7-3BEC-4734-9698-5F6DC56AF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914400"/>
            <a:ext cx="8116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Assume a mixing point (locus) is chosen between first and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second bit.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4339" name="Picture 4">
            <a:extLst>
              <a:ext uri="{FF2B5EF4-FFF2-40B4-BE49-F238E27FC236}">
                <a16:creationId xmlns:a16="http://schemas.microsoft.com/office/drawing/2014/main" id="{FB65A3EA-4E4A-4DFF-978A-FB7BE95D9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8839200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6">
            <a:extLst>
              <a:ext uri="{FF2B5EF4-FFF2-40B4-BE49-F238E27FC236}">
                <a16:creationId xmlns:a16="http://schemas.microsoft.com/office/drawing/2014/main" id="{BF0C3D48-F078-4FC3-BE82-6B9A359B0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4800"/>
            <a:ext cx="6046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Crossover selected to induce change</a:t>
            </a:r>
          </a:p>
        </p:txBody>
      </p:sp>
      <p:sp>
        <p:nvSpPr>
          <p:cNvPr id="14341" name="Text Box 7">
            <a:extLst>
              <a:ext uri="{FF2B5EF4-FFF2-40B4-BE49-F238E27FC236}">
                <a16:creationId xmlns:a16="http://schemas.microsoft.com/office/drawing/2014/main" id="{7EF2ABDD-BCEA-4B5E-A91A-EB6753D4A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753" y="5712767"/>
            <a:ext cx="78261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Keep the unselected chromosomes of the 1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generation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F68F03E9-C759-47D4-8CA0-CB7B16668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"/>
            <a:ext cx="633378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Evaluate fitness of new population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00100 = 4	fitness = 0.0011	pi = 0.0201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01011 = 11	fitness = 0.0457	pi = 0.8339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11001 = 25	fitness = 0.0079	pi = 0.1442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11111 = 31	fitness = 0.0001	pi = 0.0018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 total fitness = 0.0548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772CC7DB-C801-4CE1-A283-A7AC273CD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860043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\ \               \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|---------|---------|---------|---------|---------|---------|---------|---------|---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0         .</a:t>
            </a:r>
            <a:r>
              <a:rPr lang="en-US" altLang="en-US" sz="2400" dirty="0">
                <a:solidFill>
                  <a:srgbClr val="000000"/>
                </a:solidFill>
              </a:rPr>
              <a:t>1        .2        .3          .4        .5        .6          .7         .8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11001? (0.0219 to 0.1661)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01001? (0.1661 to 1.0)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id="{479F6F4A-2057-B5A4-9179-10B6F2996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82" y="3424518"/>
            <a:ext cx="860043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2</a:t>
            </a:r>
            <a:r>
              <a:rPr lang="en-US" altLang="en-US" sz="2400" baseline="30000" dirty="0">
                <a:solidFill>
                  <a:srgbClr val="000000"/>
                </a:solidFill>
              </a:rPr>
              <a:t>nd</a:t>
            </a:r>
            <a:r>
              <a:rPr lang="en-US" altLang="en-US" sz="2400" dirty="0">
                <a:solidFill>
                  <a:srgbClr val="000000"/>
                </a:solidFill>
              </a:rPr>
              <a:t> generation: bias of initial guess persist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\ \               \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|---------|---------|---------|---------|---------|---------|---------|---------|---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0         .</a:t>
            </a:r>
            <a:r>
              <a:rPr lang="en-US" altLang="en-US" sz="2400" dirty="0">
                <a:solidFill>
                  <a:srgbClr val="000000"/>
                </a:solidFill>
              </a:rPr>
              <a:t>1        .2        .3          .4        .5        .6          .7         .8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11001? (0.0219 to 0.1661)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01001? (0.1661 to 1.0)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33FCC9C-4BBA-5473-A3C4-933E9901E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860043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generation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|\    \         \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|---------|---------|---------|---------|---------|---------|---------|---------|---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0         .1        .2        .3          .4        .5        .6          .7         .8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11011? (0.048 to 0.139)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01001? (0.139 to 1.0)</a:t>
            </a:r>
          </a:p>
        </p:txBody>
      </p:sp>
    </p:spTree>
    <p:extLst>
      <p:ext uri="{BB962C8B-B14F-4D97-AF65-F5344CB8AC3E}">
        <p14:creationId xmlns:p14="http://schemas.microsoft.com/office/powerpoint/2010/main" val="2134371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456D9DA8-003F-48B4-9B1A-4AA39A99C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96" y="762000"/>
            <a:ext cx="8673208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Crowding: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the initial chromosome population of this example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01001 has 86% of the selection probability.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Potentially can lead to imbalance of fitness over diversity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Limits the ability of GA to explore new regions of search space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Solution: repeat whole process several times to ensure that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 is not biased by initial guess.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B34CA329-89AD-419D-824E-0C3FC5A7B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09600"/>
            <a:ext cx="6340475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Positional bias: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Single-point crossover lets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near-by loci stay together in children</a:t>
            </a: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8435" name="Picture 5">
            <a:extLst>
              <a:ext uri="{FF2B5EF4-FFF2-40B4-BE49-F238E27FC236}">
                <a16:creationId xmlns:a16="http://schemas.microsoft.com/office/drawing/2014/main" id="{4AF51D74-E69F-4F75-9584-66E3F3EA8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58674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7">
            <a:extLst>
              <a:ext uri="{FF2B5EF4-FFF2-40B4-BE49-F238E27FC236}">
                <a16:creationId xmlns:a16="http://schemas.microsoft.com/office/drawing/2014/main" id="{E2ACD046-9055-4795-A2BE-7B923410F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638800"/>
            <a:ext cx="659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One of several methods to avoid positional bias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41E83B68-8230-45C7-942A-FE4FE8510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8392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Alternatives to binary representation in GA with real-valued variables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Arithmetic crossover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Parents &lt;x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x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,…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&gt; and &lt;y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y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…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Choose k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 at random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Children &lt;x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x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,…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+(1-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,…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    &lt;y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y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,…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+(1-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,…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&gt;  0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1C878-A332-CF2D-44A4-38C53AAF2439}"/>
              </a:ext>
            </a:extLst>
          </p:cNvPr>
          <p:cNvSpPr txBox="1"/>
          <p:nvPr/>
        </p:nvSpPr>
        <p:spPr>
          <a:xfrm>
            <a:off x="126023" y="4114800"/>
            <a:ext cx="8839200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Discrete crossover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With uniform probability, each gene of child chromosome chosen to be a gene in one or the other parent chromosomes at the same locus.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Parents &lt;0.5, 1.0, 1.5, 2.0&gt; and &lt;0.2, 0.7, 0.2, 0.7&gt;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Child  &lt;0.2, 0.7, 1.5, 0.7&gt;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9785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EBA44EF-B27A-4F02-809E-3D483DCE97A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39763"/>
            <a:ext cx="8229600" cy="731837"/>
          </a:xfrm>
        </p:spPr>
        <p:txBody>
          <a:bodyPr lIns="0" rIns="0" bIns="0" anchor="b"/>
          <a:lstStyle/>
          <a:p>
            <a:pPr eaLnBrk="1" hangingPunct="1"/>
            <a:r>
              <a:rPr lang="tr-TR" altLang="en-US" sz="2800"/>
              <a:t>Feature Selection </a:t>
            </a:r>
            <a:r>
              <a:rPr lang="en-US" altLang="en-US" sz="2800"/>
              <a:t>by Genetic algorithm and Information Gained</a:t>
            </a:r>
            <a:endParaRPr lang="tr-TR" altLang="en-US" sz="28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DCEB3F-CFCB-4536-9672-F003A7187B8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838200" y="1371600"/>
            <a:ext cx="7734300" cy="3429000"/>
          </a:xfrm>
        </p:spPr>
        <p:txBody>
          <a:bodyPr/>
          <a:lstStyle/>
          <a:p>
            <a:pPr marL="273050" indent="-273050" eaLnBrk="1" hangingPunct="1">
              <a:buFontTx/>
              <a:buNone/>
            </a:pPr>
            <a:r>
              <a:rPr lang="tr-TR" altLang="en-US" sz="2400" b="1">
                <a:latin typeface="Calibri" panose="020F0502020204030204" pitchFamily="34" charset="0"/>
              </a:rPr>
              <a:t>Feature selection</a:t>
            </a:r>
            <a:r>
              <a:rPr lang="tr-TR" altLang="en-US" sz="2400">
                <a:latin typeface="Calibri" panose="020F0502020204030204" pitchFamily="34" charset="0"/>
              </a:rPr>
              <a:t>:</a:t>
            </a:r>
            <a:r>
              <a:rPr lang="tr-TR" altLang="en-US" sz="2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Cho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se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k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&lt;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d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important features, ignor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e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the remaining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d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–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k</a:t>
            </a:r>
            <a:endParaRPr lang="en-US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Tx/>
              <a:buNone/>
            </a:pPr>
            <a:r>
              <a:rPr lang="tr-TR" altLang="en-US" sz="2400" b="1">
                <a:latin typeface="Calibri" panose="020F0502020204030204" pitchFamily="34" charset="0"/>
              </a:rPr>
              <a:t>Feature extraction</a:t>
            </a:r>
            <a:r>
              <a:rPr lang="en-US" altLang="en-US" sz="2400">
                <a:latin typeface="Calibri" panose="020F0502020204030204" pitchFamily="34" charset="0"/>
              </a:rPr>
              <a:t>:</a:t>
            </a:r>
            <a:r>
              <a:rPr lang="tr-TR" altLang="en-US" sz="2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Project the original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d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attributes on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to 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a 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new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k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&lt;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d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dimension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al feature space</a:t>
            </a:r>
            <a:endParaRPr lang="tr-TR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Principal components analysis (PCA), </a:t>
            </a:r>
            <a:endParaRPr lang="en-US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	L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inear discriminant analysis (LDA), </a:t>
            </a:r>
            <a:endParaRPr lang="en-US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	F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actor analysis (FA)</a:t>
            </a:r>
            <a:endParaRPr lang="en-US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	Auto-association ANN</a:t>
            </a:r>
            <a:endParaRPr lang="tr-TR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4100" name="Slide Number Placeholder 4">
            <a:extLst>
              <a:ext uri="{FF2B5EF4-FFF2-40B4-BE49-F238E27FC236}">
                <a16:creationId xmlns:a16="http://schemas.microsoft.com/office/drawing/2014/main" id="{7E90E331-57A8-4B25-9B83-8C3068885175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68F0B4-0B87-4764-81A3-13BFADE9C725}" type="slidenum">
              <a:rPr kumimoji="0" lang="tr-T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291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384AA6E8-1CE7-4A5B-8BBB-C601F6680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262938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Very Brief History of genetic algorithms: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Genetic Algorithms were developed by John Holland in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60’s and 70’s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Author of “Adaption in Natural and Artificial Systems”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More recent book on the subject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“An Introduction to Genetic Algorithms” by Melanie Mitchell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(MIT Press, Cambridge, MA, 2002)</a:t>
            </a:r>
          </a:p>
        </p:txBody>
      </p:sp>
    </p:spTree>
    <p:extLst>
      <p:ext uri="{BB962C8B-B14F-4D97-AF65-F5344CB8AC3E}">
        <p14:creationId xmlns:p14="http://schemas.microsoft.com/office/powerpoint/2010/main" val="2232948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CB4F78C8-4ED9-4FB2-956A-A89E23C2B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9600"/>
            <a:ext cx="8153400" cy="495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Natural adaption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Populations of organisms are subjected to environmental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stress.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is manifest by ability to survive and reproduce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is passed to offspring by genes that are organized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on chromosomes.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 environmental conditions change, evolution creates 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 population with different characteristics that optimize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under the new conditions </a:t>
            </a:r>
          </a:p>
        </p:txBody>
      </p:sp>
    </p:spTree>
    <p:extLst>
      <p:ext uri="{BB962C8B-B14F-4D97-AF65-F5344CB8AC3E}">
        <p14:creationId xmlns:p14="http://schemas.microsoft.com/office/powerpoint/2010/main" val="1657909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93DCEB3F-CFCB-4536-9672-F003A7187B8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838200" y="914400"/>
            <a:ext cx="7734300" cy="4724400"/>
          </a:xfrm>
        </p:spPr>
        <p:txBody>
          <a:bodyPr/>
          <a:lstStyle/>
          <a:p>
            <a:pPr marL="273050" indent="-273050" eaLnBrk="1" hangingPunct="1">
              <a:buFontTx/>
              <a:buNone/>
            </a:pPr>
            <a:r>
              <a:rPr lang="tr-TR" altLang="en-US" sz="2400" b="1" dirty="0"/>
              <a:t>Feature selection</a:t>
            </a:r>
            <a:r>
              <a:rPr lang="tr-TR" altLang="en-US" sz="2400" dirty="0"/>
              <a:t>:</a:t>
            </a:r>
            <a:r>
              <a:rPr lang="tr-TR" altLang="en-US" sz="2400" dirty="0">
                <a:solidFill>
                  <a:schemeClr val="accent1"/>
                </a:solidFill>
              </a:rPr>
              <a:t> </a:t>
            </a:r>
            <a:r>
              <a:rPr lang="tr-TR" altLang="en-US" sz="2400" dirty="0">
                <a:solidFill>
                  <a:schemeClr val="tx2"/>
                </a:solidFill>
              </a:rPr>
              <a:t>Cho</a:t>
            </a:r>
            <a:r>
              <a:rPr lang="en-US" altLang="en-US" sz="2400" dirty="0">
                <a:solidFill>
                  <a:schemeClr val="tx2"/>
                </a:solidFill>
              </a:rPr>
              <a:t>se</a:t>
            </a:r>
            <a:r>
              <a:rPr lang="tr-TR" altLang="en-US" sz="2400" dirty="0">
                <a:solidFill>
                  <a:schemeClr val="tx2"/>
                </a:solidFill>
              </a:rPr>
              <a:t> </a:t>
            </a:r>
            <a:r>
              <a:rPr lang="tr-TR" altLang="en-US" sz="2400" i="1" dirty="0">
                <a:solidFill>
                  <a:schemeClr val="tx2"/>
                </a:solidFill>
              </a:rPr>
              <a:t>k</a:t>
            </a:r>
            <a:r>
              <a:rPr lang="tr-TR" altLang="en-US" sz="2400" dirty="0">
                <a:solidFill>
                  <a:schemeClr val="tx2"/>
                </a:solidFill>
              </a:rPr>
              <a:t>&lt;</a:t>
            </a:r>
            <a:r>
              <a:rPr lang="tr-TR" altLang="en-US" sz="2400" i="1" dirty="0">
                <a:solidFill>
                  <a:schemeClr val="tx2"/>
                </a:solidFill>
              </a:rPr>
              <a:t>d</a:t>
            </a:r>
            <a:r>
              <a:rPr lang="tr-TR" altLang="en-US" sz="2400" dirty="0">
                <a:solidFill>
                  <a:schemeClr val="tx2"/>
                </a:solidFill>
              </a:rPr>
              <a:t> important features, ignor</a:t>
            </a:r>
            <a:r>
              <a:rPr lang="en-US" altLang="en-US" sz="2400" dirty="0">
                <a:solidFill>
                  <a:schemeClr val="tx2"/>
                </a:solidFill>
              </a:rPr>
              <a:t>e</a:t>
            </a:r>
            <a:r>
              <a:rPr lang="tr-TR" altLang="en-US" sz="2400" dirty="0">
                <a:solidFill>
                  <a:schemeClr val="tx2"/>
                </a:solidFill>
              </a:rPr>
              <a:t> the remaining </a:t>
            </a:r>
            <a:r>
              <a:rPr lang="tr-TR" altLang="en-US" sz="2400" i="1" dirty="0">
                <a:solidFill>
                  <a:schemeClr val="tx2"/>
                </a:solidFill>
              </a:rPr>
              <a:t>d</a:t>
            </a:r>
            <a:r>
              <a:rPr lang="tr-TR" altLang="en-US" sz="2400" dirty="0">
                <a:solidFill>
                  <a:schemeClr val="tx2"/>
                </a:solidFill>
              </a:rPr>
              <a:t> – </a:t>
            </a:r>
            <a:r>
              <a:rPr lang="tr-TR" altLang="en-US" sz="2400" i="1" dirty="0">
                <a:solidFill>
                  <a:schemeClr val="tx2"/>
                </a:solidFill>
              </a:rPr>
              <a:t>k</a:t>
            </a:r>
            <a:endParaRPr lang="en-US" altLang="en-US" sz="2400" i="1" dirty="0">
              <a:solidFill>
                <a:schemeClr val="tx2"/>
              </a:solidFill>
            </a:endParaRPr>
          </a:p>
          <a:p>
            <a:pPr marL="273050" indent="-273050" eaLnBrk="1" hangingPunct="1">
              <a:buFontTx/>
              <a:buNone/>
            </a:pPr>
            <a:r>
              <a:rPr lang="en-US" altLang="en-US" sz="2400" i="1" dirty="0">
                <a:solidFill>
                  <a:schemeClr val="tx2"/>
                </a:solidFill>
              </a:rPr>
              <a:t>		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Genetic algorithm</a:t>
            </a:r>
          </a:p>
          <a:p>
            <a:pPr marL="273050" indent="-273050" eaLnBrk="1" hangingPunct="1"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+mj-ea"/>
                <a:cs typeface="+mj-cs"/>
              </a:rPr>
              <a:t>		Information gained</a:t>
            </a:r>
          </a:p>
          <a:p>
            <a:pPr marL="273050" indent="-273050" eaLnBrk="1" hangingPunct="1">
              <a:buFontTx/>
              <a:buNone/>
            </a:pPr>
            <a:endParaRPr lang="en-US" altLang="en-US" sz="2400" dirty="0">
              <a:solidFill>
                <a:schemeClr val="tx2"/>
              </a:solidFill>
            </a:endParaRPr>
          </a:p>
          <a:p>
            <a:pPr marL="273050" indent="-273050" eaLnBrk="1" hangingPunct="1">
              <a:buFontTx/>
              <a:buNone/>
            </a:pPr>
            <a:r>
              <a:rPr lang="tr-TR" altLang="en-US" sz="2400" b="1" dirty="0"/>
              <a:t>Feature extraction</a:t>
            </a:r>
            <a:r>
              <a:rPr lang="en-US" altLang="en-US" sz="2400" dirty="0"/>
              <a:t>:</a:t>
            </a:r>
            <a:r>
              <a:rPr lang="tr-TR" altLang="en-US" sz="2400" dirty="0">
                <a:solidFill>
                  <a:schemeClr val="accent1"/>
                </a:solidFill>
              </a:rPr>
              <a:t> </a:t>
            </a:r>
            <a:r>
              <a:rPr lang="tr-TR" altLang="en-US" sz="2400" dirty="0">
                <a:solidFill>
                  <a:schemeClr val="tx2"/>
                </a:solidFill>
              </a:rPr>
              <a:t>Project the original </a:t>
            </a:r>
            <a:r>
              <a:rPr lang="tr-TR" altLang="en-US" sz="2400" i="1" dirty="0">
                <a:solidFill>
                  <a:schemeClr val="tx2"/>
                </a:solidFill>
              </a:rPr>
              <a:t>d</a:t>
            </a:r>
            <a:r>
              <a:rPr lang="tr-TR" altLang="en-US" sz="2400" dirty="0">
                <a:solidFill>
                  <a:schemeClr val="tx2"/>
                </a:solidFill>
              </a:rPr>
              <a:t> </a:t>
            </a:r>
            <a:r>
              <a:rPr lang="en-US" altLang="en-US" sz="2400" dirty="0">
                <a:solidFill>
                  <a:schemeClr val="tx2"/>
                </a:solidFill>
              </a:rPr>
              <a:t>attributes on</a:t>
            </a:r>
            <a:r>
              <a:rPr lang="tr-TR" altLang="en-US" sz="2400" dirty="0">
                <a:solidFill>
                  <a:schemeClr val="tx2"/>
                </a:solidFill>
              </a:rPr>
              <a:t>to </a:t>
            </a:r>
            <a:r>
              <a:rPr lang="en-US" altLang="en-US" sz="2400" dirty="0">
                <a:solidFill>
                  <a:schemeClr val="tx2"/>
                </a:solidFill>
              </a:rPr>
              <a:t>a </a:t>
            </a:r>
            <a:r>
              <a:rPr lang="tr-TR" altLang="en-US" sz="2400" dirty="0">
                <a:solidFill>
                  <a:schemeClr val="tx2"/>
                </a:solidFill>
              </a:rPr>
              <a:t>new </a:t>
            </a:r>
            <a:r>
              <a:rPr lang="tr-TR" altLang="en-US" sz="2400" i="1" dirty="0">
                <a:solidFill>
                  <a:schemeClr val="tx2"/>
                </a:solidFill>
              </a:rPr>
              <a:t>k</a:t>
            </a:r>
            <a:r>
              <a:rPr lang="tr-TR" altLang="en-US" sz="2400" dirty="0">
                <a:solidFill>
                  <a:schemeClr val="tx2"/>
                </a:solidFill>
              </a:rPr>
              <a:t>&lt;</a:t>
            </a:r>
            <a:r>
              <a:rPr lang="tr-TR" altLang="en-US" sz="2400" i="1" dirty="0">
                <a:solidFill>
                  <a:schemeClr val="tx2"/>
                </a:solidFill>
              </a:rPr>
              <a:t>d</a:t>
            </a:r>
            <a:r>
              <a:rPr lang="tr-TR" altLang="en-US" sz="2400" dirty="0">
                <a:solidFill>
                  <a:schemeClr val="tx2"/>
                </a:solidFill>
              </a:rPr>
              <a:t> dimension</a:t>
            </a:r>
            <a:r>
              <a:rPr lang="en-US" altLang="en-US" sz="2400" dirty="0">
                <a:solidFill>
                  <a:schemeClr val="tx2"/>
                </a:solidFill>
              </a:rPr>
              <a:t>al feature space</a:t>
            </a:r>
            <a:endParaRPr lang="tr-TR" altLang="en-US" sz="2400" dirty="0">
              <a:solidFill>
                <a:schemeClr val="tx2"/>
              </a:solidFill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tr-TR" altLang="en-US" sz="2400" dirty="0">
                <a:solidFill>
                  <a:schemeClr val="tx2"/>
                </a:solidFill>
              </a:rPr>
              <a:t>	</a:t>
            </a:r>
            <a:r>
              <a:rPr lang="en-US" altLang="en-US" sz="2400" dirty="0">
                <a:solidFill>
                  <a:schemeClr val="tx2"/>
                </a:solidFill>
              </a:rPr>
              <a:t>	</a:t>
            </a:r>
            <a:r>
              <a:rPr lang="tr-TR" altLang="en-US" sz="2400" dirty="0">
                <a:solidFill>
                  <a:schemeClr val="tx2"/>
                </a:solidFill>
              </a:rPr>
              <a:t>Principal components analysis (PCA), </a:t>
            </a:r>
            <a:endParaRPr lang="en-US" altLang="en-US" sz="2400" dirty="0">
              <a:solidFill>
                <a:schemeClr val="tx2"/>
              </a:solidFill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		L</a:t>
            </a:r>
            <a:r>
              <a:rPr lang="tr-TR" altLang="en-US" sz="2400" dirty="0">
                <a:solidFill>
                  <a:schemeClr val="tx2"/>
                </a:solidFill>
              </a:rPr>
              <a:t>inear discriminant analysis (LDA), </a:t>
            </a:r>
            <a:endParaRPr lang="en-US" altLang="en-US" sz="2400" dirty="0">
              <a:solidFill>
                <a:schemeClr val="tx2"/>
              </a:solidFill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		F</a:t>
            </a:r>
            <a:r>
              <a:rPr lang="tr-TR" altLang="en-US" sz="2400" dirty="0">
                <a:solidFill>
                  <a:schemeClr val="tx2"/>
                </a:solidFill>
              </a:rPr>
              <a:t>actor analysis (FA)</a:t>
            </a:r>
            <a:endParaRPr lang="en-US" altLang="en-US" sz="2400" dirty="0">
              <a:solidFill>
                <a:schemeClr val="tx2"/>
              </a:solidFill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		Auto-association ANN</a:t>
            </a: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endParaRPr lang="tr-TR" altLang="en-US" sz="24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4100" name="Slide Number Placeholder 4">
            <a:extLst>
              <a:ext uri="{FF2B5EF4-FFF2-40B4-BE49-F238E27FC236}">
                <a16:creationId xmlns:a16="http://schemas.microsoft.com/office/drawing/2014/main" id="{7E90E331-57A8-4B25-9B83-8C3068885175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68F0B4-0B87-4764-81A3-13BFADE9C725}" type="slidenum">
              <a:rPr kumimoji="0" lang="tr-T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63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07E93C48-209A-425D-ABB6-C0DC704B1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39800"/>
            <a:ext cx="845090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Basic tools of evolution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Recombination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(crossover) occurs during reproduction.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Chromosomes of offspring are a mixture of chromosomes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from parents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Mutation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changes a single gene within a chromosome.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be expressed, organism must survive, and pass modified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chromosome to offspring</a:t>
            </a:r>
          </a:p>
        </p:txBody>
      </p:sp>
    </p:spTree>
    <p:extLst>
      <p:ext uri="{BB962C8B-B14F-4D97-AF65-F5344CB8AC3E}">
        <p14:creationId xmlns:p14="http://schemas.microsoft.com/office/powerpoint/2010/main" val="1090805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53941E36-FAD5-44FB-898A-50929FDFA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7642225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Artificial adaptation continued: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50-500 generations create a population of solutions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high fitness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Repeat whole process several times and merge best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Simple example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Find the position of the maximum of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normal distribution with mean of 16 and standard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deviation of 4</a:t>
            </a:r>
          </a:p>
        </p:txBody>
      </p:sp>
    </p:spTree>
    <p:extLst>
      <p:ext uri="{BB962C8B-B14F-4D97-AF65-F5344CB8AC3E}">
        <p14:creationId xmlns:p14="http://schemas.microsoft.com/office/powerpoint/2010/main" val="2361738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F68F03E9-C759-47D4-8CA0-CB7B16668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990600"/>
            <a:ext cx="6334125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Evaluate fitness of new population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00100 = 4	fitness = 0.0011	pi = 0.0201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01011 = 11	fitness = 0.0457	pi = 0.8339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11001 = 25	fitness = 0.0079	pi = 0.1442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11111 = 31	fitness = 0.0001	pi = 0.0018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52E41AB2-7DE2-4D27-8B6F-CC443F58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429000"/>
            <a:ext cx="764824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f(x</a:t>
            </a:r>
            <a:r>
              <a:rPr kumimoji="0" lang="en-US" altLang="en-US" sz="24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0.0548 about 2 times that of the 1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generation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 2 chromosomes for next generation.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Repeat until fitness of population is almost uniform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Values of all chromosomes should be near 16</a:t>
            </a:r>
          </a:p>
        </p:txBody>
      </p:sp>
    </p:spTree>
    <p:extLst>
      <p:ext uri="{BB962C8B-B14F-4D97-AF65-F5344CB8AC3E}">
        <p14:creationId xmlns:p14="http://schemas.microsoft.com/office/powerpoint/2010/main" val="2937136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>
            <a:extLst>
              <a:ext uri="{FF2B5EF4-FFF2-40B4-BE49-F238E27FC236}">
                <a16:creationId xmlns:a16="http://schemas.microsoft.com/office/drawing/2014/main" id="{C6B5D914-B8CF-49EC-9D48-97FA3410B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90800"/>
            <a:ext cx="8577263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m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are the mean and standard deviation of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in the population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In early generations, selection pressure should be low to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enable wider coverage of search space (large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In later generations selection pressure should be higher to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encourage convergence to optimum solution (small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7411" name="Object 4">
            <a:extLst>
              <a:ext uri="{FF2B5EF4-FFF2-40B4-BE49-F238E27FC236}">
                <a16:creationId xmlns:a16="http://schemas.microsoft.com/office/drawing/2014/main" id="{457C3BE6-3A5C-431B-965F-1CCB44AEC0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1676400"/>
          <a:ext cx="29146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9100" imgH="508000" progId="Equation.3">
                  <p:embed/>
                </p:oleObj>
              </mc:Choice>
              <mc:Fallback>
                <p:oleObj name="Equation" r:id="rId2" imgW="1689100" imgH="508000" progId="Equation.3">
                  <p:embed/>
                  <p:pic>
                    <p:nvPicPr>
                      <p:cNvPr id="17411" name="Object 4">
                        <a:extLst>
                          <a:ext uri="{FF2B5EF4-FFF2-40B4-BE49-F238E27FC236}">
                            <a16:creationId xmlns:a16="http://schemas.microsoft.com/office/drawing/2014/main" id="{457C3BE6-3A5C-431B-965F-1CCB44AEC0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76400"/>
                        <a:ext cx="29146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7">
            <a:extLst>
              <a:ext uri="{FF2B5EF4-FFF2-40B4-BE49-F238E27FC236}">
                <a16:creationId xmlns:a16="http://schemas.microsoft.com/office/drawing/2014/main" id="{5013700C-8DCD-49F4-AF2E-0B1950BDA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369888"/>
            <a:ext cx="7829550" cy="124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Sigma scaling allows variable selection pressure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Sigma scaling of fitness </a:t>
            </a: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015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>
            <a:extLst>
              <a:ext uri="{FF2B5EF4-FFF2-40B4-BE49-F238E27FC236}">
                <a16:creationId xmlns:a16="http://schemas.microsoft.com/office/drawing/2014/main" id="{AC0226F5-1D61-477B-8AC6-043BD48E0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16000"/>
            <a:ext cx="8323263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Discrete crossover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With uniform probability, each gene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 child chromosome chosen to be a gene in one or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other parent chromosomes at the same locus.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Parents &lt;0.5, 1.0, 1.5, 2.0&gt; and &lt;0.2, 0.7, 0.2, 0.7&gt;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Child  &lt;0.2, 0.7, 1.5, 0.7&gt;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Normally distributed mutation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Choose random number from normal distribution with zero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mean and standard deviation comparable to size of genes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(e.g.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 for genes scaled between -1 and +1).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Add to randomly chosen gene.  Re-scale if needed. </a:t>
            </a: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F075C57C-C3F0-4F29-BD2C-3CEBC8D44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04800"/>
            <a:ext cx="6426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More methods for real-valued variables</a:t>
            </a:r>
          </a:p>
        </p:txBody>
      </p:sp>
    </p:spTree>
    <p:extLst>
      <p:ext uri="{BB962C8B-B14F-4D97-AF65-F5344CB8AC3E}">
        <p14:creationId xmlns:p14="http://schemas.microsoft.com/office/powerpoint/2010/main" val="2123020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774E53-0C02-41C9-8A94-5E49429EBED4}"/>
              </a:ext>
            </a:extLst>
          </p:cNvPr>
          <p:cNvSpPr txBox="1"/>
          <p:nvPr/>
        </p:nvSpPr>
        <p:spPr>
          <a:xfrm>
            <a:off x="165986" y="2438400"/>
            <a:ext cx="8812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 of genetic algorithm with genes that are real numbers: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Optimizing weights of an artificial neural network (ANN) </a:t>
            </a:r>
          </a:p>
        </p:txBody>
      </p:sp>
    </p:spTree>
    <p:extLst>
      <p:ext uri="{BB962C8B-B14F-4D97-AF65-F5344CB8AC3E}">
        <p14:creationId xmlns:p14="http://schemas.microsoft.com/office/powerpoint/2010/main" val="13774831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9EDA1F46-A5F3-4E5A-9269-678F2B929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57200"/>
            <a:ext cx="4595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Using GA in training of ANN</a:t>
            </a:r>
          </a:p>
        </p:txBody>
      </p:sp>
      <p:pic>
        <p:nvPicPr>
          <p:cNvPr id="21507" name="Picture 5">
            <a:extLst>
              <a:ext uri="{FF2B5EF4-FFF2-40B4-BE49-F238E27FC236}">
                <a16:creationId xmlns:a16="http://schemas.microsoft.com/office/drawing/2014/main" id="{B04C43E8-838A-446B-B80F-E501DA1D3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839200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6">
            <a:extLst>
              <a:ext uri="{FF2B5EF4-FFF2-40B4-BE49-F238E27FC236}">
                <a16:creationId xmlns:a16="http://schemas.microsoft.com/office/drawing/2014/main" id="{C77A6541-FDB5-4D1B-8C4C-F3CD58A4C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05350"/>
            <a:ext cx="70585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ANN with 11 weights: 8 to hidden layer, 3 to output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</a:t>
            </a:r>
            <a:r>
              <a:rPr kumimoji="0" lang="en-US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1B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2A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2B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3A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3B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0A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0B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AZ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BZ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0Z</a:t>
            </a:r>
            <a:endParaRPr kumimoji="0" lang="en-US" altLang="en-US" sz="2400" b="0" i="0" u="none" strike="noStrike" kern="1200" cap="none" spc="0" normalizeH="0" baseline="-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Value of output node determines fitness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973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5">
            <a:extLst>
              <a:ext uri="{FF2B5EF4-FFF2-40B4-BE49-F238E27FC236}">
                <a16:creationId xmlns:a16="http://schemas.microsoft.com/office/drawing/2014/main" id="{EE136A85-183C-4610-B03A-2F18D5AD62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1822450" y="2393950"/>
          <a:ext cx="5048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780" imgH="545863" progId="Equation.3">
                  <p:embed/>
                </p:oleObj>
              </mc:Choice>
              <mc:Fallback>
                <p:oleObj name="Equation" r:id="rId2" imgW="507780" imgH="545863" progId="Equation.3">
                  <p:embed/>
                  <p:pic>
                    <p:nvPicPr>
                      <p:cNvPr id="22530" name="Object 5">
                        <a:extLst>
                          <a:ext uri="{FF2B5EF4-FFF2-40B4-BE49-F238E27FC236}">
                            <a16:creationId xmlns:a16="http://schemas.microsoft.com/office/drawing/2014/main" id="{EE136A85-183C-4610-B03A-2F18D5AD62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22450" y="2393950"/>
                        <a:ext cx="5048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6">
            <a:extLst>
              <a:ext uri="{FF2B5EF4-FFF2-40B4-BE49-F238E27FC236}">
                <a16:creationId xmlns:a16="http://schemas.microsoft.com/office/drawing/2014/main" id="{37E2E515-AF32-44BE-B8D9-537634746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895350"/>
            <a:ext cx="8501063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Chromosome for weight optimization by GA</a:t>
            </a: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&lt; w</a:t>
            </a:r>
            <a:r>
              <a:rPr kumimoji="0" lang="en-US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1A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1B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2A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2B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3A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3B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0A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0B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AZ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BZ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0Z &gt;</a:t>
            </a:r>
            <a:endParaRPr kumimoji="0" lang="en-US" altLang="en-US" sz="2400" b="0" i="0" u="none" strike="noStrike" kern="1200" cap="none" spc="0" normalizeH="0" baseline="-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-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Scaled to values between -1 and +1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Use methods crossover and mutation for real numbers to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modify chromosome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Fitness function: mean squared deviation between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output and target</a:t>
            </a:r>
          </a:p>
        </p:txBody>
      </p:sp>
    </p:spTree>
    <p:extLst>
      <p:ext uri="{BB962C8B-B14F-4D97-AF65-F5344CB8AC3E}">
        <p14:creationId xmlns:p14="http://schemas.microsoft.com/office/powerpoint/2010/main" val="1576604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>
            <a:extLst>
              <a:ext uri="{FF2B5EF4-FFF2-40B4-BE49-F238E27FC236}">
                <a16:creationId xmlns:a16="http://schemas.microsoft.com/office/drawing/2014/main" id="{32C099A4-BE18-4F44-8717-7D1E7EA52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7848600" cy="671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6">
            <a:extLst>
              <a:ext uri="{FF2B5EF4-FFF2-40B4-BE49-F238E27FC236}">
                <a16:creationId xmlns:a16="http://schemas.microsoft.com/office/drawing/2014/main" id="{FC8E4FBA-773A-4EDF-8007-B4F1EE160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324600"/>
            <a:ext cx="411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556" name="Text Box 5">
            <a:extLst>
              <a:ext uri="{FF2B5EF4-FFF2-40B4-BE49-F238E27FC236}">
                <a16:creationId xmlns:a16="http://schemas.microsoft.com/office/drawing/2014/main" id="{E855B1FA-2A53-4319-9437-A39019AB8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8400"/>
            <a:ext cx="7640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feed forward to determine the fitness of this new chromosome</a:t>
            </a:r>
          </a:p>
        </p:txBody>
      </p:sp>
    </p:spTree>
    <p:extLst>
      <p:ext uri="{BB962C8B-B14F-4D97-AF65-F5344CB8AC3E}">
        <p14:creationId xmlns:p14="http://schemas.microsoft.com/office/powerpoint/2010/main" val="1709023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4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40D93223-49F1-4CA3-A3CA-00416696A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2335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Artificial adaptation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Represent a candidate solution to a problem by a chromosome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Define a fitness function on the domain of all chromosomes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Define the probabilities of crossover and mutation.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 2 chromosomes for reproduction based on their fitness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Produce new chromosomes by crossover and mutation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Evaluate fitness of new chromosomes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completes a “generation”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Repeat until most-fit chromosome is dominant in population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EBA44EF-B27A-4F02-809E-3D483DCE97A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39763"/>
            <a:ext cx="8229600" cy="731837"/>
          </a:xfrm>
        </p:spPr>
        <p:txBody>
          <a:bodyPr lIns="0" rIns="0" bIns="0" anchor="b"/>
          <a:lstStyle/>
          <a:p>
            <a:pPr eaLnBrk="1" hangingPunct="1"/>
            <a:r>
              <a:rPr lang="tr-TR" altLang="en-US" sz="2800"/>
              <a:t>Feature Selection </a:t>
            </a:r>
            <a:r>
              <a:rPr lang="en-US" altLang="en-US" sz="2800"/>
              <a:t>by Genetic algorithm and Information Gained</a:t>
            </a:r>
            <a:endParaRPr lang="tr-TR" altLang="en-US" sz="28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DCEB3F-CFCB-4536-9672-F003A7187B8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838200" y="1371600"/>
            <a:ext cx="7734300" cy="3429000"/>
          </a:xfrm>
        </p:spPr>
        <p:txBody>
          <a:bodyPr/>
          <a:lstStyle/>
          <a:p>
            <a:pPr marL="273050" indent="-273050" eaLnBrk="1" hangingPunct="1">
              <a:buFontTx/>
              <a:buNone/>
            </a:pPr>
            <a:r>
              <a:rPr lang="tr-TR" altLang="en-US" sz="2400" b="1">
                <a:latin typeface="Calibri" panose="020F0502020204030204" pitchFamily="34" charset="0"/>
              </a:rPr>
              <a:t>Feature selection</a:t>
            </a:r>
            <a:r>
              <a:rPr lang="tr-TR" altLang="en-US" sz="2400">
                <a:latin typeface="Calibri" panose="020F0502020204030204" pitchFamily="34" charset="0"/>
              </a:rPr>
              <a:t>:</a:t>
            </a:r>
            <a:r>
              <a:rPr lang="tr-TR" altLang="en-US" sz="2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Cho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se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k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&lt;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d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important features, ignor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e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the remaining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d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–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k</a:t>
            </a:r>
            <a:endParaRPr lang="en-US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Tx/>
              <a:buNone/>
            </a:pPr>
            <a:r>
              <a:rPr lang="tr-TR" altLang="en-US" sz="2400" b="1">
                <a:latin typeface="Calibri" panose="020F0502020204030204" pitchFamily="34" charset="0"/>
              </a:rPr>
              <a:t>Feature extraction</a:t>
            </a:r>
            <a:r>
              <a:rPr lang="en-US" altLang="en-US" sz="2400">
                <a:latin typeface="Calibri" panose="020F0502020204030204" pitchFamily="34" charset="0"/>
              </a:rPr>
              <a:t>:</a:t>
            </a:r>
            <a:r>
              <a:rPr lang="tr-TR" altLang="en-US" sz="2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Project the original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d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attributes on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to 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a 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new 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k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&lt;</a:t>
            </a:r>
            <a:r>
              <a:rPr lang="tr-TR" altLang="en-US" sz="2400" i="1">
                <a:solidFill>
                  <a:schemeClr val="tx2"/>
                </a:solidFill>
                <a:latin typeface="Calibri" panose="020F0502020204030204" pitchFamily="34" charset="0"/>
              </a:rPr>
              <a:t>d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 dimension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al feature space</a:t>
            </a:r>
            <a:endParaRPr lang="tr-TR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Principal components analysis (PCA), </a:t>
            </a:r>
            <a:endParaRPr lang="en-US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	L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inear discriminant analysis (LDA), </a:t>
            </a:r>
            <a:endParaRPr lang="en-US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	F</a:t>
            </a:r>
            <a:r>
              <a:rPr lang="tr-TR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actor analysis (FA)</a:t>
            </a:r>
            <a:endParaRPr lang="en-US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		Auto-association ANN</a:t>
            </a:r>
            <a:endParaRPr lang="tr-TR" altLang="en-US" sz="24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4100" name="Slide Number Placeholder 4">
            <a:extLst>
              <a:ext uri="{FF2B5EF4-FFF2-40B4-BE49-F238E27FC236}">
                <a16:creationId xmlns:a16="http://schemas.microsoft.com/office/drawing/2014/main" id="{7E90E331-57A8-4B25-9B83-8C3068885175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68F0B4-0B87-4764-81A3-13BFADE9C725}" type="slidenum">
              <a:rPr kumimoji="0" lang="tr-T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48392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384AA6E8-1CE7-4A5B-8BBB-C601F6680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262938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Very Brief History of genetic algorithms: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Genetic Algorithms were developed by John Holland in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60’s and 70’s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Author of “Adaption in Natural and Artificial Systems”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More recent book on the subject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“An Introduction to Genetic Algorithms” by Melanie Mitchell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(MIT Press, Cambridge, MA, 2002)</a:t>
            </a:r>
          </a:p>
        </p:txBody>
      </p:sp>
    </p:spTree>
    <p:extLst>
      <p:ext uri="{BB962C8B-B14F-4D97-AF65-F5344CB8AC3E}">
        <p14:creationId xmlns:p14="http://schemas.microsoft.com/office/powerpoint/2010/main" val="23018704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CB4F78C8-4ED9-4FB2-956A-A89E23C2B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9600"/>
            <a:ext cx="8153400" cy="495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Natural adaption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Populations of organisms are subjected to environmental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stress.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is manifest by ability to survive and reproduce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is passed to offspring by genes that are organized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on chromosomes.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 environmental conditions change, evolution creates 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 population with different characteristics that optimize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under the new conditions </a:t>
            </a:r>
          </a:p>
        </p:txBody>
      </p:sp>
    </p:spTree>
    <p:extLst>
      <p:ext uri="{BB962C8B-B14F-4D97-AF65-F5344CB8AC3E}">
        <p14:creationId xmlns:p14="http://schemas.microsoft.com/office/powerpoint/2010/main" val="17053570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07E93C48-209A-425D-ABB6-C0DC704B1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39800"/>
            <a:ext cx="845090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Basic tools of evolution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Recombination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(crossover) occurs during reproduction.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Chromosomes of offspring are a mixture of chromosomes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from parents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Mutation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changes a single gene within a chromosome.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be expressed, organism must survive, and pass modified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chromosome to offspring</a:t>
            </a:r>
          </a:p>
        </p:txBody>
      </p:sp>
    </p:spTree>
    <p:extLst>
      <p:ext uri="{BB962C8B-B14F-4D97-AF65-F5344CB8AC3E}">
        <p14:creationId xmlns:p14="http://schemas.microsoft.com/office/powerpoint/2010/main" val="5847861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53941E36-FAD5-44FB-898A-50929FDFA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7642225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Artificial adaptation continued: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50-500 generations create a population of solutions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high fitness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Repeat whole process several times and merge best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Simple example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Find the position of the maximum of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normal distribution with mean of 16 and standard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deviation of 4</a:t>
            </a:r>
          </a:p>
        </p:txBody>
      </p:sp>
    </p:spTree>
    <p:extLst>
      <p:ext uri="{BB962C8B-B14F-4D97-AF65-F5344CB8AC3E}">
        <p14:creationId xmlns:p14="http://schemas.microsoft.com/office/powerpoint/2010/main" val="2233097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F68F03E9-C759-47D4-8CA0-CB7B16668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990600"/>
            <a:ext cx="6334125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Evaluate fitness of new population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00100 = 4	fitness = 0.0011	pi = 0.0201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01011 = 11	fitness = 0.0457	pi = 0.8339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11001 = 25	fitness = 0.0079	pi = 0.1442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11111 = 31	fitness = 0.0001	pi = 0.0018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52E41AB2-7DE2-4D27-8B6F-CC443F58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429000"/>
            <a:ext cx="764824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f(x</a:t>
            </a:r>
            <a:r>
              <a:rPr kumimoji="0" lang="en-US" altLang="en-US" sz="24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0.0548 about 2 times that of the 1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generation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 2 chromosomes for next generation.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Repeat until fitness of population is almost uniform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Values of all chromosomes should be near 16</a:t>
            </a:r>
          </a:p>
        </p:txBody>
      </p:sp>
    </p:spTree>
    <p:extLst>
      <p:ext uri="{BB962C8B-B14F-4D97-AF65-F5344CB8AC3E}">
        <p14:creationId xmlns:p14="http://schemas.microsoft.com/office/powerpoint/2010/main" val="34022893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>
            <a:extLst>
              <a:ext uri="{FF2B5EF4-FFF2-40B4-BE49-F238E27FC236}">
                <a16:creationId xmlns:a16="http://schemas.microsoft.com/office/drawing/2014/main" id="{C6B5D914-B8CF-49EC-9D48-97FA3410B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90800"/>
            <a:ext cx="8577263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m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are the mean and standard deviation of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in the population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In early generations, selection pressure should be low to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enable wider coverage of search space (large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In later generations selection pressure should be higher to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encourage convergence to optimum solution (small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7411" name="Object 4">
            <a:extLst>
              <a:ext uri="{FF2B5EF4-FFF2-40B4-BE49-F238E27FC236}">
                <a16:creationId xmlns:a16="http://schemas.microsoft.com/office/drawing/2014/main" id="{457C3BE6-3A5C-431B-965F-1CCB44AEC0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1676400"/>
          <a:ext cx="29146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9100" imgH="508000" progId="Equation.3">
                  <p:embed/>
                </p:oleObj>
              </mc:Choice>
              <mc:Fallback>
                <p:oleObj name="Equation" r:id="rId2" imgW="1689100" imgH="508000" progId="Equation.3">
                  <p:embed/>
                  <p:pic>
                    <p:nvPicPr>
                      <p:cNvPr id="17411" name="Object 4">
                        <a:extLst>
                          <a:ext uri="{FF2B5EF4-FFF2-40B4-BE49-F238E27FC236}">
                            <a16:creationId xmlns:a16="http://schemas.microsoft.com/office/drawing/2014/main" id="{457C3BE6-3A5C-431B-965F-1CCB44AEC0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76400"/>
                        <a:ext cx="29146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7">
            <a:extLst>
              <a:ext uri="{FF2B5EF4-FFF2-40B4-BE49-F238E27FC236}">
                <a16:creationId xmlns:a16="http://schemas.microsoft.com/office/drawing/2014/main" id="{5013700C-8DCD-49F4-AF2E-0B1950BDA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369888"/>
            <a:ext cx="7829550" cy="124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Sigma scaling allows variable selection pressure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Sigma scaling of fitness </a:t>
            </a: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52576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>
            <a:extLst>
              <a:ext uri="{FF2B5EF4-FFF2-40B4-BE49-F238E27FC236}">
                <a16:creationId xmlns:a16="http://schemas.microsoft.com/office/drawing/2014/main" id="{AC0226F5-1D61-477B-8AC6-043BD48E0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16000"/>
            <a:ext cx="8323263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Discrete crossover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With uniform probability, each gene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 child chromosome chosen to be a gene in one or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other parent chromosomes at the same locus.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Parents &lt;0.5, 1.0, 1.5, 2.0&gt; and &lt;0.2, 0.7, 0.2, 0.7&gt;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Child  &lt;0.2, 0.7, 1.5, 0.7&gt;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Normally distributed mutation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Choose random number from normal distribution with zero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mean and standard deviation comparable to size of genes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(e.g.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 for genes scaled between -1 and +1).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Add to randomly chosen gene.  Re-scale if needed. </a:t>
            </a: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F075C57C-C3F0-4F29-BD2C-3CEBC8D44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04800"/>
            <a:ext cx="6426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More methods for real-valued variables</a:t>
            </a:r>
          </a:p>
        </p:txBody>
      </p:sp>
    </p:spTree>
    <p:extLst>
      <p:ext uri="{BB962C8B-B14F-4D97-AF65-F5344CB8AC3E}">
        <p14:creationId xmlns:p14="http://schemas.microsoft.com/office/powerpoint/2010/main" val="20577302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774E53-0C02-41C9-8A94-5E49429EBED4}"/>
              </a:ext>
            </a:extLst>
          </p:cNvPr>
          <p:cNvSpPr txBox="1"/>
          <p:nvPr/>
        </p:nvSpPr>
        <p:spPr>
          <a:xfrm>
            <a:off x="165986" y="2438400"/>
            <a:ext cx="8812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 of genetic algorithm with genes that are real numbers: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Optimizing weights of an artificial neural network (ANN) </a:t>
            </a:r>
          </a:p>
        </p:txBody>
      </p:sp>
    </p:spTree>
    <p:extLst>
      <p:ext uri="{BB962C8B-B14F-4D97-AF65-F5344CB8AC3E}">
        <p14:creationId xmlns:p14="http://schemas.microsoft.com/office/powerpoint/2010/main" val="14302636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9EDA1F46-A5F3-4E5A-9269-678F2B929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57200"/>
            <a:ext cx="4595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Using GA in training of ANN</a:t>
            </a:r>
          </a:p>
        </p:txBody>
      </p:sp>
      <p:pic>
        <p:nvPicPr>
          <p:cNvPr id="21507" name="Picture 5">
            <a:extLst>
              <a:ext uri="{FF2B5EF4-FFF2-40B4-BE49-F238E27FC236}">
                <a16:creationId xmlns:a16="http://schemas.microsoft.com/office/drawing/2014/main" id="{B04C43E8-838A-446B-B80F-E501DA1D3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839200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6">
            <a:extLst>
              <a:ext uri="{FF2B5EF4-FFF2-40B4-BE49-F238E27FC236}">
                <a16:creationId xmlns:a16="http://schemas.microsoft.com/office/drawing/2014/main" id="{C77A6541-FDB5-4D1B-8C4C-F3CD58A4C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05350"/>
            <a:ext cx="70585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ANN with 11 weights: 8 to hidden layer, 3 to output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</a:t>
            </a:r>
            <a:r>
              <a:rPr kumimoji="0" lang="en-US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1B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2A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2B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3A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3B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0A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0B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AZ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BZ</a:t>
            </a: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0Z</a:t>
            </a:r>
            <a:endParaRPr kumimoji="0" lang="en-US" altLang="en-US" sz="2400" b="0" i="0" u="none" strike="noStrike" kern="1200" cap="none" spc="0" normalizeH="0" baseline="-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Value of output node determines fitness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90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>
            <a:extLst>
              <a:ext uri="{FF2B5EF4-FFF2-40B4-BE49-F238E27FC236}">
                <a16:creationId xmlns:a16="http://schemas.microsoft.com/office/drawing/2014/main" id="{1DEC3289-3787-4429-B474-6DA6B0C50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6400800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5">
            <a:extLst>
              <a:ext uri="{FF2B5EF4-FFF2-40B4-BE49-F238E27FC236}">
                <a16:creationId xmlns:a16="http://schemas.microsoft.com/office/drawing/2014/main" id="{D9CBF5E1-A96E-4EA5-80B5-147BA0810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22960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6">
            <a:extLst>
              <a:ext uri="{FF2B5EF4-FFF2-40B4-BE49-F238E27FC236}">
                <a16:creationId xmlns:a16="http://schemas.microsoft.com/office/drawing/2014/main" id="{74CD7F0D-CC7E-4B55-98BE-BA63E90D7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60" y="653167"/>
            <a:ext cx="87032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Simple fitness function: use GA to discover that maximum fitness is at x=16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5">
            <a:extLst>
              <a:ext uri="{FF2B5EF4-FFF2-40B4-BE49-F238E27FC236}">
                <a16:creationId xmlns:a16="http://schemas.microsoft.com/office/drawing/2014/main" id="{EE136A85-183C-4610-B03A-2F18D5AD62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1822450" y="2393950"/>
          <a:ext cx="5048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780" imgH="545863" progId="Equation.3">
                  <p:embed/>
                </p:oleObj>
              </mc:Choice>
              <mc:Fallback>
                <p:oleObj name="Equation" r:id="rId2" imgW="507780" imgH="545863" progId="Equation.3">
                  <p:embed/>
                  <p:pic>
                    <p:nvPicPr>
                      <p:cNvPr id="22530" name="Object 5">
                        <a:extLst>
                          <a:ext uri="{FF2B5EF4-FFF2-40B4-BE49-F238E27FC236}">
                            <a16:creationId xmlns:a16="http://schemas.microsoft.com/office/drawing/2014/main" id="{EE136A85-183C-4610-B03A-2F18D5AD62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22450" y="2393950"/>
                        <a:ext cx="5048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6">
            <a:extLst>
              <a:ext uri="{FF2B5EF4-FFF2-40B4-BE49-F238E27FC236}">
                <a16:creationId xmlns:a16="http://schemas.microsoft.com/office/drawing/2014/main" id="{37E2E515-AF32-44BE-B8D9-537634746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895350"/>
            <a:ext cx="8501063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Chromosome for weight optimization by GA</a:t>
            </a: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&lt; w</a:t>
            </a:r>
            <a:r>
              <a:rPr kumimoji="0" lang="en-US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1A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1B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2A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2B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3A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3B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0A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0B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AZ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BZ</a:t>
            </a: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w</a:t>
            </a:r>
            <a:r>
              <a:rPr kumimoji="0" lang="pl-PL" altLang="en-US" sz="2400" b="0" i="0" u="none" strike="noStrike" kern="1200" cap="none" spc="0" normalizeH="0" baseline="-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0Z &gt;</a:t>
            </a:r>
            <a:endParaRPr kumimoji="0" lang="en-US" altLang="en-US" sz="2400" b="0" i="0" u="none" strike="noStrike" kern="1200" cap="none" spc="0" normalizeH="0" baseline="-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-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Scaled to values between -1 and +1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Use methods crossover and mutation for real numbers to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modify chromosome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Fitness function: mean squared deviation between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output and target</a:t>
            </a:r>
          </a:p>
        </p:txBody>
      </p:sp>
    </p:spTree>
    <p:extLst>
      <p:ext uri="{BB962C8B-B14F-4D97-AF65-F5344CB8AC3E}">
        <p14:creationId xmlns:p14="http://schemas.microsoft.com/office/powerpoint/2010/main" val="19148218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>
            <a:extLst>
              <a:ext uri="{FF2B5EF4-FFF2-40B4-BE49-F238E27FC236}">
                <a16:creationId xmlns:a16="http://schemas.microsoft.com/office/drawing/2014/main" id="{32C099A4-BE18-4F44-8717-7D1E7EA52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7848600" cy="671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6">
            <a:extLst>
              <a:ext uri="{FF2B5EF4-FFF2-40B4-BE49-F238E27FC236}">
                <a16:creationId xmlns:a16="http://schemas.microsoft.com/office/drawing/2014/main" id="{FC8E4FBA-773A-4EDF-8007-B4F1EE160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324600"/>
            <a:ext cx="411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556" name="Text Box 5">
            <a:extLst>
              <a:ext uri="{FF2B5EF4-FFF2-40B4-BE49-F238E27FC236}">
                <a16:creationId xmlns:a16="http://schemas.microsoft.com/office/drawing/2014/main" id="{E855B1FA-2A53-4319-9437-A39019AB8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8400"/>
            <a:ext cx="7640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feed forward to determine the fitness of this new chromosome</a:t>
            </a:r>
          </a:p>
        </p:txBody>
      </p:sp>
    </p:spTree>
    <p:extLst>
      <p:ext uri="{BB962C8B-B14F-4D97-AF65-F5344CB8AC3E}">
        <p14:creationId xmlns:p14="http://schemas.microsoft.com/office/powerpoint/2010/main" val="182413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C4764B1F-BEAE-4024-9169-00CB4335D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990600"/>
            <a:ext cx="7564438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Chromosome = binary representation of integers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between 0 and 31 (requires 5 bits)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to 31 covers the range where fitness is significantly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different from zero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of chromosome = value of fitness function f(x)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where x is the integer equivalent of a 5-bit binary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Crossover probability = 0.75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Mutation probability = 0.002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Size of population, n = 4</a:t>
            </a:r>
          </a:p>
        </p:txBody>
      </p:sp>
      <p:sp>
        <p:nvSpPr>
          <p:cNvPr id="11267" name="Text Box 5">
            <a:extLst>
              <a:ext uri="{FF2B5EF4-FFF2-40B4-BE49-F238E27FC236}">
                <a16:creationId xmlns:a16="http://schemas.microsoft.com/office/drawing/2014/main" id="{B696C254-249B-4765-8F35-3E2AD1C94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"/>
            <a:ext cx="2579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set up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60D4948B-08BD-40CA-9C95-7BA08CB3B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79375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Selecting chromosomes for refinement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fitness </a:t>
            </a: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1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for each chromosome in population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Assigned each chromosome a discrete probability by</a:t>
            </a:r>
          </a:p>
        </p:txBody>
      </p:sp>
      <p:sp>
        <p:nvSpPr>
          <p:cNvPr id="12292" name="Rectangle 7">
            <a:extLst>
              <a:ext uri="{FF2B5EF4-FFF2-40B4-BE49-F238E27FC236}">
                <a16:creationId xmlns:a16="http://schemas.microsoft.com/office/drawing/2014/main" id="{34D9C33F-196C-42BE-8ED8-A43139E7E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2293" name="Object 6">
            <a:extLst>
              <a:ext uri="{FF2B5EF4-FFF2-40B4-BE49-F238E27FC236}">
                <a16:creationId xmlns:a16="http://schemas.microsoft.com/office/drawing/2014/main" id="{7D272981-C068-47A1-8EE6-0F802D00A6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1905000"/>
          <a:ext cx="19050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337" imgH="774364" progId="Equation.3">
                  <p:embed/>
                </p:oleObj>
              </mc:Choice>
              <mc:Fallback>
                <p:oleObj name="Equation" r:id="rId2" imgW="1066337" imgH="774364" progId="Equation.3">
                  <p:embed/>
                  <p:pic>
                    <p:nvPicPr>
                      <p:cNvPr id="12293" name="Object 6">
                        <a:extLst>
                          <a:ext uri="{FF2B5EF4-FFF2-40B4-BE49-F238E27FC236}">
                            <a16:creationId xmlns:a16="http://schemas.microsoft.com/office/drawing/2014/main" id="{7D272981-C068-47A1-8EE6-0F802D00A6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05000"/>
                        <a:ext cx="1905000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4">
            <a:extLst>
              <a:ext uri="{FF2B5EF4-FFF2-40B4-BE49-F238E27FC236}">
                <a16:creationId xmlns:a16="http://schemas.microsoft.com/office/drawing/2014/main" id="{F62776A8-F064-4D0E-A7CD-08F9ED319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16288"/>
            <a:ext cx="8455025" cy="212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Divide number line between 0 and 1 into segments of length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altLang="en-US" sz="2400" b="1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in a specified order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(usually increasing size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Get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random number uniformly distributed between 0 and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Choose the chromosome of the line segment containing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F4DA88E9-0D3B-48DF-814E-2CA3F8548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524000"/>
            <a:ext cx="70183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00100 = 4	fitness = 0.0011		pi = 0.044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01001 = 9	fitness = 0.0216		pi = 0.861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11011 = 27	fitness = 0.0023		pi = 0.091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11111 = 31	fitness = 0.0001		pi = 0.004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1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f(x</a:t>
            </a:r>
            <a:r>
              <a:rPr kumimoji="0" lang="en-US" altLang="en-US" sz="2400" b="1" i="1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0.0251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C95C4AB3-2897-4FB5-8FCA-5C0FF12DF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854075"/>
            <a:ext cx="8893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generation: 5-bit binary numbers chosen randomly</a:t>
            </a:r>
          </a:p>
        </p:txBody>
      </p:sp>
      <p:sp>
        <p:nvSpPr>
          <p:cNvPr id="13316" name="Text Box 6">
            <a:extLst>
              <a:ext uri="{FF2B5EF4-FFF2-40B4-BE49-F238E27FC236}">
                <a16:creationId xmlns:a16="http://schemas.microsoft.com/office/drawing/2014/main" id="{4DFB65CF-7A0E-4FF7-A44E-2541B5EE2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860043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1 2      3                                        4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|\    \         \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|---------|---------|---------|---------|---------|---------|---------|---------|---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0         .</a:t>
            </a:r>
            <a:r>
              <a:rPr lang="en-US" altLang="en-US" sz="2400" dirty="0">
                <a:solidFill>
                  <a:srgbClr val="000000"/>
                </a:solidFill>
              </a:rPr>
              <a:t>1        .2        .3          .4        .5        .6          .7         .8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11011?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01001?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F4DA88E9-0D3B-48DF-814E-2CA3F8548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524000"/>
            <a:ext cx="70183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00100 = 4	fitness = 0.0011		pi = 0.044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01001 = 9	fitness = 0.0216		pi = 0.861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11011 = 27	fitness = 0.0023		pi = 0.091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11111 = 31	fitness = 0.0001		pi = 0.004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1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f(x</a:t>
            </a:r>
            <a:r>
              <a:rPr kumimoji="0" lang="en-US" altLang="en-US" sz="2400" b="1" i="1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0.0251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C95C4AB3-2897-4FB5-8FCA-5C0FF12DF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854075"/>
            <a:ext cx="8893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generation: 5-bit binary numbers chosen randomly</a:t>
            </a:r>
          </a:p>
        </p:txBody>
      </p:sp>
      <p:sp>
        <p:nvSpPr>
          <p:cNvPr id="13316" name="Text Box 6">
            <a:extLst>
              <a:ext uri="{FF2B5EF4-FFF2-40B4-BE49-F238E27FC236}">
                <a16:creationId xmlns:a16="http://schemas.microsoft.com/office/drawing/2014/main" id="{4DFB65CF-7A0E-4FF7-A44E-2541B5EE2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860043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1 2      3                                        4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|\    \         \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|---------|---------|---------|---------|---------|---------|---------|---------|---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0         .1        .2        .3          .4        .5        .6          .7         .8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11011? (0.048 to 0.139)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01001? (0.139 to 1.0)</a:t>
            </a:r>
          </a:p>
        </p:txBody>
      </p:sp>
    </p:spTree>
    <p:extLst>
      <p:ext uri="{BB962C8B-B14F-4D97-AF65-F5344CB8AC3E}">
        <p14:creationId xmlns:p14="http://schemas.microsoft.com/office/powerpoint/2010/main" val="4177177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F4DA88E9-0D3B-48DF-814E-2CA3F8548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524000"/>
            <a:ext cx="70183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00100 = 4	fitness = 0.0011		pi = 0.044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01001 = 9	fitness = 0.0216		pi = 0.861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11011 = 27	fitness = 0.0023		pi = 0.091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11111 = 31	fitness = 0.0001		pi = 0.004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1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f(x</a:t>
            </a:r>
            <a:r>
              <a:rPr kumimoji="0" lang="en-US" altLang="en-US" sz="2400" b="1" i="1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0.0251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C95C4AB3-2897-4FB5-8FCA-5C0FF12DF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854075"/>
            <a:ext cx="8893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generation: 5-bit binary numbers chosen randomly</a:t>
            </a:r>
          </a:p>
        </p:txBody>
      </p:sp>
      <p:sp>
        <p:nvSpPr>
          <p:cNvPr id="13316" name="Text Box 6">
            <a:extLst>
              <a:ext uri="{FF2B5EF4-FFF2-40B4-BE49-F238E27FC236}">
                <a16:creationId xmlns:a16="http://schemas.microsoft.com/office/drawing/2014/main" id="{4DFB65CF-7A0E-4FF7-A44E-2541B5EE2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860043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\    \         \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|---------|---------|---------|---------|---------|---------|---------|---------|---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0         .</a:t>
            </a:r>
            <a:r>
              <a:rPr lang="en-US" altLang="en-US" sz="2400" dirty="0">
                <a:solidFill>
                  <a:srgbClr val="000000"/>
                </a:solidFill>
              </a:rPr>
              <a:t>1        .2         .3         .4        .5          .6        .7         .8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Assume that random numbers selected the pair of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chromosomes with greatest fitness (01001 and 11011).</a:t>
            </a:r>
          </a:p>
        </p:txBody>
      </p:sp>
    </p:spTree>
    <p:extLst>
      <p:ext uri="{BB962C8B-B14F-4D97-AF65-F5344CB8AC3E}">
        <p14:creationId xmlns:p14="http://schemas.microsoft.com/office/powerpoint/2010/main" val="3978943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2481</Words>
  <Application>Microsoft Office PowerPoint</Application>
  <PresentationFormat>On-screen Show (4:3)</PresentationFormat>
  <Paragraphs>367</Paragraphs>
  <Slides>41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Calibri</vt:lpstr>
      <vt:lpstr>Palatino Linotype</vt:lpstr>
      <vt:lpstr>Symbol</vt:lpstr>
      <vt:lpstr>Wingdings</vt:lpstr>
      <vt:lpstr>Default Design</vt:lpstr>
      <vt:lpstr>1_Default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Feature Selection by Genetic algorithm and Information Gained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Feature Selection by Genetic algorithm and Information Gained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106</cp:revision>
  <dcterms:created xsi:type="dcterms:W3CDTF">2014-08-26T18:18:36Z</dcterms:created>
  <dcterms:modified xsi:type="dcterms:W3CDTF">2022-11-29T04:51:47Z</dcterms:modified>
</cp:coreProperties>
</file>