
<file path=[Content_Types].xml><?xml version="1.0" encoding="utf-8"?>
<Types xmlns="http://schemas.openxmlformats.org/package/2006/content-types">
  <Default Extension="bin" ContentType="application/vnd.openxmlformats-officedocument.oleObject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  <p:sldMasterId id="2147483684" r:id="rId4"/>
  </p:sldMasterIdLst>
  <p:notesMasterIdLst>
    <p:notesMasterId r:id="rId32"/>
  </p:notesMasterIdLst>
  <p:sldIdLst>
    <p:sldId id="256" r:id="rId5"/>
    <p:sldId id="264" r:id="rId6"/>
    <p:sldId id="327" r:id="rId7"/>
    <p:sldId id="257" r:id="rId8"/>
    <p:sldId id="259" r:id="rId9"/>
    <p:sldId id="299" r:id="rId10"/>
    <p:sldId id="260" r:id="rId11"/>
    <p:sldId id="261" r:id="rId12"/>
    <p:sldId id="262" r:id="rId13"/>
    <p:sldId id="263" r:id="rId14"/>
    <p:sldId id="297" r:id="rId15"/>
    <p:sldId id="287" r:id="rId16"/>
    <p:sldId id="288" r:id="rId17"/>
    <p:sldId id="265" r:id="rId18"/>
    <p:sldId id="326" r:id="rId19"/>
    <p:sldId id="303" r:id="rId20"/>
    <p:sldId id="301" r:id="rId21"/>
    <p:sldId id="325" r:id="rId22"/>
    <p:sldId id="307" r:id="rId23"/>
    <p:sldId id="454" r:id="rId24"/>
    <p:sldId id="455" r:id="rId25"/>
    <p:sldId id="456" r:id="rId26"/>
    <p:sldId id="319" r:id="rId27"/>
    <p:sldId id="322" r:id="rId28"/>
    <p:sldId id="323" r:id="rId29"/>
    <p:sldId id="458" r:id="rId30"/>
    <p:sldId id="457" r:id="rId31"/>
  </p:sldIdLst>
  <p:sldSz cx="12192000" cy="6858000"/>
  <p:notesSz cx="7086600" cy="93726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3" autoAdjust="0"/>
    <p:restoredTop sz="94660"/>
  </p:normalViewPr>
  <p:slideViewPr>
    <p:cSldViewPr snapToGrid="0">
      <p:cViewPr varScale="1">
        <p:scale>
          <a:sx n="80" d="100"/>
          <a:sy n="80" d="100"/>
        </p:scale>
        <p:origin x="120" y="50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34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theme" Target="theme/theme1.xml"/><Relationship Id="rId8" Type="http://schemas.openxmlformats.org/officeDocument/2006/relationships/slide" Target="slides/slide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0860" cy="470258"/>
          </a:xfrm>
          <a:prstGeom prst="rect">
            <a:avLst/>
          </a:prstGeom>
        </p:spPr>
        <p:txBody>
          <a:bodyPr vert="horz" lIns="94046" tIns="47023" rIns="94046" bIns="470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14100" y="0"/>
            <a:ext cx="3070860" cy="470258"/>
          </a:xfrm>
          <a:prstGeom prst="rect">
            <a:avLst/>
          </a:prstGeom>
        </p:spPr>
        <p:txBody>
          <a:bodyPr vert="horz" lIns="94046" tIns="47023" rIns="94046" bIns="47023" rtlCol="0"/>
          <a:lstStyle>
            <a:lvl1pPr algn="r">
              <a:defRPr sz="1200"/>
            </a:lvl1pPr>
          </a:lstStyle>
          <a:p>
            <a:fld id="{C18EAAF7-D2F1-4730-86C6-C279B3A2CDF3}" type="datetimeFigureOut">
              <a:rPr lang="en-US" smtClean="0"/>
              <a:t>8/29/2022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0250" y="1171575"/>
            <a:ext cx="5626100" cy="31638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046" tIns="47023" rIns="94046" bIns="4702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8660" y="4510564"/>
            <a:ext cx="5669280" cy="3690461"/>
          </a:xfrm>
          <a:prstGeom prst="rect">
            <a:avLst/>
          </a:prstGeom>
        </p:spPr>
        <p:txBody>
          <a:bodyPr vert="horz" lIns="94046" tIns="47023" rIns="94046" bIns="47023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02344"/>
            <a:ext cx="3070860" cy="470257"/>
          </a:xfrm>
          <a:prstGeom prst="rect">
            <a:avLst/>
          </a:prstGeom>
        </p:spPr>
        <p:txBody>
          <a:bodyPr vert="horz" lIns="94046" tIns="47023" rIns="94046" bIns="470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14100" y="8902344"/>
            <a:ext cx="3070860" cy="470257"/>
          </a:xfrm>
          <a:prstGeom prst="rect">
            <a:avLst/>
          </a:prstGeom>
        </p:spPr>
        <p:txBody>
          <a:bodyPr vert="horz" lIns="94046" tIns="47023" rIns="94046" bIns="47023" rtlCol="0" anchor="b"/>
          <a:lstStyle>
            <a:lvl1pPr algn="r">
              <a:defRPr sz="1200"/>
            </a:lvl1pPr>
          </a:lstStyle>
          <a:p>
            <a:fld id="{D861496E-9B6F-4E95-9575-AA8D1A800A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84078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altLang="en-US"/>
              <a:t>Prior is what we know about credit risk before we observe a clients attributes; might be per-capita bankrupties</a:t>
            </a:r>
          </a:p>
          <a:p>
            <a:endParaRPr lang="en-US" altLang="en-US"/>
          </a:p>
          <a:p>
            <a:r>
              <a:rPr lang="en-US" altLang="en-US"/>
              <a:t>Class likelihood, p(x|C), probability of observing x conditioned on the event being in class C</a:t>
            </a:r>
          </a:p>
          <a:p>
            <a:r>
              <a:rPr lang="en-US" altLang="en-US"/>
              <a:t>	given client is high-risk (C = 1) how likely is X = {x</a:t>
            </a:r>
            <a:r>
              <a:rPr lang="en-US" altLang="en-US" baseline="-25000"/>
              <a:t>1</a:t>
            </a:r>
            <a:r>
              <a:rPr lang="en-US" altLang="en-US"/>
              <a:t>, x</a:t>
            </a:r>
            <a:r>
              <a:rPr lang="en-US" altLang="en-US" baseline="-25000"/>
              <a:t>2</a:t>
            </a:r>
            <a:r>
              <a:rPr lang="en-US" altLang="en-US"/>
              <a:t>}</a:t>
            </a:r>
          </a:p>
          <a:p>
            <a:r>
              <a:rPr lang="en-US" altLang="en-US"/>
              <a:t>	deduced by data on a set of known high-risk clients</a:t>
            </a:r>
          </a:p>
          <a:p>
            <a:endParaRPr lang="en-US" altLang="en-US"/>
          </a:p>
          <a:p>
            <a:r>
              <a:rPr lang="en-US" altLang="en-US"/>
              <a:t>Evidence, p(x), is essentially a normalization; also called “marginal probability” that x is seen regardless of class</a:t>
            </a:r>
          </a:p>
          <a:p>
            <a:endParaRPr lang="en-US" altLang="en-US"/>
          </a:p>
          <a:p>
            <a:r>
              <a:rPr lang="en-US" altLang="en-US"/>
              <a:t>Posterior, P(C|x), probability that client belongs to class C conditioned on attributes being X</a:t>
            </a:r>
          </a:p>
          <a:p>
            <a:r>
              <a:rPr lang="en-US" altLang="en-US"/>
              <a:t>	When normalized by evidence, posteriors add up to 1</a:t>
            </a:r>
          </a:p>
        </p:txBody>
      </p:sp>
    </p:spTree>
    <p:extLst>
      <p:ext uri="{BB962C8B-B14F-4D97-AF65-F5344CB8AC3E}">
        <p14:creationId xmlns:p14="http://schemas.microsoft.com/office/powerpoint/2010/main" val="39484006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altLang="en-US"/>
              <a:t>Prior is what we know about credit risk before we observe a clients attributes; might be per-capita bankrupties</a:t>
            </a:r>
          </a:p>
          <a:p>
            <a:endParaRPr lang="en-US" altLang="en-US"/>
          </a:p>
          <a:p>
            <a:r>
              <a:rPr lang="en-US" altLang="en-US"/>
              <a:t>Class likelihood, p(x|C), probability of observing x conditioned on the event being in class C</a:t>
            </a:r>
          </a:p>
          <a:p>
            <a:r>
              <a:rPr lang="en-US" altLang="en-US"/>
              <a:t>	given client is high-risk (C = 1) how likely is X = {x</a:t>
            </a:r>
            <a:r>
              <a:rPr lang="en-US" altLang="en-US" baseline="-25000"/>
              <a:t>1</a:t>
            </a:r>
            <a:r>
              <a:rPr lang="en-US" altLang="en-US"/>
              <a:t>, x</a:t>
            </a:r>
            <a:r>
              <a:rPr lang="en-US" altLang="en-US" baseline="-25000"/>
              <a:t>2</a:t>
            </a:r>
            <a:r>
              <a:rPr lang="en-US" altLang="en-US"/>
              <a:t>}</a:t>
            </a:r>
          </a:p>
          <a:p>
            <a:r>
              <a:rPr lang="en-US" altLang="en-US"/>
              <a:t>	deduced by data on a set of known high-risk clients</a:t>
            </a:r>
          </a:p>
          <a:p>
            <a:endParaRPr lang="en-US" altLang="en-US"/>
          </a:p>
          <a:p>
            <a:r>
              <a:rPr lang="en-US" altLang="en-US"/>
              <a:t>Evidence, p(x), is essentially a normalization; also called “marginal probability” that x is seen regardless of class</a:t>
            </a:r>
          </a:p>
          <a:p>
            <a:endParaRPr lang="en-US" altLang="en-US"/>
          </a:p>
          <a:p>
            <a:r>
              <a:rPr lang="en-US" altLang="en-US"/>
              <a:t>Posterior, P(C|x), probability that client belongs to class C conditioned on attributes being X</a:t>
            </a:r>
          </a:p>
          <a:p>
            <a:r>
              <a:rPr lang="en-US" altLang="en-US"/>
              <a:t>	When normalized by evidence, posteriors add up to 1</a:t>
            </a:r>
          </a:p>
        </p:txBody>
      </p:sp>
    </p:spTree>
    <p:extLst>
      <p:ext uri="{BB962C8B-B14F-4D97-AF65-F5344CB8AC3E}">
        <p14:creationId xmlns:p14="http://schemas.microsoft.com/office/powerpoint/2010/main" val="29602325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altLang="en-US"/>
              <a:t>Prior is what we know about credit risk before we observe a clients attributes; might be per-capita bankrupties</a:t>
            </a:r>
          </a:p>
          <a:p>
            <a:endParaRPr lang="en-US" altLang="en-US"/>
          </a:p>
          <a:p>
            <a:r>
              <a:rPr lang="en-US" altLang="en-US"/>
              <a:t>Class likelihood, p(x|C), probability of observing x conditioned on the event being in class C</a:t>
            </a:r>
          </a:p>
          <a:p>
            <a:r>
              <a:rPr lang="en-US" altLang="en-US"/>
              <a:t>	given client is high-risk (C = 1) how likely is X = {x</a:t>
            </a:r>
            <a:r>
              <a:rPr lang="en-US" altLang="en-US" baseline="-25000"/>
              <a:t>1</a:t>
            </a:r>
            <a:r>
              <a:rPr lang="en-US" altLang="en-US"/>
              <a:t>, x</a:t>
            </a:r>
            <a:r>
              <a:rPr lang="en-US" altLang="en-US" baseline="-25000"/>
              <a:t>2</a:t>
            </a:r>
            <a:r>
              <a:rPr lang="en-US" altLang="en-US"/>
              <a:t>}</a:t>
            </a:r>
          </a:p>
          <a:p>
            <a:r>
              <a:rPr lang="en-US" altLang="en-US"/>
              <a:t>	deduced by data on a set of known high-risk clients</a:t>
            </a:r>
          </a:p>
          <a:p>
            <a:endParaRPr lang="en-US" altLang="en-US"/>
          </a:p>
          <a:p>
            <a:r>
              <a:rPr lang="en-US" altLang="en-US"/>
              <a:t>Evidence, p(x), is essentially a normalization; also called “marginal probability” that x is seen regardless of class</a:t>
            </a:r>
          </a:p>
          <a:p>
            <a:endParaRPr lang="en-US" altLang="en-US"/>
          </a:p>
          <a:p>
            <a:r>
              <a:rPr lang="en-US" altLang="en-US"/>
              <a:t>Posterior, P(C|x), probability that client belongs to class C conditioned on attributes being X</a:t>
            </a:r>
          </a:p>
          <a:p>
            <a:r>
              <a:rPr lang="en-US" altLang="en-US"/>
              <a:t>	When normalized by evidence, posteriors add up to 1</a:t>
            </a:r>
          </a:p>
        </p:txBody>
      </p:sp>
    </p:spTree>
    <p:extLst>
      <p:ext uri="{BB962C8B-B14F-4D97-AF65-F5344CB8AC3E}">
        <p14:creationId xmlns:p14="http://schemas.microsoft.com/office/powerpoint/2010/main" val="10829132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6C8E1-6A12-4343-B812-1F3D2CAA60A7}" type="datetimeFigureOut">
              <a:rPr lang="en-US" smtClean="0"/>
              <a:t>8/29/2022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88F68-BCC0-45E0-8932-AF228D6C14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75657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6C8E1-6A12-4343-B812-1F3D2CAA60A7}" type="datetimeFigureOut">
              <a:rPr lang="en-US" smtClean="0"/>
              <a:t>8/29/2022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88F68-BCC0-45E0-8932-AF228D6C14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79173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6C8E1-6A12-4343-B812-1F3D2CAA60A7}" type="datetimeFigureOut">
              <a:rPr lang="en-US" smtClean="0"/>
              <a:t>8/29/2022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88F68-BCC0-45E0-8932-AF228D6C14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8681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76616-0502-4C0B-B312-AEDAF2A0EC33}" type="datetimeFigureOut">
              <a:rPr lang="en-US" smtClean="0"/>
              <a:t>8/29/2022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61A36-B3EB-4EA0-B670-3AFEB117A1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7753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76616-0502-4C0B-B312-AEDAF2A0EC33}" type="datetimeFigureOut">
              <a:rPr lang="en-US" smtClean="0"/>
              <a:t>8/29/2022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61A36-B3EB-4EA0-B670-3AFEB117A1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4017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76616-0502-4C0B-B312-AEDAF2A0EC33}" type="datetimeFigureOut">
              <a:rPr lang="en-US" smtClean="0"/>
              <a:t>8/29/2022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61A36-B3EB-4EA0-B670-3AFEB117A1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764568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76616-0502-4C0B-B312-AEDAF2A0EC33}" type="datetimeFigureOut">
              <a:rPr lang="en-US" smtClean="0"/>
              <a:t>8/29/2022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61A36-B3EB-4EA0-B670-3AFEB117A1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3918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76616-0502-4C0B-B312-AEDAF2A0EC33}" type="datetimeFigureOut">
              <a:rPr lang="en-US" smtClean="0"/>
              <a:t>8/29/2022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61A36-B3EB-4EA0-B670-3AFEB117A1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71503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76616-0502-4C0B-B312-AEDAF2A0EC33}" type="datetimeFigureOut">
              <a:rPr lang="en-US" smtClean="0"/>
              <a:t>8/29/2022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61A36-B3EB-4EA0-B670-3AFEB117A1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26791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76616-0502-4C0B-B312-AEDAF2A0EC33}" type="datetimeFigureOut">
              <a:rPr lang="en-US" smtClean="0"/>
              <a:t>8/29/2022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61A36-B3EB-4EA0-B670-3AFEB117A1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64909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76616-0502-4C0B-B312-AEDAF2A0EC33}" type="datetimeFigureOut">
              <a:rPr lang="en-US" smtClean="0"/>
              <a:t>8/29/2022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61A36-B3EB-4EA0-B670-3AFEB117A1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4608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6C8E1-6A12-4343-B812-1F3D2CAA60A7}" type="datetimeFigureOut">
              <a:rPr lang="en-US" smtClean="0"/>
              <a:t>8/29/2022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88F68-BCC0-45E0-8932-AF228D6C14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247454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76616-0502-4C0B-B312-AEDAF2A0EC33}" type="datetimeFigureOut">
              <a:rPr lang="en-US" smtClean="0"/>
              <a:t>8/29/2022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61A36-B3EB-4EA0-B670-3AFEB117A1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355970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76616-0502-4C0B-B312-AEDAF2A0EC33}" type="datetimeFigureOut">
              <a:rPr lang="en-US" smtClean="0"/>
              <a:t>8/29/2022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61A36-B3EB-4EA0-B670-3AFEB117A1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79188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76616-0502-4C0B-B312-AEDAF2A0EC33}" type="datetimeFigureOut">
              <a:rPr lang="en-US" smtClean="0"/>
              <a:t>8/29/2022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61A36-B3EB-4EA0-B670-3AFEB117A1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413128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0A842-A798-4F5F-A1DC-EE9220270915}" type="datetimeFigureOut">
              <a:rPr lang="en-US" smtClean="0"/>
              <a:t>8/29/2022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AA7E1-8355-4BD8-9346-1C1A011394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609830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0A842-A798-4F5F-A1DC-EE9220270915}" type="datetimeFigureOut">
              <a:rPr lang="en-US" smtClean="0"/>
              <a:t>8/29/2022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AA7E1-8355-4BD8-9346-1C1A011394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796682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0A842-A798-4F5F-A1DC-EE9220270915}" type="datetimeFigureOut">
              <a:rPr lang="en-US" smtClean="0"/>
              <a:t>8/29/2022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AA7E1-8355-4BD8-9346-1C1A011394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746826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0A842-A798-4F5F-A1DC-EE9220270915}" type="datetimeFigureOut">
              <a:rPr lang="en-US" smtClean="0"/>
              <a:t>8/29/2022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AA7E1-8355-4BD8-9346-1C1A011394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53958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0A842-A798-4F5F-A1DC-EE9220270915}" type="datetimeFigureOut">
              <a:rPr lang="en-US" smtClean="0"/>
              <a:t>8/29/2022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AA7E1-8355-4BD8-9346-1C1A011394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889672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0A842-A798-4F5F-A1DC-EE9220270915}" type="datetimeFigureOut">
              <a:rPr lang="en-US" smtClean="0"/>
              <a:t>8/29/2022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AA7E1-8355-4BD8-9346-1C1A011394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091417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0A842-A798-4F5F-A1DC-EE9220270915}" type="datetimeFigureOut">
              <a:rPr lang="en-US" smtClean="0"/>
              <a:t>8/29/2022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AA7E1-8355-4BD8-9346-1C1A011394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3484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6C8E1-6A12-4343-B812-1F3D2CAA60A7}" type="datetimeFigureOut">
              <a:rPr lang="en-US" smtClean="0"/>
              <a:t>8/29/2022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88F68-BCC0-45E0-8932-AF228D6C14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621799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0A842-A798-4F5F-A1DC-EE9220270915}" type="datetimeFigureOut">
              <a:rPr lang="en-US" smtClean="0"/>
              <a:t>8/29/2022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AA7E1-8355-4BD8-9346-1C1A011394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029711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0A842-A798-4F5F-A1DC-EE9220270915}" type="datetimeFigureOut">
              <a:rPr lang="en-US" smtClean="0"/>
              <a:t>8/29/2022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AA7E1-8355-4BD8-9346-1C1A011394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715848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0A842-A798-4F5F-A1DC-EE9220270915}" type="datetimeFigureOut">
              <a:rPr lang="en-US" smtClean="0"/>
              <a:t>8/29/2022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AA7E1-8355-4BD8-9346-1C1A011394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560181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0A842-A798-4F5F-A1DC-EE9220270915}" type="datetimeFigureOut">
              <a:rPr lang="en-US" smtClean="0"/>
              <a:t>8/29/2022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AA7E1-8355-4BD8-9346-1C1A011394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060273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F6CAFDB-20DB-3275-898E-D015170B47A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F1C84C5-61AB-C8F5-043C-4705C9F61AC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7E3BC11-0342-2BB9-F8BF-BE7663644EB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E445CF-D56E-4234-AC87-95EB2F31F2F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363095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B408E5B-32E1-88AA-A3DF-B4E2D2348C9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03D89FF-2637-CD78-B5F0-3EFE59B6CB6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3B0D3F0-C98B-9BFF-5197-B62BEC8A48C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53A367-C9D4-4313-8243-9C9ACAF7FD9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86533913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55265BD-2C92-64D5-7200-923E219975E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8C95F4B-06FB-7518-EBA5-EE845098D51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F3011AC-6E8C-D097-D810-2E8BE8175F2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BC70AA-A121-4729-9F04-50A45655750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09743230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E370DFE-9D2B-3719-A4A5-D40FE5DCED9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FA67DCB-4F61-29AD-6EBD-5E96691DFE4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E51AD09-2321-D219-D6C5-5DC76470E7F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2CF62A-F176-4172-895D-ADFE923BCEA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75329130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1ADE9F02-4095-FA0E-A020-2643E2C8BF1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C7DEC8D7-D2F7-C42A-B559-ED4A6D49E39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DBAD5E4A-7686-75BB-0D52-7F3DD7FEDC6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64A27D-E6A8-4325-AB40-B949DD21185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53154008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A08FFF90-3D50-85CB-9D6D-49C29A6092A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60E144E2-F87B-1430-D11D-3D6E9E820FD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692526C1-0A9F-B52D-0E55-2E2304C0C5A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A77FDE-97B5-4F0C-9EB7-2EE2C28A028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777808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6C8E1-6A12-4343-B812-1F3D2CAA60A7}" type="datetimeFigureOut">
              <a:rPr lang="en-US" smtClean="0"/>
              <a:t>8/29/2022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88F68-BCC0-45E0-8932-AF228D6C14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4320374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C35E64EE-3636-DAA1-E8B8-FAF06070270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65F202F6-8BD9-1B81-5F4A-5B03B5F37EC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F4561113-DCAE-B745-DDE1-8BB43FD96B0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CA0A16-E5A7-4A46-863C-8FE24D70BEF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84591652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66DBD49-4C94-CD56-7997-CC4C8847F5E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86BD1E4-E28A-CADF-8590-51F13B7A6E0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133C4BD-3757-B8FE-7996-8AEFC76BE8F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9388B2-6BA8-4474-8DFC-CD755825195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68336322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508E575-1745-BD23-C524-457BC08E383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3B48BBC-B2D3-72D4-9ABC-DFF6FAA33CC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C060F9F-4AF8-58E0-A9C4-BE75B14699E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A55C5D-7285-4107-843C-DBCB6951744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17811098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0F04BB9-3C70-654D-4EE9-0843F3E4A51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06BD2E2-BDEF-AFF1-C9F2-68EED18EF18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BDA9053-0769-8457-F45E-C0BABDA382A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BD8243-F5B3-451E-924D-A75201BD760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59915280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7FC5918-A0AE-BF2F-EEF2-5AE212C60D4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DCD839D-331C-9EAB-65C1-87D2841C29A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AE192CD-5D21-7BA6-07FE-0A25AAD295D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DA521A-DEFD-40B9-81C0-A9F54EF9F28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1655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6C8E1-6A12-4343-B812-1F3D2CAA60A7}" type="datetimeFigureOut">
              <a:rPr lang="en-US" smtClean="0"/>
              <a:t>8/29/2022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88F68-BCC0-45E0-8932-AF228D6C14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30884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6C8E1-6A12-4343-B812-1F3D2CAA60A7}" type="datetimeFigureOut">
              <a:rPr lang="en-US" smtClean="0"/>
              <a:t>8/29/2022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88F68-BCC0-45E0-8932-AF228D6C14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53185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6C8E1-6A12-4343-B812-1F3D2CAA60A7}" type="datetimeFigureOut">
              <a:rPr lang="en-US" smtClean="0"/>
              <a:t>8/29/2022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88F68-BCC0-45E0-8932-AF228D6C14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3656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6C8E1-6A12-4343-B812-1F3D2CAA60A7}" type="datetimeFigureOut">
              <a:rPr lang="en-US" smtClean="0"/>
              <a:t>8/29/2022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88F68-BCC0-45E0-8932-AF228D6C14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27231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6C8E1-6A12-4343-B812-1F3D2CAA60A7}" type="datetimeFigureOut">
              <a:rPr lang="en-US" smtClean="0"/>
              <a:t>8/29/2022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88F68-BCC0-45E0-8932-AF228D6C14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59722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36C8E1-6A12-4343-B812-1F3D2CAA60A7}" type="datetimeFigureOut">
              <a:rPr lang="en-US" smtClean="0"/>
              <a:t>8/29/2022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288F68-BCC0-45E0-8932-AF228D6C14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10305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976616-0502-4C0B-B312-AEDAF2A0EC33}" type="datetimeFigureOut">
              <a:rPr lang="en-US" smtClean="0"/>
              <a:t>8/29/2022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761A36-B3EB-4EA0-B670-3AFEB117A1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4795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70A842-A798-4F5F-A1DC-EE9220270915}" type="datetimeFigureOut">
              <a:rPr lang="en-US" smtClean="0"/>
              <a:t>8/29/2022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EAA7E1-8355-4BD8-9346-1C1A011394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47519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197F8A30-8202-85BA-EE77-A9ED407CDE0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0618CC82-10E8-56E6-3E8D-42B011182C5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1734B264-5608-61BF-8BB5-4B0F7D8B33F7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BE0002E6-17A3-90D4-3397-14791B401AC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B0C14E6E-953F-D0F3-295B-CC671400C512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10FA671A-28CD-4E06-AFCE-4EDC8148531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058049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2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2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2.wm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40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7" Type="http://schemas.openxmlformats.org/officeDocument/2006/relationships/image" Target="../media/image7.wmf"/><Relationship Id="rId2" Type="http://schemas.openxmlformats.org/officeDocument/2006/relationships/oleObject" Target="../embeddings/oleObject2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6.wmf"/><Relationship Id="rId4" Type="http://schemas.openxmlformats.org/officeDocument/2006/relationships/oleObject" Target="../embeddings/oleObject3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7" Type="http://schemas.openxmlformats.org/officeDocument/2006/relationships/image" Target="../media/image10.wmf"/><Relationship Id="rId2" Type="http://schemas.openxmlformats.org/officeDocument/2006/relationships/oleObject" Target="../embeddings/oleObject5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7.bin"/><Relationship Id="rId5" Type="http://schemas.openxmlformats.org/officeDocument/2006/relationships/image" Target="../media/image9.wmf"/><Relationship Id="rId4" Type="http://schemas.openxmlformats.org/officeDocument/2006/relationships/oleObject" Target="../embeddings/oleObject6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124200" y="1066800"/>
            <a:ext cx="55803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Review of statistics in data mining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14A73EE-5F22-457B-B499-42391A63D723}"/>
              </a:ext>
            </a:extLst>
          </p:cNvPr>
          <p:cNvSpPr txBox="1"/>
          <p:nvPr/>
        </p:nvSpPr>
        <p:spPr>
          <a:xfrm>
            <a:off x="1718313" y="1993900"/>
            <a:ext cx="930528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Attribute space</a:t>
            </a:r>
          </a:p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Parameters of normally (aka Gaussian) distributed data</a:t>
            </a:r>
          </a:p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Hypothesis testing by p-values</a:t>
            </a:r>
          </a:p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Discrete probability distributions</a:t>
            </a:r>
          </a:p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Bayes' rule applied to binary classification</a:t>
            </a:r>
          </a:p>
          <a:p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Hoeffding’s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rule applied to hypothesis testing</a:t>
            </a:r>
          </a:p>
        </p:txBody>
      </p:sp>
    </p:spTree>
    <p:extLst>
      <p:ext uri="{BB962C8B-B14F-4D97-AF65-F5344CB8AC3E}">
        <p14:creationId xmlns:p14="http://schemas.microsoft.com/office/powerpoint/2010/main" val="18175263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8530" y="502508"/>
            <a:ext cx="43620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Hypothesis testing by p-values</a:t>
            </a:r>
          </a:p>
        </p:txBody>
      </p:sp>
      <p:pic>
        <p:nvPicPr>
          <p:cNvPr id="4" name="Picture 3" descr="t values plot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02429" y="3524319"/>
            <a:ext cx="3640821" cy="2584523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2"/>
          <p:cNvSpPr txBox="1"/>
          <p:nvPr/>
        </p:nvSpPr>
        <p:spPr>
          <a:xfrm>
            <a:off x="329514" y="1182017"/>
            <a:ext cx="11171841" cy="47089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Given null hypothesis H</a:t>
            </a:r>
            <a:r>
              <a:rPr lang="en-US" sz="2000" baseline="-25000" dirty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and alternative H</a:t>
            </a:r>
            <a:r>
              <a:rPr lang="en-US" sz="2000" baseline="-25000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, use sample data (assuming H</a:t>
            </a:r>
            <a:r>
              <a:rPr lang="en-US" sz="2000" baseline="-25000" dirty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is true) to calculate </a:t>
            </a: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the value of a test statistic, t-stat.</a:t>
            </a:r>
          </a:p>
          <a:p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We must know how t-stat is distributed if H</a:t>
            </a:r>
            <a:r>
              <a:rPr lang="en-US" sz="2000" baseline="-25000" dirty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is true (usually involves degrees of freedom).</a:t>
            </a: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We must know if t-stat is always positive (1-sided) or if </a:t>
            </a:r>
            <a:r>
              <a:rPr lang="en-US" sz="2000" u="sng" dirty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values need to be considered (2-sided)</a:t>
            </a:r>
          </a:p>
          <a:p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Calculate the probability of values at least as extreme as t-stat. This is equivalent to the question </a:t>
            </a: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“If the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defendent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is innocent, what is the chance that we would observe such extreme criminal </a:t>
            </a: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evidence?”</a:t>
            </a:r>
          </a:p>
          <a:p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This calculation is the area under the probability distribution of t-stat</a:t>
            </a: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for extreme values (1- tail or 2-tails).</a:t>
            </a:r>
          </a:p>
          <a:p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If probability is less than your doubt threshold (e.g. &lt; 0.05 for </a:t>
            </a: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95% confidence), reject H</a:t>
            </a:r>
            <a:r>
              <a:rPr lang="en-US" sz="2000" baseline="-25000" dirty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and assume H</a:t>
            </a:r>
            <a:r>
              <a:rPr lang="en-US" sz="2000" baseline="-25000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0724720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4"/>
          <p:cNvSpPr txBox="1">
            <a:spLocks noChangeArrowheads="1"/>
          </p:cNvSpPr>
          <p:nvPr/>
        </p:nvSpPr>
        <p:spPr bwMode="auto">
          <a:xfrm>
            <a:off x="991238" y="426181"/>
            <a:ext cx="992451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/>
              <a:t>In data mining we sometimes encounter discrete probabilities</a:t>
            </a:r>
          </a:p>
        </p:txBody>
      </p:sp>
      <p:sp>
        <p:nvSpPr>
          <p:cNvPr id="20483" name="Text Box 5"/>
          <p:cNvSpPr txBox="1">
            <a:spLocks noChangeArrowheads="1"/>
          </p:cNvSpPr>
          <p:nvPr/>
        </p:nvSpPr>
        <p:spPr bwMode="auto">
          <a:xfrm>
            <a:off x="876301" y="1182131"/>
            <a:ext cx="10414000" cy="44319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Discrete probabilities are defined in terms of a finite </a:t>
            </a:r>
            <a:r>
              <a:rPr lang="en-US" altLang="en-US" sz="2400" b="1" dirty="0"/>
              <a:t>sample space</a:t>
            </a:r>
            <a:r>
              <a:rPr lang="en-US" altLang="en-US" sz="2400" dirty="0"/>
              <a:t> S.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Usually S is a collection of outcomes of independent experiments, such as flipping coins, throwing dice, pulling cards, etc.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Example: S = set of outcomes from flipping 2 coins = {HH, HT, TH, TT}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Events are subsets of S. (S itself is called the “certain” event.)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dirty="0"/>
          </a:p>
          <a:p>
            <a:pPr>
              <a:spcBef>
                <a:spcPct val="0"/>
              </a:spcBef>
              <a:buNone/>
            </a:pPr>
            <a:r>
              <a:rPr lang="en-US" altLang="en-US" sz="2400" dirty="0"/>
              <a:t>In {HH, HT, TH, TT} the event of getting 1 head and 1 trail = {HT, TH}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The empty subset, </a:t>
            </a:r>
            <a:r>
              <a:rPr lang="en-US" altLang="en-US" sz="2400" dirty="0">
                <a:sym typeface="Symbol" panose="05050102010706020507" pitchFamily="18" charset="2"/>
              </a:rPr>
              <a:t></a:t>
            </a:r>
            <a:r>
              <a:rPr lang="en-US" altLang="en-US" sz="2400" dirty="0"/>
              <a:t>, called the “null” event.</a:t>
            </a:r>
          </a:p>
        </p:txBody>
      </p:sp>
    </p:spTree>
    <p:extLst>
      <p:ext uri="{BB962C8B-B14F-4D97-AF65-F5344CB8AC3E}">
        <p14:creationId xmlns:p14="http://schemas.microsoft.com/office/powerpoint/2010/main" val="924093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4"/>
          <p:cNvSpPr txBox="1">
            <a:spLocks noChangeArrowheads="1"/>
          </p:cNvSpPr>
          <p:nvPr/>
        </p:nvSpPr>
        <p:spPr bwMode="auto">
          <a:xfrm>
            <a:off x="647352" y="1210812"/>
            <a:ext cx="10432540" cy="3631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b="1" dirty="0"/>
              <a:t>Conditional probability: </a:t>
            </a:r>
            <a:r>
              <a:rPr lang="en-US" altLang="en-US" sz="2000" dirty="0"/>
              <a:t>Given some knowledge about outcomes, we want the probability of an outcome conditioned on our prior knowledge about it.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4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/>
              <a:t>Suppose that someone flips 2 coins and tells us that at least one shows heads.  What is the probability that both coins are show heads?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6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/>
              <a:t>S = {HH, HT, TH, TT}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/>
              <a:t>Our prior knowledge eliminates outcome TT.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/>
              <a:t>The remaining 3 outcomes are equally likely.</a:t>
            </a:r>
            <a:endParaRPr lang="en-US" altLang="en-US" sz="2000" dirty="0">
              <a:sym typeface="Symbol" panose="05050102010706020507" pitchFamily="18" charset="2"/>
            </a:endParaRPr>
          </a:p>
          <a:p>
            <a:pPr eaLnBrk="1" hangingPunct="1">
              <a:spcBef>
                <a:spcPct val="0"/>
              </a:spcBef>
              <a:buFont typeface="Symbol" panose="05050102010706020507" pitchFamily="18" charset="2"/>
              <a:buChar char="\"/>
            </a:pPr>
            <a:r>
              <a:rPr lang="en-US" altLang="en-US" sz="2000" dirty="0" err="1"/>
              <a:t>Pr</a:t>
            </a:r>
            <a:r>
              <a:rPr lang="en-US" altLang="en-US" sz="2000" dirty="0"/>
              <a:t>{HH |conditioned on at least 1 head showing} = 1/3.</a:t>
            </a:r>
          </a:p>
          <a:p>
            <a:pPr eaLnBrk="1" hangingPunct="1">
              <a:spcBef>
                <a:spcPct val="0"/>
              </a:spcBef>
              <a:buNone/>
            </a:pPr>
            <a:r>
              <a:rPr lang="en-US" altLang="en-US" sz="2000" dirty="0"/>
              <a:t>  </a:t>
            </a:r>
          </a:p>
          <a:p>
            <a:pPr eaLnBrk="1" hangingPunct="1">
              <a:spcBef>
                <a:spcPct val="0"/>
              </a:spcBef>
              <a:buNone/>
            </a:pPr>
            <a:r>
              <a:rPr lang="en-US" altLang="en-US" sz="2000" dirty="0"/>
              <a:t>In the absence of the prior knowledge </a:t>
            </a:r>
            <a:r>
              <a:rPr lang="en-US" altLang="en-US" sz="2000" dirty="0" err="1"/>
              <a:t>Pr</a:t>
            </a:r>
            <a:r>
              <a:rPr lang="en-US" altLang="en-US" sz="2000" dirty="0"/>
              <a:t>{HH}=1/4.</a:t>
            </a:r>
            <a:endParaRPr lang="en-US" altLang="en-US" sz="1400" dirty="0"/>
          </a:p>
        </p:txBody>
      </p:sp>
    </p:spTree>
    <p:extLst>
      <p:ext uri="{BB962C8B-B14F-4D97-AF65-F5344CB8AC3E}">
        <p14:creationId xmlns:p14="http://schemas.microsoft.com/office/powerpoint/2010/main" val="37945383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4"/>
          <p:cNvSpPr txBox="1">
            <a:spLocks noChangeArrowheads="1"/>
          </p:cNvSpPr>
          <p:nvPr/>
        </p:nvSpPr>
        <p:spPr bwMode="auto">
          <a:xfrm>
            <a:off x="1422400" y="1739901"/>
            <a:ext cx="8875828" cy="37548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b="1" dirty="0"/>
              <a:t>Conditional probability: general definition</a:t>
            </a:r>
            <a:endParaRPr lang="en-US" altLang="en-US" sz="2000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4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Probability of A conditioned on B, </a:t>
            </a:r>
            <a:r>
              <a:rPr lang="en-US" altLang="en-US" sz="2400" dirty="0" err="1"/>
              <a:t>Pr</a:t>
            </a:r>
            <a:r>
              <a:rPr lang="en-US" altLang="en-US" sz="2400" dirty="0"/>
              <a:t>{A|B}, is meaningful only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if </a:t>
            </a:r>
            <a:r>
              <a:rPr lang="en-US" altLang="en-US" sz="2400" dirty="0" err="1"/>
              <a:t>Pr</a:t>
            </a:r>
            <a:r>
              <a:rPr lang="en-US" altLang="en-US" sz="2400" dirty="0"/>
              <a:t>{B} </a:t>
            </a:r>
            <a:r>
              <a:rPr lang="en-US" altLang="en-US" sz="2400" dirty="0">
                <a:sym typeface="Symbol" panose="05050102010706020507" pitchFamily="18" charset="2"/>
              </a:rPr>
              <a:t></a:t>
            </a:r>
            <a:r>
              <a:rPr lang="en-US" altLang="en-US" sz="2400" dirty="0"/>
              <a:t> 0.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Given that B occurs, the probability that A also occurs is related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to the set of outcomes in which both A and B occur.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 </a:t>
            </a:r>
            <a:r>
              <a:rPr lang="en-US" altLang="en-US" sz="2400" dirty="0">
                <a:sym typeface="Symbol" panose="05050102010706020507" pitchFamily="18" charset="2"/>
              </a:rPr>
              <a:t></a:t>
            </a:r>
            <a:r>
              <a:rPr lang="en-US" altLang="en-US" sz="2400" dirty="0"/>
              <a:t> </a:t>
            </a:r>
            <a:r>
              <a:rPr lang="en-US" altLang="en-US" sz="2400" dirty="0" err="1"/>
              <a:t>Pr</a:t>
            </a:r>
            <a:r>
              <a:rPr lang="en-US" altLang="en-US" sz="2400" dirty="0"/>
              <a:t>{A|B} is proportional to </a:t>
            </a:r>
            <a:r>
              <a:rPr lang="en-US" altLang="en-US" sz="2400" dirty="0" err="1"/>
              <a:t>Pr</a:t>
            </a:r>
            <a:r>
              <a:rPr lang="en-US" altLang="en-US" sz="2400" dirty="0"/>
              <a:t>{A</a:t>
            </a:r>
            <a:r>
              <a:rPr lang="en-US" altLang="en-US" sz="2400" dirty="0">
                <a:sym typeface="Symbol" panose="05050102010706020507" pitchFamily="18" charset="2"/>
              </a:rPr>
              <a:t></a:t>
            </a:r>
            <a:r>
              <a:rPr lang="en-US" altLang="en-US" sz="2400" dirty="0"/>
              <a:t>B}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If we normalize </a:t>
            </a:r>
            <a:r>
              <a:rPr lang="en-US" altLang="en-US" sz="2400" dirty="0" err="1"/>
              <a:t>Pr</a:t>
            </a:r>
            <a:r>
              <a:rPr lang="en-US" altLang="en-US" sz="2400" dirty="0"/>
              <a:t>{A|B} by dividing by </a:t>
            </a:r>
            <a:r>
              <a:rPr lang="en-US" altLang="en-US" sz="2400" dirty="0" err="1"/>
              <a:t>Pr</a:t>
            </a:r>
            <a:r>
              <a:rPr lang="en-US" altLang="en-US" sz="2400" dirty="0"/>
              <a:t>{B} (which </a:t>
            </a:r>
            <a:r>
              <a:rPr lang="en-US" altLang="en-US" sz="2400" dirty="0">
                <a:cs typeface="Arial" panose="020B0604020202020204" pitchFamily="34" charset="0"/>
              </a:rPr>
              <a:t>≠ 0)</a:t>
            </a:r>
            <a:r>
              <a:rPr lang="en-US" altLang="en-US" sz="2400" dirty="0"/>
              <a:t>, then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 err="1"/>
              <a:t>Pr</a:t>
            </a:r>
            <a:r>
              <a:rPr lang="en-US" altLang="en-US" sz="2400" dirty="0"/>
              <a:t>{B|B} = </a:t>
            </a:r>
            <a:r>
              <a:rPr lang="en-US" altLang="en-US" sz="2400" dirty="0" err="1"/>
              <a:t>Pr</a:t>
            </a:r>
            <a:r>
              <a:rPr lang="en-US" altLang="en-US" sz="2400" dirty="0"/>
              <a:t>{B</a:t>
            </a:r>
            <a:r>
              <a:rPr lang="en-US" altLang="en-US" sz="2400" dirty="0">
                <a:sym typeface="Symbol" panose="05050102010706020507" pitchFamily="18" charset="2"/>
              </a:rPr>
              <a:t></a:t>
            </a:r>
            <a:r>
              <a:rPr lang="en-US" altLang="en-US" sz="2400" dirty="0"/>
              <a:t>B}/</a:t>
            </a:r>
            <a:r>
              <a:rPr lang="en-US" altLang="en-US" sz="2400" dirty="0" err="1"/>
              <a:t>Pr</a:t>
            </a:r>
            <a:r>
              <a:rPr lang="en-US" altLang="en-US" sz="2400" dirty="0"/>
              <a:t>{B} = </a:t>
            </a:r>
            <a:r>
              <a:rPr lang="en-US" altLang="en-US" sz="2400" dirty="0" err="1"/>
              <a:t>Pr</a:t>
            </a:r>
            <a:r>
              <a:rPr lang="en-US" altLang="en-US" sz="2400" dirty="0"/>
              <a:t>{B}/</a:t>
            </a:r>
            <a:r>
              <a:rPr lang="en-US" altLang="en-US" sz="2400" dirty="0" err="1"/>
              <a:t>Pr</a:t>
            </a:r>
            <a:r>
              <a:rPr lang="en-US" altLang="en-US" sz="2400" dirty="0"/>
              <a:t>{B} = 1</a:t>
            </a:r>
          </a:p>
        </p:txBody>
      </p:sp>
    </p:spTree>
    <p:extLst>
      <p:ext uri="{BB962C8B-B14F-4D97-AF65-F5344CB8AC3E}">
        <p14:creationId xmlns:p14="http://schemas.microsoft.com/office/powerpoint/2010/main" val="14467123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22" name="Object 25"/>
          <p:cNvGraphicFramePr>
            <a:graphicFrameLocks noGrp="1" noChangeAspect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817568669"/>
              </p:ext>
            </p:extLst>
          </p:nvPr>
        </p:nvGraphicFramePr>
        <p:xfrm>
          <a:off x="4800600" y="1935164"/>
          <a:ext cx="3093714" cy="9189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409700" imgH="419100" progId="Equation.3">
                  <p:embed/>
                </p:oleObj>
              </mc:Choice>
              <mc:Fallback>
                <p:oleObj name="Equation" r:id="rId3" imgW="1409700" imgH="419100" progId="Equation.3">
                  <p:embed/>
                  <p:pic>
                    <p:nvPicPr>
                      <p:cNvPr id="30722" name="Object 25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0600" y="1935164"/>
                        <a:ext cx="3093714" cy="91894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EABF501-E6C6-4D00-95EC-55131F547DA4}" type="slidenum">
              <a:rPr lang="tr-TR">
                <a:solidFill>
                  <a:schemeClr val="tx2"/>
                </a:solidFill>
                <a:latin typeface="+mj-lt"/>
              </a:rPr>
              <a:pPr>
                <a:defRPr/>
              </a:pPr>
              <a:t>14</a:t>
            </a:fld>
            <a:endParaRPr lang="tr-TR">
              <a:solidFill>
                <a:schemeClr val="tx2"/>
              </a:solidFill>
              <a:latin typeface="+mj-lt"/>
            </a:endParaRPr>
          </a:p>
        </p:txBody>
      </p:sp>
      <p:sp>
        <p:nvSpPr>
          <p:cNvPr id="137221" name="Text Box 5"/>
          <p:cNvSpPr txBox="1">
            <a:spLocks noChangeArrowheads="1"/>
          </p:cNvSpPr>
          <p:nvPr/>
        </p:nvSpPr>
        <p:spPr bwMode="auto">
          <a:xfrm>
            <a:off x="3833814" y="1531938"/>
            <a:ext cx="102552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tr-TR" sz="1600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posterior</a:t>
            </a:r>
          </a:p>
        </p:txBody>
      </p:sp>
      <p:cxnSp>
        <p:nvCxnSpPr>
          <p:cNvPr id="30725" name="AutoShape 7"/>
          <p:cNvCxnSpPr>
            <a:cxnSpLocks noChangeShapeType="1"/>
          </p:cNvCxnSpPr>
          <p:nvPr/>
        </p:nvCxnSpPr>
        <p:spPr bwMode="auto">
          <a:xfrm rot="16200000" flipH="1">
            <a:off x="4502151" y="1889126"/>
            <a:ext cx="307975" cy="34925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37224" name="Text Box 8"/>
          <p:cNvSpPr txBox="1">
            <a:spLocks noChangeArrowheads="1"/>
          </p:cNvSpPr>
          <p:nvPr/>
        </p:nvSpPr>
        <p:spPr bwMode="auto">
          <a:xfrm>
            <a:off x="6640514" y="1235076"/>
            <a:ext cx="160492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600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Class </a:t>
            </a:r>
            <a:r>
              <a:rPr lang="tr-TR" sz="1600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likelihood</a:t>
            </a:r>
          </a:p>
        </p:txBody>
      </p:sp>
      <p:sp>
        <p:nvSpPr>
          <p:cNvPr id="137225" name="Text Box 9"/>
          <p:cNvSpPr txBox="1">
            <a:spLocks noChangeArrowheads="1"/>
          </p:cNvSpPr>
          <p:nvPr/>
        </p:nvSpPr>
        <p:spPr bwMode="auto">
          <a:xfrm>
            <a:off x="5722938" y="1235076"/>
            <a:ext cx="59503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tr-TR" sz="1600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prior</a:t>
            </a:r>
          </a:p>
        </p:txBody>
      </p:sp>
      <p:sp>
        <p:nvSpPr>
          <p:cNvPr id="137226" name="Text Box 10"/>
          <p:cNvSpPr txBox="1">
            <a:spLocks noChangeArrowheads="1"/>
          </p:cNvSpPr>
          <p:nvPr/>
        </p:nvSpPr>
        <p:spPr bwMode="auto">
          <a:xfrm>
            <a:off x="6964364" y="3069448"/>
            <a:ext cx="244009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600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Evidence (normalization)</a:t>
            </a:r>
            <a:endParaRPr lang="tr-TR" sz="1600" i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7229" name="Line 13"/>
          <p:cNvSpPr>
            <a:spLocks noChangeShapeType="1"/>
          </p:cNvSpPr>
          <p:nvPr/>
        </p:nvSpPr>
        <p:spPr bwMode="auto">
          <a:xfrm flipH="1" flipV="1">
            <a:off x="7007227" y="2856817"/>
            <a:ext cx="161925" cy="269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>
              <a:defRPr/>
            </a:pPr>
            <a:endParaRPr lang="tr-TR">
              <a:solidFill>
                <a:schemeClr val="tx2"/>
              </a:solidFill>
              <a:latin typeface="+mj-lt"/>
            </a:endParaRPr>
          </a:p>
        </p:txBody>
      </p:sp>
      <p:sp>
        <p:nvSpPr>
          <p:cNvPr id="137230" name="Line 14"/>
          <p:cNvSpPr>
            <a:spLocks noChangeShapeType="1"/>
          </p:cNvSpPr>
          <p:nvPr/>
        </p:nvSpPr>
        <p:spPr bwMode="auto">
          <a:xfrm>
            <a:off x="6100764" y="1585914"/>
            <a:ext cx="161925" cy="269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>
              <a:defRPr/>
            </a:pPr>
            <a:endParaRPr lang="tr-TR">
              <a:solidFill>
                <a:schemeClr val="tx2"/>
              </a:solidFill>
              <a:latin typeface="+mj-lt"/>
            </a:endParaRPr>
          </a:p>
        </p:txBody>
      </p:sp>
      <p:sp>
        <p:nvSpPr>
          <p:cNvPr id="137231" name="Line 15"/>
          <p:cNvSpPr>
            <a:spLocks noChangeShapeType="1"/>
          </p:cNvSpPr>
          <p:nvPr/>
        </p:nvSpPr>
        <p:spPr bwMode="auto">
          <a:xfrm flipH="1">
            <a:off x="7072314" y="1585914"/>
            <a:ext cx="109537" cy="269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>
              <a:defRPr/>
            </a:pPr>
            <a:endParaRPr lang="tr-TR">
              <a:solidFill>
                <a:schemeClr val="tx2"/>
              </a:solidFill>
              <a:latin typeface="+mj-lt"/>
            </a:endParaRPr>
          </a:p>
        </p:txBody>
      </p:sp>
      <p:sp>
        <p:nvSpPr>
          <p:cNvPr id="30733" name="Text Box 40"/>
          <p:cNvSpPr txBox="1">
            <a:spLocks noChangeArrowheads="1"/>
          </p:cNvSpPr>
          <p:nvPr/>
        </p:nvSpPr>
        <p:spPr bwMode="auto">
          <a:xfrm>
            <a:off x="1963417" y="3648681"/>
            <a:ext cx="7872383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100" dirty="0"/>
              <a:t>Prior is information relevant to classifying that is independent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100" dirty="0"/>
              <a:t>of attributes in vector </a:t>
            </a:r>
            <a:r>
              <a:rPr lang="en-US" altLang="en-US" sz="2100" b="1" dirty="0"/>
              <a:t>x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100" dirty="0"/>
              <a:t>Class likelihood is probability that a member of class C will have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100" dirty="0"/>
              <a:t>attribute vector </a:t>
            </a:r>
            <a:r>
              <a:rPr lang="en-US" altLang="en-US" sz="2100" b="1" dirty="0"/>
              <a:t>x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100" dirty="0"/>
              <a:t>Posterior is the probability that example with attributes </a:t>
            </a:r>
            <a:r>
              <a:rPr lang="en-US" altLang="en-US" sz="2100" b="1" dirty="0"/>
              <a:t>x</a:t>
            </a:r>
            <a:r>
              <a:rPr lang="en-US" altLang="en-US" sz="2100" dirty="0"/>
              <a:t> should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100" dirty="0"/>
              <a:t>be assigned to class C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100" dirty="0"/>
              <a:t>Since P(</a:t>
            </a:r>
            <a:r>
              <a:rPr lang="en-US" altLang="en-US" sz="2100" dirty="0" err="1"/>
              <a:t>C|</a:t>
            </a:r>
            <a:r>
              <a:rPr lang="en-US" altLang="en-US" sz="2100" b="1" dirty="0" err="1"/>
              <a:t>x</a:t>
            </a:r>
            <a:r>
              <a:rPr lang="en-US" altLang="en-US" sz="2100" dirty="0"/>
              <a:t>) is normalized, assign example with attributes </a:t>
            </a:r>
            <a:r>
              <a:rPr lang="en-US" altLang="en-US" sz="2100" b="1" dirty="0"/>
              <a:t>x</a:t>
            </a:r>
            <a:r>
              <a:rPr lang="en-US" altLang="en-US" sz="2100" dirty="0"/>
              <a:t> to class C if P(</a:t>
            </a:r>
            <a:r>
              <a:rPr lang="en-US" altLang="en-US" sz="2100" dirty="0" err="1"/>
              <a:t>C|</a:t>
            </a:r>
            <a:r>
              <a:rPr lang="en-US" altLang="en-US" sz="2100" b="1" dirty="0" err="1"/>
              <a:t>x</a:t>
            </a:r>
            <a:r>
              <a:rPr lang="en-US" altLang="en-US" sz="2100" dirty="0"/>
              <a:t>) &gt; 0.5</a:t>
            </a:r>
          </a:p>
        </p:txBody>
      </p:sp>
      <p:sp>
        <p:nvSpPr>
          <p:cNvPr id="30734" name="TextBox 2"/>
          <p:cNvSpPr txBox="1">
            <a:spLocks noChangeArrowheads="1"/>
          </p:cNvSpPr>
          <p:nvPr/>
        </p:nvSpPr>
        <p:spPr bwMode="auto">
          <a:xfrm>
            <a:off x="3498328" y="674987"/>
            <a:ext cx="501913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tr-TR" altLang="en-US" sz="2400" dirty="0"/>
              <a:t>Bayes’ Rule</a:t>
            </a:r>
            <a:r>
              <a:rPr lang="en-US" altLang="en-US" sz="2400" dirty="0"/>
              <a:t> for binary classification</a:t>
            </a:r>
          </a:p>
        </p:txBody>
      </p:sp>
    </p:spTree>
    <p:extLst>
      <p:ext uri="{BB962C8B-B14F-4D97-AF65-F5344CB8AC3E}">
        <p14:creationId xmlns:p14="http://schemas.microsoft.com/office/powerpoint/2010/main" val="34758686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22" name="Object 25"/>
          <p:cNvGraphicFramePr>
            <a:graphicFrameLocks noGrp="1" noChangeAspect="1"/>
          </p:cNvGraphicFramePr>
          <p:nvPr>
            <p:ph sz="half" idx="1"/>
          </p:nvPr>
        </p:nvGraphicFramePr>
        <p:xfrm>
          <a:off x="4800600" y="1935164"/>
          <a:ext cx="3093714" cy="9189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409700" imgH="419100" progId="Equation.3">
                  <p:embed/>
                </p:oleObj>
              </mc:Choice>
              <mc:Fallback>
                <p:oleObj name="Equation" r:id="rId3" imgW="1409700" imgH="419100" progId="Equation.3">
                  <p:embed/>
                  <p:pic>
                    <p:nvPicPr>
                      <p:cNvPr id="30722" name="Object 25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0600" y="1935164"/>
                        <a:ext cx="3093714" cy="91894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EABF501-E6C6-4D00-95EC-55131F547DA4}" type="slidenum">
              <a:rPr lang="tr-TR">
                <a:solidFill>
                  <a:schemeClr val="tx2"/>
                </a:solidFill>
                <a:latin typeface="+mj-lt"/>
              </a:rPr>
              <a:pPr>
                <a:defRPr/>
              </a:pPr>
              <a:t>15</a:t>
            </a:fld>
            <a:endParaRPr lang="tr-TR">
              <a:solidFill>
                <a:schemeClr val="tx2"/>
              </a:solidFill>
              <a:latin typeface="+mj-lt"/>
            </a:endParaRPr>
          </a:p>
        </p:txBody>
      </p:sp>
      <p:sp>
        <p:nvSpPr>
          <p:cNvPr id="137221" name="Text Box 5"/>
          <p:cNvSpPr txBox="1">
            <a:spLocks noChangeArrowheads="1"/>
          </p:cNvSpPr>
          <p:nvPr/>
        </p:nvSpPr>
        <p:spPr bwMode="auto">
          <a:xfrm>
            <a:off x="3833814" y="1531938"/>
            <a:ext cx="102552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tr-TR" sz="1600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posterior</a:t>
            </a:r>
          </a:p>
        </p:txBody>
      </p:sp>
      <p:cxnSp>
        <p:nvCxnSpPr>
          <p:cNvPr id="30725" name="AutoShape 7"/>
          <p:cNvCxnSpPr>
            <a:cxnSpLocks noChangeShapeType="1"/>
          </p:cNvCxnSpPr>
          <p:nvPr/>
        </p:nvCxnSpPr>
        <p:spPr bwMode="auto">
          <a:xfrm rot="16200000" flipH="1">
            <a:off x="4502151" y="1889126"/>
            <a:ext cx="307975" cy="34925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37224" name="Text Box 8"/>
          <p:cNvSpPr txBox="1">
            <a:spLocks noChangeArrowheads="1"/>
          </p:cNvSpPr>
          <p:nvPr/>
        </p:nvSpPr>
        <p:spPr bwMode="auto">
          <a:xfrm>
            <a:off x="6640514" y="1235076"/>
            <a:ext cx="160492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600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Class </a:t>
            </a:r>
            <a:r>
              <a:rPr lang="tr-TR" sz="1600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likelihood</a:t>
            </a:r>
          </a:p>
        </p:txBody>
      </p:sp>
      <p:sp>
        <p:nvSpPr>
          <p:cNvPr id="137225" name="Text Box 9"/>
          <p:cNvSpPr txBox="1">
            <a:spLocks noChangeArrowheads="1"/>
          </p:cNvSpPr>
          <p:nvPr/>
        </p:nvSpPr>
        <p:spPr bwMode="auto">
          <a:xfrm>
            <a:off x="5722938" y="1235076"/>
            <a:ext cx="59503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tr-TR" sz="1600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prior</a:t>
            </a:r>
          </a:p>
        </p:txBody>
      </p:sp>
      <p:sp>
        <p:nvSpPr>
          <p:cNvPr id="137226" name="Text Box 10"/>
          <p:cNvSpPr txBox="1">
            <a:spLocks noChangeArrowheads="1"/>
          </p:cNvSpPr>
          <p:nvPr/>
        </p:nvSpPr>
        <p:spPr bwMode="auto">
          <a:xfrm>
            <a:off x="6964364" y="3069448"/>
            <a:ext cx="244009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600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Evidence (normalization)</a:t>
            </a:r>
            <a:endParaRPr lang="tr-TR" sz="1600" i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7229" name="Line 13"/>
          <p:cNvSpPr>
            <a:spLocks noChangeShapeType="1"/>
          </p:cNvSpPr>
          <p:nvPr/>
        </p:nvSpPr>
        <p:spPr bwMode="auto">
          <a:xfrm flipH="1" flipV="1">
            <a:off x="7007227" y="2856817"/>
            <a:ext cx="161925" cy="269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>
              <a:defRPr/>
            </a:pPr>
            <a:endParaRPr lang="tr-TR">
              <a:solidFill>
                <a:schemeClr val="tx2"/>
              </a:solidFill>
              <a:latin typeface="+mj-lt"/>
            </a:endParaRPr>
          </a:p>
        </p:txBody>
      </p:sp>
      <p:sp>
        <p:nvSpPr>
          <p:cNvPr id="137230" name="Line 14"/>
          <p:cNvSpPr>
            <a:spLocks noChangeShapeType="1"/>
          </p:cNvSpPr>
          <p:nvPr/>
        </p:nvSpPr>
        <p:spPr bwMode="auto">
          <a:xfrm>
            <a:off x="6100764" y="1585914"/>
            <a:ext cx="161925" cy="269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>
              <a:defRPr/>
            </a:pPr>
            <a:endParaRPr lang="tr-TR">
              <a:solidFill>
                <a:schemeClr val="tx2"/>
              </a:solidFill>
              <a:latin typeface="+mj-lt"/>
            </a:endParaRPr>
          </a:p>
        </p:txBody>
      </p:sp>
      <p:sp>
        <p:nvSpPr>
          <p:cNvPr id="137231" name="Line 15"/>
          <p:cNvSpPr>
            <a:spLocks noChangeShapeType="1"/>
          </p:cNvSpPr>
          <p:nvPr/>
        </p:nvSpPr>
        <p:spPr bwMode="auto">
          <a:xfrm flipH="1">
            <a:off x="7072314" y="1585914"/>
            <a:ext cx="109537" cy="269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>
              <a:defRPr/>
            </a:pPr>
            <a:endParaRPr lang="tr-TR">
              <a:solidFill>
                <a:schemeClr val="tx2"/>
              </a:solidFill>
              <a:latin typeface="+mj-lt"/>
            </a:endParaRPr>
          </a:p>
        </p:txBody>
      </p:sp>
      <p:sp>
        <p:nvSpPr>
          <p:cNvPr id="30733" name="Text Box 40"/>
          <p:cNvSpPr txBox="1">
            <a:spLocks noChangeArrowheads="1"/>
          </p:cNvSpPr>
          <p:nvPr/>
        </p:nvSpPr>
        <p:spPr bwMode="auto">
          <a:xfrm>
            <a:off x="1046747" y="3648681"/>
            <a:ext cx="10684042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/>
              <a:t>If your only interest is whether x belongs in class C or not (i.e., if P(</a:t>
            </a:r>
            <a:r>
              <a:rPr lang="en-US" altLang="en-US" sz="2400" dirty="0" err="1"/>
              <a:t>C|x</a:t>
            </a:r>
            <a:r>
              <a:rPr lang="en-US" altLang="en-US" sz="2400" dirty="0"/>
              <a:t>) &gt;0.5), then you don’t have to calculate p(x).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/>
              <a:t>Just determine which is larger P(C)p(</a:t>
            </a:r>
            <a:r>
              <a:rPr lang="en-US" altLang="en-US" sz="2400" dirty="0" err="1"/>
              <a:t>x|C</a:t>
            </a:r>
            <a:r>
              <a:rPr lang="en-US" altLang="en-US" sz="2400" dirty="0"/>
              <a:t>) or P(</a:t>
            </a:r>
            <a:r>
              <a:rPr lang="en-US" altLang="en-US" sz="2400" u="sng" dirty="0"/>
              <a:t>C</a:t>
            </a:r>
            <a:r>
              <a:rPr lang="en-US" altLang="en-US" sz="2400" dirty="0"/>
              <a:t>)p(</a:t>
            </a:r>
            <a:r>
              <a:rPr lang="en-US" altLang="en-US" sz="2400" dirty="0" err="1"/>
              <a:t>x|</a:t>
            </a:r>
            <a:r>
              <a:rPr lang="en-US" altLang="en-US" sz="2400" u="sng" dirty="0" err="1"/>
              <a:t>C</a:t>
            </a:r>
            <a:r>
              <a:rPr lang="en-US" altLang="en-US" sz="2400" dirty="0"/>
              <a:t>), where </a:t>
            </a:r>
            <a:r>
              <a:rPr lang="en-US" altLang="en-US" sz="2400" u="sng" dirty="0"/>
              <a:t>C</a:t>
            </a:r>
            <a:r>
              <a:rPr lang="en-US" altLang="en-US" sz="2400" dirty="0"/>
              <a:t> denotes the non-member class</a:t>
            </a:r>
          </a:p>
        </p:txBody>
      </p:sp>
      <p:sp>
        <p:nvSpPr>
          <p:cNvPr id="30734" name="TextBox 2"/>
          <p:cNvSpPr txBox="1">
            <a:spLocks noChangeArrowheads="1"/>
          </p:cNvSpPr>
          <p:nvPr/>
        </p:nvSpPr>
        <p:spPr bwMode="auto">
          <a:xfrm>
            <a:off x="3498328" y="674987"/>
            <a:ext cx="501913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tr-TR" altLang="en-US" sz="2400" dirty="0"/>
              <a:t>Bayes’ Rule</a:t>
            </a:r>
            <a:r>
              <a:rPr lang="en-US" altLang="en-US" sz="2400" dirty="0"/>
              <a:t> for binary classification</a:t>
            </a:r>
          </a:p>
        </p:txBody>
      </p:sp>
    </p:spTree>
    <p:extLst>
      <p:ext uri="{BB962C8B-B14F-4D97-AF65-F5344CB8AC3E}">
        <p14:creationId xmlns:p14="http://schemas.microsoft.com/office/powerpoint/2010/main" val="190505212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22" name="Object 25"/>
          <p:cNvGraphicFramePr>
            <a:graphicFrameLocks noGrp="1" noChangeAspect="1"/>
          </p:cNvGraphicFramePr>
          <p:nvPr>
            <p:ph sz="half" idx="1"/>
          </p:nvPr>
        </p:nvGraphicFramePr>
        <p:xfrm>
          <a:off x="4800600" y="1935164"/>
          <a:ext cx="2463800" cy="731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409700" imgH="419100" progId="Equation.3">
                  <p:embed/>
                </p:oleObj>
              </mc:Choice>
              <mc:Fallback>
                <p:oleObj name="Equation" r:id="rId3" imgW="1409700" imgH="419100" progId="Equation.3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0600" y="1935164"/>
                        <a:ext cx="2463800" cy="7318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EABF501-E6C6-4D00-95EC-55131F547DA4}" type="slidenum">
              <a:rPr lang="tr-TR">
                <a:solidFill>
                  <a:schemeClr val="tx2"/>
                </a:solidFill>
                <a:latin typeface="+mj-lt"/>
              </a:rPr>
              <a:pPr>
                <a:defRPr/>
              </a:pPr>
              <a:t>16</a:t>
            </a:fld>
            <a:endParaRPr lang="tr-TR">
              <a:solidFill>
                <a:schemeClr val="tx2"/>
              </a:solidFill>
              <a:latin typeface="+mj-lt"/>
            </a:endParaRPr>
          </a:p>
        </p:txBody>
      </p:sp>
      <p:sp>
        <p:nvSpPr>
          <p:cNvPr id="137221" name="Text Box 5"/>
          <p:cNvSpPr txBox="1">
            <a:spLocks noChangeArrowheads="1"/>
          </p:cNvSpPr>
          <p:nvPr/>
        </p:nvSpPr>
        <p:spPr bwMode="auto">
          <a:xfrm>
            <a:off x="3833814" y="1531938"/>
            <a:ext cx="1025525" cy="322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tr-TR" sz="1500" i="1" dirty="0">
                <a:solidFill>
                  <a:schemeClr val="tx2"/>
                </a:solidFill>
                <a:latin typeface="+mj-lt"/>
              </a:rPr>
              <a:t>posterior</a:t>
            </a:r>
          </a:p>
        </p:txBody>
      </p:sp>
      <p:cxnSp>
        <p:nvCxnSpPr>
          <p:cNvPr id="30725" name="AutoShape 7"/>
          <p:cNvCxnSpPr>
            <a:cxnSpLocks noChangeShapeType="1"/>
          </p:cNvCxnSpPr>
          <p:nvPr/>
        </p:nvCxnSpPr>
        <p:spPr bwMode="auto">
          <a:xfrm rot="16200000" flipH="1">
            <a:off x="4502151" y="1889126"/>
            <a:ext cx="307975" cy="34925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37224" name="Text Box 8"/>
          <p:cNvSpPr txBox="1">
            <a:spLocks noChangeArrowheads="1"/>
          </p:cNvSpPr>
          <p:nvPr/>
        </p:nvSpPr>
        <p:spPr bwMode="auto">
          <a:xfrm>
            <a:off x="6640514" y="1235076"/>
            <a:ext cx="1341393" cy="32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500" i="1" dirty="0">
                <a:solidFill>
                  <a:schemeClr val="tx2"/>
                </a:solidFill>
                <a:latin typeface="+mj-lt"/>
              </a:rPr>
              <a:t>Class </a:t>
            </a:r>
            <a:r>
              <a:rPr lang="tr-TR" sz="1500" i="1" dirty="0">
                <a:solidFill>
                  <a:schemeClr val="tx2"/>
                </a:solidFill>
                <a:latin typeface="+mj-lt"/>
              </a:rPr>
              <a:t>likelihood</a:t>
            </a:r>
          </a:p>
        </p:txBody>
      </p:sp>
      <p:sp>
        <p:nvSpPr>
          <p:cNvPr id="137225" name="Text Box 9"/>
          <p:cNvSpPr txBox="1">
            <a:spLocks noChangeArrowheads="1"/>
          </p:cNvSpPr>
          <p:nvPr/>
        </p:nvSpPr>
        <p:spPr bwMode="auto">
          <a:xfrm>
            <a:off x="5722938" y="1235076"/>
            <a:ext cx="569912" cy="322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tr-TR" sz="1500" i="1">
                <a:solidFill>
                  <a:schemeClr val="tx2"/>
                </a:solidFill>
                <a:latin typeface="+mj-lt"/>
              </a:rPr>
              <a:t>prior</a:t>
            </a:r>
          </a:p>
        </p:txBody>
      </p:sp>
      <p:sp>
        <p:nvSpPr>
          <p:cNvPr id="137226" name="Text Box 10"/>
          <p:cNvSpPr txBox="1">
            <a:spLocks noChangeArrowheads="1"/>
          </p:cNvSpPr>
          <p:nvPr/>
        </p:nvSpPr>
        <p:spPr bwMode="auto">
          <a:xfrm>
            <a:off x="6964363" y="2667001"/>
            <a:ext cx="1246880" cy="32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500" i="1" dirty="0">
                <a:solidFill>
                  <a:schemeClr val="tx2"/>
                </a:solidFill>
                <a:latin typeface="+mj-lt"/>
              </a:rPr>
              <a:t>normalization</a:t>
            </a:r>
            <a:endParaRPr lang="tr-TR" sz="1500" i="1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137229" name="Line 13"/>
          <p:cNvSpPr>
            <a:spLocks noChangeShapeType="1"/>
          </p:cNvSpPr>
          <p:nvPr/>
        </p:nvSpPr>
        <p:spPr bwMode="auto">
          <a:xfrm flipH="1" flipV="1">
            <a:off x="6802439" y="2611439"/>
            <a:ext cx="161925" cy="269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>
              <a:defRPr/>
            </a:pPr>
            <a:endParaRPr lang="tr-TR">
              <a:solidFill>
                <a:schemeClr val="tx2"/>
              </a:solidFill>
              <a:latin typeface="+mj-lt"/>
            </a:endParaRPr>
          </a:p>
        </p:txBody>
      </p:sp>
      <p:sp>
        <p:nvSpPr>
          <p:cNvPr id="137230" name="Line 14"/>
          <p:cNvSpPr>
            <a:spLocks noChangeShapeType="1"/>
          </p:cNvSpPr>
          <p:nvPr/>
        </p:nvSpPr>
        <p:spPr bwMode="auto">
          <a:xfrm>
            <a:off x="6100764" y="1585914"/>
            <a:ext cx="161925" cy="269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>
              <a:defRPr/>
            </a:pPr>
            <a:endParaRPr lang="tr-TR">
              <a:solidFill>
                <a:schemeClr val="tx2"/>
              </a:solidFill>
              <a:latin typeface="+mj-lt"/>
            </a:endParaRPr>
          </a:p>
        </p:txBody>
      </p:sp>
      <p:sp>
        <p:nvSpPr>
          <p:cNvPr id="137231" name="Line 15"/>
          <p:cNvSpPr>
            <a:spLocks noChangeShapeType="1"/>
          </p:cNvSpPr>
          <p:nvPr/>
        </p:nvSpPr>
        <p:spPr bwMode="auto">
          <a:xfrm flipH="1">
            <a:off x="7072314" y="1585914"/>
            <a:ext cx="109537" cy="269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>
              <a:defRPr/>
            </a:pPr>
            <a:endParaRPr lang="tr-TR">
              <a:solidFill>
                <a:schemeClr val="tx2"/>
              </a:solidFill>
              <a:latin typeface="+mj-lt"/>
            </a:endParaRPr>
          </a:p>
        </p:txBody>
      </p:sp>
      <p:sp>
        <p:nvSpPr>
          <p:cNvPr id="30733" name="Text Box 40"/>
          <p:cNvSpPr txBox="1">
            <a:spLocks noChangeArrowheads="1"/>
          </p:cNvSpPr>
          <p:nvPr/>
        </p:nvSpPr>
        <p:spPr bwMode="auto">
          <a:xfrm>
            <a:off x="863601" y="3190568"/>
            <a:ext cx="10769600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/>
              <a:t>Phone service offers discount for 1</a:t>
            </a:r>
            <a:r>
              <a:rPr lang="en-US" altLang="en-US" sz="2400" baseline="30000" dirty="0"/>
              <a:t>st</a:t>
            </a:r>
            <a:r>
              <a:rPr lang="en-US" altLang="en-US" sz="2400" dirty="0"/>
              <a:t> year.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/>
              <a:t>Cancellation after 1</a:t>
            </a:r>
            <a:r>
              <a:rPr lang="en-US" altLang="en-US" sz="2400" baseline="30000" dirty="0"/>
              <a:t>st</a:t>
            </a:r>
            <a:r>
              <a:rPr lang="en-US" altLang="en-US" sz="2400" dirty="0"/>
              <a:t> year called “churn”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/>
              <a:t>Phone service has options, voice mail, international plan, caller ID, etc.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/>
              <a:t>Based on historical data, how do these options affect the probability of churn?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/>
              <a:t>Let C denote the class of churn=true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/>
              <a:t>Let </a:t>
            </a:r>
            <a:r>
              <a:rPr lang="en-US" altLang="en-US" sz="2400" u="sng" dirty="0"/>
              <a:t>C</a:t>
            </a:r>
            <a:r>
              <a:rPr lang="en-US" altLang="en-US" sz="2400" dirty="0"/>
              <a:t> denote the class of churn=false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/>
              <a:t>p(x) = P(C)P(</a:t>
            </a:r>
            <a:r>
              <a:rPr lang="en-US" altLang="en-US" sz="2400" dirty="0" err="1"/>
              <a:t>C|x</a:t>
            </a:r>
            <a:r>
              <a:rPr lang="en-US" altLang="en-US" sz="2400" dirty="0"/>
              <a:t>) + P(</a:t>
            </a:r>
            <a:r>
              <a:rPr lang="en-US" altLang="en-US" sz="2400" u="sng" dirty="0"/>
              <a:t>C</a:t>
            </a:r>
            <a:r>
              <a:rPr lang="en-US" altLang="en-US" sz="2400" dirty="0"/>
              <a:t>)P(</a:t>
            </a:r>
            <a:r>
              <a:rPr lang="en-US" altLang="en-US" sz="2400" u="sng" dirty="0" err="1"/>
              <a:t>C</a:t>
            </a:r>
            <a:r>
              <a:rPr lang="en-US" altLang="en-US" sz="2400" dirty="0" err="1"/>
              <a:t>|x</a:t>
            </a:r>
            <a:r>
              <a:rPr lang="en-US" altLang="en-US" sz="2400" dirty="0"/>
              <a:t>)</a:t>
            </a:r>
          </a:p>
        </p:txBody>
      </p:sp>
      <p:sp>
        <p:nvSpPr>
          <p:cNvPr id="30734" name="TextBox 2"/>
          <p:cNvSpPr txBox="1">
            <a:spLocks noChangeArrowheads="1"/>
          </p:cNvSpPr>
          <p:nvPr/>
        </p:nvSpPr>
        <p:spPr bwMode="auto">
          <a:xfrm>
            <a:off x="1795138" y="583858"/>
            <a:ext cx="842551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/>
              <a:t>Example of application of </a:t>
            </a:r>
            <a:r>
              <a:rPr lang="tr-TR" altLang="en-US" sz="2400" dirty="0"/>
              <a:t>Bayes’ </a:t>
            </a:r>
            <a:r>
              <a:rPr lang="en-US" altLang="en-US" sz="2400" dirty="0"/>
              <a:t>r</a:t>
            </a:r>
            <a:r>
              <a:rPr lang="tr-TR" altLang="en-US" sz="2400" dirty="0"/>
              <a:t>ule</a:t>
            </a:r>
            <a:r>
              <a:rPr lang="en-US" altLang="en-US" sz="2400" dirty="0"/>
              <a:t> for binary classification</a:t>
            </a:r>
          </a:p>
        </p:txBody>
      </p:sp>
    </p:spTree>
    <p:extLst>
      <p:ext uri="{BB962C8B-B14F-4D97-AF65-F5344CB8AC3E}">
        <p14:creationId xmlns:p14="http://schemas.microsoft.com/office/powerpoint/2010/main" val="403855655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719724" y="549820"/>
            <a:ext cx="474521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Data on churn: 3333 records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19489" y="1351157"/>
            <a:ext cx="11113940" cy="41549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Class size: 483 churn = true -&gt; prior(C) = 483/3333 = 0.1449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Prior knowledge: most customer stick with the service</a:t>
            </a: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Since P(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C|x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) proportional to P(C)P(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x|C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), x must be a strong predictor of churn to 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overcome our prior knowledge that churn is rare.</a:t>
            </a: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For records with churn=true, 80 out of 483 sign up for voice mail: P(V|C)=0.1656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Voice mail is not an attribute that makes the likelihood of churn high.</a:t>
            </a: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For records with churn=true, 137 out of 483 sign up for International plan: 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P(I|C)=0.2836 is a stronger likelihood of churn but is it strong enough?</a:t>
            </a:r>
          </a:p>
        </p:txBody>
      </p:sp>
    </p:spTree>
    <p:extLst>
      <p:ext uri="{BB962C8B-B14F-4D97-AF65-F5344CB8AC3E}">
        <p14:creationId xmlns:p14="http://schemas.microsoft.com/office/powerpoint/2010/main" val="258475968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19860" y="1197825"/>
            <a:ext cx="10889823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	churn		no churn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Total	483		2850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I-plan	137		186</a:t>
            </a: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P(C) = 483/(483+2850) = 0.1449	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P(</a:t>
            </a:r>
            <a:r>
              <a:rPr lang="en-US" sz="2400" u="sng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) = 1-P(C) = 0.8551	</a:t>
            </a: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p(I|C) = 137/483 = 0.2836		p(I|</a:t>
            </a:r>
            <a:r>
              <a:rPr lang="en-US" sz="2400" u="sng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) = 186/2850 = 0.0653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P(C)p(I|C) = 0.0411			P(</a:t>
            </a:r>
            <a:r>
              <a:rPr lang="en-US" sz="2400" u="sng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)p(I|</a:t>
            </a:r>
            <a:r>
              <a:rPr lang="en-US" sz="2400" u="sng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) = 0.0558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Without normalization: No</a:t>
            </a: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p(I) = 0.0411+ 0.0558 = 0.0969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P(C|I) = 0.0411/0.0969 = 0.4241 &lt; 0.5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With normalization: No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06BA8BE-3BA0-4D55-BE27-088B03609634}"/>
              </a:ext>
            </a:extLst>
          </p:cNvPr>
          <p:cNvSpPr txBox="1"/>
          <p:nvPr/>
        </p:nvSpPr>
        <p:spPr>
          <a:xfrm>
            <a:off x="3384314" y="272513"/>
            <a:ext cx="67056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Is international plan a predictor of churn?</a:t>
            </a:r>
          </a:p>
        </p:txBody>
      </p:sp>
    </p:spTree>
    <p:extLst>
      <p:ext uri="{BB962C8B-B14F-4D97-AF65-F5344CB8AC3E}">
        <p14:creationId xmlns:p14="http://schemas.microsoft.com/office/powerpoint/2010/main" val="25467261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616939" y="294371"/>
            <a:ext cx="340509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Dominance of priors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61394" y="922789"/>
            <a:ext cx="11283193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The imbalance in the churn data set toward customers that do not churn makes 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the posterior for the non-churn class greater for all options in the phone plan.</a:t>
            </a: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To explore the fine detail of how options might influence churning requires a more 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balanced data set.</a:t>
            </a: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This could be achieved by randomly deleting some non-churner examples in the data set.</a:t>
            </a:r>
          </a:p>
        </p:txBody>
      </p:sp>
    </p:spTree>
    <p:extLst>
      <p:ext uri="{BB962C8B-B14F-4D97-AF65-F5344CB8AC3E}">
        <p14:creationId xmlns:p14="http://schemas.microsoft.com/office/powerpoint/2010/main" val="19429866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Box 1"/>
          <p:cNvSpPr txBox="1">
            <a:spLocks noChangeArrowheads="1"/>
          </p:cNvSpPr>
          <p:nvPr/>
        </p:nvSpPr>
        <p:spPr bwMode="auto">
          <a:xfrm>
            <a:off x="4800601" y="304801"/>
            <a:ext cx="228940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Attribute Space</a:t>
            </a:r>
          </a:p>
        </p:txBody>
      </p:sp>
      <p:sp>
        <p:nvSpPr>
          <p:cNvPr id="13315" name="TextBox 2"/>
          <p:cNvSpPr txBox="1">
            <a:spLocks noChangeArrowheads="1"/>
          </p:cNvSpPr>
          <p:nvPr/>
        </p:nvSpPr>
        <p:spPr bwMode="auto">
          <a:xfrm>
            <a:off x="655608" y="956485"/>
            <a:ext cx="11168092" cy="4893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Any vector that specifies the position of a point in physical space has length 3 (</a:t>
            </a:r>
            <a:r>
              <a:rPr kumimoji="0" lang="en-US" alt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x,y,z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), (</a:t>
            </a:r>
            <a:r>
              <a:rPr kumimoji="0" lang="en-US" alt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r,</a:t>
            </a:r>
            <a:r>
              <a:rPr kumimoji="0" lang="en-US" alt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q</a:t>
            </a:r>
            <a:r>
              <a:rPr kumimoji="0" lang="en-US" alt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,</a:t>
            </a:r>
            <a:r>
              <a:rPr kumimoji="0" lang="en-US" alt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f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), (</a:t>
            </a:r>
            <a:r>
              <a:rPr kumimoji="0" lang="en-US" alt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r</a:t>
            </a:r>
            <a:r>
              <a:rPr kumimoji="0" lang="en-US" alt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,</a:t>
            </a:r>
            <a:r>
              <a:rPr kumimoji="0" lang="en-US" alt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f</a:t>
            </a:r>
            <a:r>
              <a:rPr kumimoji="0" lang="en-US" alt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,z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), </a:t>
            </a:r>
            <a:r>
              <a:rPr kumimoji="0" lang="en-US" alt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etc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. We can say that a point in physical space has 3 “attributes”.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An object of data mining may have many attributes. For example, apples to be harvested by a robot need 6 attributes. 3 attributes that determine its location </a:t>
            </a:r>
            <a:r>
              <a:rPr lang="en-US" altLang="en-US" sz="2400" dirty="0">
                <a:solidFill>
                  <a:prstClr val="black"/>
                </a:solidFill>
              </a:rPr>
              <a:t>in space are 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used to determine joint angles of a robotic arm for picking. 3 more attributes (RGB) specify its color, which the robot needs to distinguish apples from leaves, branches, etc.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For robotic apple harvesting the “attribute space” is 6D. Sensor input interpreted by computer vision software identifies the points in this 6D space that are likely to be a pickable apple.</a:t>
            </a:r>
          </a:p>
        </p:txBody>
      </p:sp>
    </p:spTree>
    <p:extLst>
      <p:ext uri="{BB962C8B-B14F-4D97-AF65-F5344CB8AC3E}">
        <p14:creationId xmlns:p14="http://schemas.microsoft.com/office/powerpoint/2010/main" val="284938243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Box 1">
            <a:extLst>
              <a:ext uri="{FF2B5EF4-FFF2-40B4-BE49-F238E27FC236}">
                <a16:creationId xmlns:a16="http://schemas.microsoft.com/office/drawing/2014/main" id="{4A02015C-86DE-8E4E-C1BE-03519149CD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1981201"/>
            <a:ext cx="7677150" cy="332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1500" dirty="0">
                <a:solidFill>
                  <a:srgbClr val="000000"/>
                </a:solidFill>
                <a:cs typeface="Arial" panose="020B0604020202020204" pitchFamily="34" charset="0"/>
              </a:rPr>
              <a:t>Assignment 1: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1500" dirty="0">
                <a:solidFill>
                  <a:srgbClr val="000000"/>
                </a:solidFill>
                <a:cs typeface="Arial" panose="020B0604020202020204" pitchFamily="34" charset="0"/>
              </a:rPr>
              <a:t>Random deletion of data on customers that do not churn results in the following data set.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1500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1500" dirty="0">
                <a:solidFill>
                  <a:srgbClr val="000000"/>
                </a:solidFill>
                <a:cs typeface="Arial" panose="020B0604020202020204" pitchFamily="34" charset="0"/>
              </a:rPr>
              <a:t>		churn		not churn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1500" dirty="0">
                <a:solidFill>
                  <a:srgbClr val="000000"/>
                </a:solidFill>
                <a:cs typeface="Arial" panose="020B0604020202020204" pitchFamily="34" charset="0"/>
              </a:rPr>
              <a:t>Total records	483		1425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1500" dirty="0">
                <a:solidFill>
                  <a:srgbClr val="000000"/>
                </a:solidFill>
                <a:cs typeface="Arial" panose="020B0604020202020204" pitchFamily="34" charset="0"/>
              </a:rPr>
              <a:t>Voice mail		80		421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1500" dirty="0">
                <a:solidFill>
                  <a:srgbClr val="000000"/>
                </a:solidFill>
                <a:cs typeface="Arial" panose="020B0604020202020204" pitchFamily="34" charset="0"/>
              </a:rPr>
              <a:t>International	137		93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1500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1500" dirty="0">
                <a:solidFill>
                  <a:srgbClr val="000000"/>
                </a:solidFill>
                <a:cs typeface="Arial" panose="020B0604020202020204" pitchFamily="34" charset="0"/>
              </a:rPr>
              <a:t>Use Bayes’ rules to test the following hypotheses: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1500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1500" dirty="0">
                <a:solidFill>
                  <a:srgbClr val="000000"/>
                </a:solidFill>
                <a:cs typeface="Arial" panose="020B0604020202020204" pitchFamily="34" charset="0"/>
              </a:rPr>
              <a:t>Subscribers with voice mail are more likely to churn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1500" dirty="0">
                <a:solidFill>
                  <a:srgbClr val="000000"/>
                </a:solidFill>
                <a:cs typeface="Arial" panose="020B0604020202020204" pitchFamily="34" charset="0"/>
              </a:rPr>
              <a:t>Subscribers with international option are more likely to churn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1500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1500" dirty="0">
                <a:solidFill>
                  <a:srgbClr val="000000"/>
                </a:solidFill>
                <a:cs typeface="Arial" panose="020B0604020202020204" pitchFamily="34" charset="0"/>
              </a:rPr>
              <a:t>With and without normalization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138F486-83A5-D10C-C594-24794847C444}"/>
              </a:ext>
            </a:extLst>
          </p:cNvPr>
          <p:cNvSpPr txBox="1"/>
          <p:nvPr/>
        </p:nvSpPr>
        <p:spPr>
          <a:xfrm>
            <a:off x="3007896" y="2905780"/>
            <a:ext cx="682321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Write a MATLAB code for this assignment</a:t>
            </a:r>
          </a:p>
        </p:txBody>
      </p:sp>
    </p:spTree>
    <p:extLst>
      <p:ext uri="{BB962C8B-B14F-4D97-AF65-F5344CB8AC3E}">
        <p14:creationId xmlns:p14="http://schemas.microsoft.com/office/powerpoint/2010/main" val="284731439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Text&#10;&#10;Description automatically generated">
            <a:extLst>
              <a:ext uri="{FF2B5EF4-FFF2-40B4-BE49-F238E27FC236}">
                <a16:creationId xmlns:a16="http://schemas.microsoft.com/office/drawing/2014/main" id="{FCF534A1-6140-743D-7BDA-2BB76F58C07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3454" y="180472"/>
            <a:ext cx="10493752" cy="65451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916846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3" name="Picture 3" descr="E:\CS 483_580\2014\pictures from lecture 2\R&amp;G Eout vs Ein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57063" y="524857"/>
            <a:ext cx="2238375" cy="4010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96561" y="524857"/>
            <a:ext cx="11598877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Hoeffding’s rule in hypothesis testing with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a sample of size N</a:t>
            </a: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Let h be a hypothesis tested by data mining.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For example: Signing for international calling causes churn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n-US" sz="2400" baseline="-25000" dirty="0">
                <a:latin typeface="Arial" panose="020B0604020202020204" pitchFamily="34" charset="0"/>
                <a:cs typeface="Arial" panose="020B0604020202020204" pitchFamily="34" charset="0"/>
              </a:rPr>
              <a:t>test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(h) is the error (red dots) when h is applied to a test set</a:t>
            </a:r>
          </a:p>
          <a:p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n-US" sz="2400" baseline="-25000" dirty="0" err="1">
                <a:latin typeface="Arial" panose="020B0604020202020204" pitchFamily="34" charset="0"/>
                <a:cs typeface="Arial" panose="020B0604020202020204" pitchFamily="34" charset="0"/>
              </a:rPr>
              <a:t>out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(h) is the error when h is applied to the general population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Use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Hoeffding’s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rule to get an upper bound on |E</a:t>
            </a:r>
            <a:r>
              <a:rPr lang="en-US" sz="2400" baseline="-25000" dirty="0">
                <a:latin typeface="Arial" panose="020B0604020202020204" pitchFamily="34" charset="0"/>
                <a:cs typeface="Arial" panose="020B0604020202020204" pitchFamily="34" charset="0"/>
              </a:rPr>
              <a:t>test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(h)-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n-US" sz="2400" baseline="-25000" dirty="0" err="1">
                <a:latin typeface="Arial" panose="020B0604020202020204" pitchFamily="34" charset="0"/>
                <a:cs typeface="Arial" panose="020B0604020202020204" pitchFamily="34" charset="0"/>
              </a:rPr>
              <a:t>out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(h)|</a:t>
            </a:r>
          </a:p>
        </p:txBody>
      </p:sp>
      <p:sp>
        <p:nvSpPr>
          <p:cNvPr id="3" name="Rectangle 2"/>
          <p:cNvSpPr/>
          <p:nvPr/>
        </p:nvSpPr>
        <p:spPr>
          <a:xfrm>
            <a:off x="10404968" y="4092767"/>
            <a:ext cx="742563" cy="41878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9914021" y="3973549"/>
            <a:ext cx="16629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/>
              <a:t>E</a:t>
            </a:r>
            <a:r>
              <a:rPr lang="en-US" sz="2400" i="1" baseline="-25000" dirty="0"/>
              <a:t>test</a:t>
            </a:r>
            <a:r>
              <a:rPr lang="en-US" sz="2400" i="1" dirty="0"/>
              <a:t>(h)=0.3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72D6AC4E-C0CD-45E0-8AA1-280E2A50A412}"/>
              </a:ext>
            </a:extLst>
          </p:cNvPr>
          <p:cNvGrpSpPr/>
          <p:nvPr/>
        </p:nvGrpSpPr>
        <p:grpSpPr>
          <a:xfrm>
            <a:off x="615004" y="3527081"/>
            <a:ext cx="8048847" cy="721043"/>
            <a:chOff x="1914818" y="293367"/>
            <a:chExt cx="8048847" cy="721043"/>
          </a:xfrm>
        </p:grpSpPr>
        <p:pic>
          <p:nvPicPr>
            <p:cNvPr id="8" name="Picture 2" descr="E:\CS 483_580\2014\pictures from lecture 2\Hoeffding inequaltiy Ein &amp; Eout.png">
              <a:extLst>
                <a:ext uri="{FF2B5EF4-FFF2-40B4-BE49-F238E27FC236}">
                  <a16:creationId xmlns:a16="http://schemas.microsoft.com/office/drawing/2014/main" id="{D962E3F9-501E-45A6-AE64-00E44077E9A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14818" y="293367"/>
              <a:ext cx="8048847" cy="72104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A123155E-80BD-4E86-933C-085D8708D4FF}"/>
                </a:ext>
              </a:extLst>
            </p:cNvPr>
            <p:cNvSpPr/>
            <p:nvPr/>
          </p:nvSpPr>
          <p:spPr>
            <a:xfrm>
              <a:off x="2734963" y="428368"/>
              <a:ext cx="1318053" cy="50674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26C502EE-C059-473F-8442-BD1AEB77D560}"/>
                </a:ext>
              </a:extLst>
            </p:cNvPr>
            <p:cNvSpPr txBox="1"/>
            <p:nvPr/>
          </p:nvSpPr>
          <p:spPr>
            <a:xfrm>
              <a:off x="2723515" y="350334"/>
              <a:ext cx="134094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i="1" dirty="0"/>
                <a:t>E</a:t>
              </a:r>
              <a:r>
                <a:rPr lang="en-US" sz="3200" i="1" baseline="-25000" dirty="0"/>
                <a:t>test</a:t>
              </a:r>
              <a:r>
                <a:rPr lang="en-US" sz="3200" i="1" dirty="0"/>
                <a:t>(h)</a:t>
              </a:r>
            </a:p>
          </p:txBody>
        </p:sp>
      </p:grpSp>
      <p:sp>
        <p:nvSpPr>
          <p:cNvPr id="4" name="TextBox 3">
            <a:extLst>
              <a:ext uri="{FF2B5EF4-FFF2-40B4-BE49-F238E27FC236}">
                <a16:creationId xmlns:a16="http://schemas.microsoft.com/office/drawing/2014/main" id="{B1C97816-A762-4B59-B9EE-E264C7A0BD68}"/>
              </a:ext>
            </a:extLst>
          </p:cNvPr>
          <p:cNvSpPr txBox="1"/>
          <p:nvPr/>
        </p:nvSpPr>
        <p:spPr>
          <a:xfrm>
            <a:off x="411890" y="4622305"/>
            <a:ext cx="11598877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The upper bound on the probability that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|E</a:t>
            </a:r>
            <a:r>
              <a:rPr lang="en-US" sz="2400" baseline="-25000" dirty="0">
                <a:latin typeface="Arial" panose="020B0604020202020204" pitchFamily="34" charset="0"/>
                <a:cs typeface="Arial" panose="020B0604020202020204" pitchFamily="34" charset="0"/>
              </a:rPr>
              <a:t>test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(h)-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n-US" sz="2400" baseline="-25000" dirty="0" err="1">
                <a:latin typeface="Arial" panose="020B0604020202020204" pitchFamily="34" charset="0"/>
                <a:cs typeface="Arial" panose="020B0604020202020204" pitchFamily="34" charset="0"/>
              </a:rPr>
              <a:t>out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(h)| exceeds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Arial" panose="020B0604020202020204" pitchFamily="34" charset="0"/>
              </a:rPr>
              <a:t>e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Arial" panose="020B0604020202020204" pitchFamily="34" charset="0"/>
              </a:rPr>
              <a:t>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called the “doubt threshold”, </a:t>
            </a:r>
            <a:r>
              <a:rPr lang="en-US" sz="2400" dirty="0">
                <a:latin typeface="Symbol" panose="05050102010706020507" pitchFamily="18" charset="2"/>
                <a:cs typeface="Arial" panose="020B0604020202020204" pitchFamily="34" charset="0"/>
              </a:rPr>
              <a:t>d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. Our “confidence” in the result from a test set is 1-</a:t>
            </a:r>
            <a:r>
              <a:rPr lang="en-US" sz="2400" dirty="0">
                <a:latin typeface="Symbol" panose="05050102010706020507" pitchFamily="18" charset="2"/>
                <a:cs typeface="Arial" panose="020B0604020202020204" pitchFamily="34" charset="0"/>
              </a:rPr>
              <a:t>d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2400" dirty="0">
              <a:latin typeface="Symbol" panose="050501020107060205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14190541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3" name="Picture 3" descr="E:\CS 483_580\2014\pictures from lecture 2\R&amp;G Eout vs Ein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38621" y="2594705"/>
            <a:ext cx="2238375" cy="4010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96561" y="766732"/>
            <a:ext cx="11598877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Applying Hoeffding’s rule with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a sample of size N and doubt threshold </a:t>
            </a:r>
            <a:r>
              <a:rPr lang="en-US" sz="2800" dirty="0">
                <a:latin typeface="Symbol" panose="05050102010706020507" pitchFamily="18" charset="2"/>
                <a:cs typeface="Arial" panose="020B0604020202020204" pitchFamily="34" charset="0"/>
              </a:rPr>
              <a:t>d</a:t>
            </a:r>
          </a:p>
          <a:p>
            <a:endParaRPr lang="en-US" sz="2400" dirty="0">
              <a:latin typeface="Symbol" panose="05050102010706020507" pitchFamily="18" charset="2"/>
              <a:cs typeface="Arial" panose="020B0604020202020204" pitchFamily="34" charset="0"/>
            </a:endParaRPr>
          </a:p>
          <a:p>
            <a:r>
              <a:rPr lang="en-US" sz="2400" dirty="0">
                <a:latin typeface="Symbol" panose="05050102010706020507" pitchFamily="18" charset="2"/>
                <a:cs typeface="Arial" panose="020B0604020202020204" pitchFamily="34" charset="0"/>
              </a:rPr>
              <a:t>d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= 2exp(-2</a:t>
            </a:r>
            <a:r>
              <a:rPr lang="en-US" sz="2400" dirty="0">
                <a:latin typeface="Symbol" panose="05050102010706020507" pitchFamily="18" charset="2"/>
                <a:cs typeface="Arial" panose="020B0604020202020204" pitchFamily="34" charset="0"/>
              </a:rPr>
              <a:t>e</a:t>
            </a:r>
            <a:r>
              <a:rPr lang="en-US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N) is a relationship between </a:t>
            </a:r>
            <a:r>
              <a:rPr lang="en-US" sz="2400" dirty="0">
                <a:latin typeface="Symbol" panose="05050102010706020507" pitchFamily="18" charset="2"/>
                <a:cs typeface="Arial" panose="020B0604020202020204" pitchFamily="34" charset="0"/>
              </a:rPr>
              <a:t>d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>
                <a:latin typeface="Symbol" panose="05050102010706020507" pitchFamily="18" charset="2"/>
                <a:cs typeface="Arial" panose="020B0604020202020204" pitchFamily="34" charset="0"/>
              </a:rPr>
              <a:t>e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and N. We use it to find the value of one of these, given the other 2.</a:t>
            </a:r>
          </a:p>
          <a:p>
            <a:endParaRPr lang="en-US" sz="2400" dirty="0">
              <a:latin typeface="Symbol" panose="05050102010706020507" pitchFamily="18" charset="2"/>
              <a:cs typeface="Arial" panose="020B0604020202020204" pitchFamily="34" charset="0"/>
            </a:endParaRP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With sample of size N, we can say with confidence 1-</a:t>
            </a:r>
            <a:r>
              <a:rPr lang="en-US" sz="2400" dirty="0">
                <a:latin typeface="Symbol" panose="05050102010706020507" pitchFamily="18" charset="2"/>
                <a:cs typeface="Arial" panose="020B0604020202020204" pitchFamily="34" charset="0"/>
              </a:rPr>
              <a:t>d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that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|E</a:t>
            </a:r>
            <a:r>
              <a:rPr lang="en-US" sz="2400" baseline="-25000" dirty="0">
                <a:latin typeface="Arial" panose="020B0604020202020204" pitchFamily="34" charset="0"/>
                <a:cs typeface="Arial" panose="020B0604020202020204" pitchFamily="34" charset="0"/>
              </a:rPr>
              <a:t>test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n-US" sz="2400" baseline="-25000" dirty="0" err="1">
                <a:latin typeface="Arial" panose="020B0604020202020204" pitchFamily="34" charset="0"/>
                <a:cs typeface="Arial" panose="020B0604020202020204" pitchFamily="34" charset="0"/>
              </a:rPr>
              <a:t>out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|</a:t>
            </a:r>
            <a:r>
              <a:rPr lang="en-US" sz="2400" u="sng" dirty="0">
                <a:latin typeface="Arial" panose="020B0604020202020204" pitchFamily="34" charset="0"/>
                <a:cs typeface="Arial" panose="020B0604020202020204" pitchFamily="34" charset="0"/>
              </a:rPr>
              <a:t>&lt;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>
                <a:latin typeface="Symbol" panose="05050102010706020507" pitchFamily="18" charset="2"/>
                <a:cs typeface="Arial" panose="020B0604020202020204" pitchFamily="34" charset="0"/>
              </a:rPr>
              <a:t>e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2400" dirty="0" err="1">
                <a:latin typeface="Symbol" panose="05050102010706020507" pitchFamily="18" charset="2"/>
                <a:cs typeface="Arial" panose="020B0604020202020204" pitchFamily="34" charset="0"/>
              </a:rPr>
              <a:t>d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,N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) = sqrt(ln(2/</a:t>
            </a:r>
            <a:r>
              <a:rPr lang="en-US" sz="2400" dirty="0">
                <a:latin typeface="Symbol" panose="05050102010706020507" pitchFamily="18" charset="2"/>
                <a:cs typeface="Arial" panose="020B0604020202020204" pitchFamily="34" charset="0"/>
              </a:rPr>
              <a:t>d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)/2N)</a:t>
            </a: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Given the required confidence and error tolerance, the required 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sample size is N=ln(2/</a:t>
            </a:r>
            <a:r>
              <a:rPr lang="en-US" sz="2400" dirty="0">
                <a:latin typeface="Symbol" panose="05050102010706020507" pitchFamily="18" charset="2"/>
                <a:cs typeface="Arial" panose="020B0604020202020204" pitchFamily="34" charset="0"/>
              </a:rPr>
              <a:t>d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)/(2</a:t>
            </a:r>
            <a:r>
              <a:rPr lang="en-US" sz="2400" dirty="0">
                <a:latin typeface="Symbol" panose="05050102010706020507" pitchFamily="18" charset="2"/>
                <a:cs typeface="Arial" panose="020B0604020202020204" pitchFamily="34" charset="0"/>
              </a:rPr>
              <a:t>e</a:t>
            </a:r>
            <a:r>
              <a:rPr lang="en-US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For a given sample size N, the confidence we can have that the 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difference in error is less than </a:t>
            </a:r>
            <a:r>
              <a:rPr lang="en-US" sz="2400" dirty="0">
                <a:latin typeface="Symbol" panose="05050102010706020507" pitchFamily="18" charset="2"/>
                <a:cs typeface="Arial" panose="020B0604020202020204" pitchFamily="34" charset="0"/>
              </a:rPr>
              <a:t>e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is 1-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2exp(-2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Arial" panose="020B0604020202020204" pitchFamily="34" charset="0"/>
              </a:rPr>
              <a:t>e</a:t>
            </a:r>
            <a:r>
              <a:rPr kumimoji="0" lang="en-US" sz="2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N).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0086526" y="6174957"/>
            <a:ext cx="742563" cy="41878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9964178" y="6132081"/>
            <a:ext cx="9872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/>
              <a:t>E</a:t>
            </a:r>
            <a:r>
              <a:rPr lang="en-US" sz="2400" i="1" baseline="-25000" dirty="0"/>
              <a:t>test</a:t>
            </a:r>
            <a:r>
              <a:rPr lang="en-US" sz="2400" i="1" dirty="0"/>
              <a:t>(h)</a:t>
            </a:r>
          </a:p>
        </p:txBody>
      </p:sp>
    </p:spTree>
    <p:extLst>
      <p:ext uri="{BB962C8B-B14F-4D97-AF65-F5344CB8AC3E}">
        <p14:creationId xmlns:p14="http://schemas.microsoft.com/office/powerpoint/2010/main" val="164766555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A1887C0-C745-49BD-A7E2-378A5E73C076}"/>
              </a:ext>
            </a:extLst>
          </p:cNvPr>
          <p:cNvSpPr txBox="1"/>
          <p:nvPr/>
        </p:nvSpPr>
        <p:spPr>
          <a:xfrm>
            <a:off x="1998588" y="1956137"/>
            <a:ext cx="7899920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Assignment 2a: 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Sponsor requires 98% confidence that |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n-US" sz="2400" baseline="-25000" dirty="0" err="1">
                <a:latin typeface="Arial" panose="020B0604020202020204" pitchFamily="34" charset="0"/>
                <a:cs typeface="Arial" panose="020B0604020202020204" pitchFamily="34" charset="0"/>
              </a:rPr>
              <a:t>test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n-US" sz="2400" baseline="-25000" dirty="0" err="1">
                <a:latin typeface="Arial" panose="020B0604020202020204" pitchFamily="34" charset="0"/>
                <a:cs typeface="Arial" panose="020B0604020202020204" pitchFamily="34" charset="0"/>
              </a:rPr>
              <a:t>out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| </a:t>
            </a:r>
            <a:r>
              <a:rPr lang="en-US" sz="2400" u="sng" dirty="0">
                <a:latin typeface="Arial" panose="020B0604020202020204" pitchFamily="34" charset="0"/>
                <a:cs typeface="Arial" panose="020B0604020202020204" pitchFamily="34" charset="0"/>
              </a:rPr>
              <a:t>&lt;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0.1. 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How large does N have to be to meet this requirement?</a:t>
            </a: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Assignment 2b:</a:t>
            </a:r>
          </a:p>
          <a:p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N=100</a:t>
            </a:r>
          </a:p>
          <a:p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How much confidence can I have that |</a:t>
            </a:r>
            <a:r>
              <a:rPr lang="en-US" alt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n-US" altLang="en-US" sz="2400" baseline="-25000" dirty="0" err="1">
                <a:latin typeface="Arial" panose="020B0604020202020204" pitchFamily="34" charset="0"/>
                <a:cs typeface="Arial" panose="020B0604020202020204" pitchFamily="34" charset="0"/>
              </a:rPr>
              <a:t>test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en-US" alt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n-US" altLang="en-US" sz="2400" baseline="-25000" dirty="0" err="1">
                <a:latin typeface="Arial" panose="020B0604020202020204" pitchFamily="34" charset="0"/>
                <a:cs typeface="Arial" panose="020B0604020202020204" pitchFamily="34" charset="0"/>
              </a:rPr>
              <a:t>out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| </a:t>
            </a:r>
            <a:r>
              <a:rPr lang="en-US" altLang="en-US" sz="2400" u="sng" dirty="0">
                <a:latin typeface="Arial" panose="020B0604020202020204" pitchFamily="34" charset="0"/>
                <a:cs typeface="Arial" panose="020B0604020202020204" pitchFamily="34" charset="0"/>
              </a:rPr>
              <a:t>&lt;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0.1?</a:t>
            </a:r>
          </a:p>
        </p:txBody>
      </p:sp>
    </p:spTree>
    <p:extLst>
      <p:ext uri="{BB962C8B-B14F-4D97-AF65-F5344CB8AC3E}">
        <p14:creationId xmlns:p14="http://schemas.microsoft.com/office/powerpoint/2010/main" val="155865051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138F486-83A5-D10C-C594-24794847C444}"/>
              </a:ext>
            </a:extLst>
          </p:cNvPr>
          <p:cNvSpPr txBox="1"/>
          <p:nvPr/>
        </p:nvSpPr>
        <p:spPr>
          <a:xfrm>
            <a:off x="3007896" y="2905780"/>
            <a:ext cx="682321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Write a MATLAB code for this assignment</a:t>
            </a:r>
          </a:p>
        </p:txBody>
      </p:sp>
    </p:spTree>
    <p:extLst>
      <p:ext uri="{BB962C8B-B14F-4D97-AF65-F5344CB8AC3E}">
        <p14:creationId xmlns:p14="http://schemas.microsoft.com/office/powerpoint/2010/main" val="118776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A22C6195-58C7-2AE7-6C99-7E2702C62A62}"/>
              </a:ext>
            </a:extLst>
          </p:cNvPr>
          <p:cNvSpPr txBox="1"/>
          <p:nvPr/>
        </p:nvSpPr>
        <p:spPr>
          <a:xfrm>
            <a:off x="3041152" y="130114"/>
            <a:ext cx="76370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Script for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Hoeffding’s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rule with examples of application</a:t>
            </a:r>
          </a:p>
        </p:txBody>
      </p:sp>
      <p:pic>
        <p:nvPicPr>
          <p:cNvPr id="5" name="Picture 4" descr="Graphical user interface, text, application, email&#10;&#10;Description automatically generated">
            <a:extLst>
              <a:ext uri="{FF2B5EF4-FFF2-40B4-BE49-F238E27FC236}">
                <a16:creationId xmlns:a16="http://schemas.microsoft.com/office/drawing/2014/main" id="{0FC5CF18-CD1A-8345-D31E-5310F8984E4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2076" y="680736"/>
            <a:ext cx="7768262" cy="60471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28064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90A02F8-9A27-4E7F-9F40-0A07D6984810}"/>
              </a:ext>
            </a:extLst>
          </p:cNvPr>
          <p:cNvSpPr txBox="1"/>
          <p:nvPr/>
        </p:nvSpPr>
        <p:spPr>
          <a:xfrm>
            <a:off x="1828800" y="291491"/>
            <a:ext cx="8534400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800" dirty="0">
                <a:solidFill>
                  <a:prstClr val="black"/>
                </a:solidFill>
                <a:latin typeface="Arial" pitchFamily="34" charset="0"/>
                <a:ea typeface="DengXian"/>
                <a:cs typeface="Arial" pitchFamily="34" charset="0"/>
              </a:rPr>
              <a:t>Growing apples for automatic harvesting: invert V configuration puts more apple close to picking arm. Apples tend to be close to trellis structure.</a:t>
            </a:r>
          </a:p>
        </p:txBody>
      </p:sp>
      <p:pic>
        <p:nvPicPr>
          <p:cNvPr id="5" name="Picture 4" descr="A picture containing tree, grass, outdoor, flower&#10;&#10;Description automatically generated">
            <a:extLst>
              <a:ext uri="{FF2B5EF4-FFF2-40B4-BE49-F238E27FC236}">
                <a16:creationId xmlns:a16="http://schemas.microsoft.com/office/drawing/2014/main" id="{4AD7CFFE-1F3B-4251-925E-11C344A8013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4612" y="2062161"/>
            <a:ext cx="5894589" cy="44702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45873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33436311"/>
              </p:ext>
            </p:extLst>
          </p:nvPr>
        </p:nvGraphicFramePr>
        <p:xfrm>
          <a:off x="8064501" y="1213734"/>
          <a:ext cx="2943225" cy="3641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231560" imgH="1523880" progId="Equation.3">
                  <p:embed/>
                </p:oleObj>
              </mc:Choice>
              <mc:Fallback>
                <p:oleObj name="Equation" r:id="rId2" imgW="1231560" imgH="1523880" progId="Equation.3">
                  <p:embed/>
                  <p:pic>
                    <p:nvPicPr>
                      <p:cNvPr id="4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64501" y="1213734"/>
                        <a:ext cx="2943225" cy="36417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58800" y="1085908"/>
            <a:ext cx="7505701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Mean (m) and standard deviation (SD) are commonly used to describe data taken with replicates even though the variation between replicates may not follow a normal distribution. </a:t>
            </a: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Total sum of squares (SST) is a commonly used as a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measure of the total variability of an attribute, relative to its mean, over a dataset regardless of its actual distribution.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31542" y="274304"/>
            <a:ext cx="869981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Mean, total sum of squares, standard deviation</a:t>
            </a:r>
          </a:p>
        </p:txBody>
      </p:sp>
    </p:spTree>
    <p:extLst>
      <p:ext uri="{BB962C8B-B14F-4D97-AF65-F5344CB8AC3E}">
        <p14:creationId xmlns:p14="http://schemas.microsoft.com/office/powerpoint/2010/main" val="29767381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80706" y="1520155"/>
            <a:ext cx="10233892" cy="41549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If variable 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is normally distributed with mean </a:t>
            </a:r>
            <a:r>
              <a:rPr lang="en-US" sz="2400" dirty="0">
                <a:latin typeface="Symbol" panose="05050102010706020507" pitchFamily="18" charset="2"/>
                <a:cs typeface="Arial" panose="020B0604020202020204" pitchFamily="34" charset="0"/>
              </a:rPr>
              <a:t>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and variance </a:t>
            </a:r>
            <a:r>
              <a:rPr lang="en-US" sz="2400" dirty="0">
                <a:latin typeface="Symbol" panose="05050102010706020507" pitchFamily="18" charset="2"/>
                <a:cs typeface="Arial" panose="020B0604020202020204" pitchFamily="34" charset="0"/>
              </a:rPr>
              <a:t>s</a:t>
            </a:r>
            <a:r>
              <a:rPr lang="en-US" sz="2400" baseline="30000" dirty="0">
                <a:latin typeface="Symbol" panose="05050102010706020507" pitchFamily="18" charset="2"/>
                <a:cs typeface="Arial" panose="020B0604020202020204" pitchFamily="34" charset="0"/>
              </a:rPr>
              <a:t>2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then 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z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= (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n-US" sz="2400" dirty="0">
                <a:latin typeface="Symbol" panose="05050102010706020507" pitchFamily="18" charset="2"/>
                <a:cs typeface="Arial" panose="020B0604020202020204" pitchFamily="34" charset="0"/>
              </a:rPr>
              <a:t>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)/</a:t>
            </a:r>
            <a:r>
              <a:rPr lang="en-US" sz="2400" dirty="0">
                <a:latin typeface="Symbol" panose="05050102010706020507" pitchFamily="18" charset="2"/>
                <a:cs typeface="Arial" panose="020B0604020202020204" pitchFamily="34" charset="0"/>
              </a:rPr>
              <a:t>s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is a normally-distributed variable with zero mean and unit variance.</a:t>
            </a: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It is common practice to transform attributes to z-scores even if the 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samples in the dataset are not normally distributed.</a:t>
            </a: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One justification is that z-scores are dimensionless and have similar 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scale, even though attributes may have different scale due to units.</a:t>
            </a: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Commonly believed that data mining techniques work better with z-scores.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980706" y="457200"/>
            <a:ext cx="103220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Z-scores: attributes transformed to zero mean and unit variance</a:t>
            </a:r>
          </a:p>
        </p:txBody>
      </p:sp>
    </p:spTree>
    <p:extLst>
      <p:ext uri="{BB962C8B-B14F-4D97-AF65-F5344CB8AC3E}">
        <p14:creationId xmlns:p14="http://schemas.microsoft.com/office/powerpoint/2010/main" val="5281606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0039" y="1193436"/>
            <a:ext cx="4690862" cy="5428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1000" y="1193436"/>
            <a:ext cx="4760543" cy="5428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/>
          <p:cNvSpPr/>
          <p:nvPr/>
        </p:nvSpPr>
        <p:spPr>
          <a:xfrm>
            <a:off x="1531159" y="279569"/>
            <a:ext cx="9627957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Sometimes we can make an attribute’s distribution more “normal” 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before converting it to a z-scores. Example: transform by square root </a:t>
            </a:r>
          </a:p>
        </p:txBody>
      </p:sp>
    </p:spTree>
    <p:extLst>
      <p:ext uri="{BB962C8B-B14F-4D97-AF65-F5344CB8AC3E}">
        <p14:creationId xmlns:p14="http://schemas.microsoft.com/office/powerpoint/2010/main" val="31773778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558799" y="1322963"/>
            <a:ext cx="11081265" cy="5118100"/>
          </a:xfrm>
        </p:spPr>
        <p:txBody>
          <a:bodyPr>
            <a:noAutofit/>
          </a:bodyPr>
          <a:lstStyle/>
          <a:p>
            <a:pPr marL="273050" indent="-273050">
              <a:buNone/>
            </a:pPr>
            <a:r>
              <a:rPr lang="en-US" alt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Variability</a:t>
            </a:r>
            <a:r>
              <a:rPr lang="tr-TR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tr-TR" altLang="en-US" sz="24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n-US" altLang="en-US" sz="24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scale of attribute deviation from the mean of the population</a:t>
            </a:r>
          </a:p>
          <a:p>
            <a:pPr marL="273050" indent="-273050">
              <a:buNone/>
            </a:pPr>
            <a:r>
              <a:rPr lang="en-US" alt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Variance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tr-TR" altLang="en-US" sz="24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 quantitative measure of variability generally associated with a normally distribution attributes</a:t>
            </a:r>
          </a:p>
          <a:p>
            <a:pPr marL="273050" indent="-273050">
              <a:buNone/>
            </a:pPr>
            <a:r>
              <a:rPr lang="en-US" alt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Proportion of variance</a:t>
            </a:r>
            <a:r>
              <a:rPr lang="en-US" altLang="en-US" sz="24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en-US" altLang="en-US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 part of total variability attributed to a cause.  Example: A part variation of weight in a human population is due to age.</a:t>
            </a:r>
          </a:p>
          <a:p>
            <a:pPr marL="273050" indent="-273050">
              <a:buNone/>
            </a:pPr>
            <a:r>
              <a:rPr lang="en-US" alt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Correlation: 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related variation of different attributes.  Age and weight show positive correlation.</a:t>
            </a:r>
          </a:p>
          <a:p>
            <a:pPr marL="273050" indent="-273050">
              <a:buNone/>
            </a:pPr>
            <a:r>
              <a:rPr lang="en-US" alt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Covariance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tr-TR" altLang="en-US" sz="24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 quantitative measure of correlation generally associated with a normally distribution attributes.</a:t>
            </a:r>
          </a:p>
          <a:p>
            <a:pPr marL="273050" indent="-273050">
              <a:buNone/>
            </a:pPr>
            <a:r>
              <a:rPr lang="en-US" alt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Common variance</a:t>
            </a:r>
            <a:r>
              <a:rPr lang="en-US" altLang="en-US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correlation among a subset of attributes due to an underlying cause, like annual income.</a:t>
            </a:r>
          </a:p>
        </p:txBody>
      </p:sp>
      <p:sp>
        <p:nvSpPr>
          <p:cNvPr id="5123" name="Slide Number Placeholder 4"/>
          <p:cNvSpPr txBox="1">
            <a:spLocks noGrp="1"/>
          </p:cNvSpPr>
          <p:nvPr/>
        </p:nvSpPr>
        <p:spPr bwMode="auto">
          <a:xfrm>
            <a:off x="9448800" y="6356351"/>
            <a:ext cx="7620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4FBFDF3B-C321-4F29-AF68-D0D8AEDD263A}" type="slidenum">
              <a:rPr lang="tr-TR" altLang="en-US" sz="1200">
                <a:solidFill>
                  <a:srgbClr val="000000"/>
                </a:solidFill>
                <a:latin typeface="Palatino Linotype" panose="02040502050505030304" pitchFamily="18" charset="0"/>
              </a:rPr>
              <a:pPr algn="r" eaLnBrk="1" hangingPunct="1">
                <a:spcBef>
                  <a:spcPct val="0"/>
                </a:spcBef>
                <a:buFontTx/>
                <a:buNone/>
              </a:pPr>
              <a:t>7</a:t>
            </a:fld>
            <a:endParaRPr lang="tr-TR" altLang="en-US" sz="1200">
              <a:solidFill>
                <a:srgbClr val="000000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5124" name="TextBox 3"/>
          <p:cNvSpPr txBox="1">
            <a:spLocks noChangeArrowheads="1"/>
          </p:cNvSpPr>
          <p:nvPr/>
        </p:nvSpPr>
        <p:spPr bwMode="auto">
          <a:xfrm>
            <a:off x="1043689" y="415637"/>
            <a:ext cx="10111486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dirty="0"/>
              <a:t>Terms used to describe the variation of attribute values</a:t>
            </a:r>
          </a:p>
        </p:txBody>
      </p:sp>
      <p:sp>
        <p:nvSpPr>
          <p:cNvPr id="5125" name="TextBox 4"/>
          <p:cNvSpPr txBox="1">
            <a:spLocks noChangeArrowheads="1"/>
          </p:cNvSpPr>
          <p:nvPr/>
        </p:nvSpPr>
        <p:spPr bwMode="auto">
          <a:xfrm>
            <a:off x="6781800" y="762000"/>
            <a:ext cx="533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5373745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441700" y="506783"/>
            <a:ext cx="5067300" cy="541337"/>
          </a:xfrm>
        </p:spPr>
        <p:txBody>
          <a:bodyPr vert="horz" lIns="0" tIns="45720" rIns="0" bIns="0" rtlCol="0" anchor="b">
            <a:normAutofit/>
          </a:bodyPr>
          <a:lstStyle/>
          <a:p>
            <a:pPr algn="l" eaLnBrk="1" hangingPunct="1"/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Multivariate normal distribution</a:t>
            </a:r>
            <a:endParaRPr lang="tr-TR" alt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196" name="Slide Number Placeholder 4"/>
          <p:cNvSpPr txBox="1">
            <a:spLocks noGrp="1"/>
          </p:cNvSpPr>
          <p:nvPr/>
        </p:nvSpPr>
        <p:spPr bwMode="auto">
          <a:xfrm>
            <a:off x="9448800" y="6356351"/>
            <a:ext cx="7620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B1D5C4CC-B642-4228-B8E6-8E8BAE33CE09}" type="slidenum">
              <a:rPr lang="tr-TR" altLang="en-US" sz="1200">
                <a:solidFill>
                  <a:srgbClr val="000000"/>
                </a:solidFill>
                <a:latin typeface="Palatino Linotype" panose="02040502050505030304" pitchFamily="18" charset="0"/>
              </a:rPr>
              <a:pPr algn="r" eaLnBrk="1" hangingPunct="1">
                <a:spcBef>
                  <a:spcPct val="0"/>
                </a:spcBef>
                <a:buFontTx/>
                <a:buNone/>
              </a:pPr>
              <a:t>8</a:t>
            </a:fld>
            <a:endParaRPr lang="tr-TR" altLang="en-US" sz="1200">
              <a:solidFill>
                <a:srgbClr val="000000"/>
              </a:solidFill>
              <a:latin typeface="Palatino Linotype" panose="02040502050505030304" pitchFamily="18" charset="0"/>
            </a:endParaRPr>
          </a:p>
        </p:txBody>
      </p:sp>
      <p:graphicFrame>
        <p:nvGraphicFramePr>
          <p:cNvPr id="8197" name="Object 1"/>
          <p:cNvGraphicFramePr>
            <a:graphicFrameLocks noChangeAspect="1"/>
          </p:cNvGraphicFramePr>
          <p:nvPr/>
        </p:nvGraphicFramePr>
        <p:xfrm>
          <a:off x="2081116" y="1241028"/>
          <a:ext cx="4572000" cy="633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108200" imgH="292100" progId="Equation.3">
                  <p:embed/>
                </p:oleObj>
              </mc:Choice>
              <mc:Fallback>
                <p:oleObj name="Equation" r:id="rId2" imgW="2108200" imgH="292100" progId="Equation.3">
                  <p:embed/>
                  <p:pic>
                    <p:nvPicPr>
                      <p:cNvPr id="8197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81116" y="1241028"/>
                        <a:ext cx="4572000" cy="6334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8198" name="Group 2"/>
          <p:cNvGrpSpPr>
            <a:grpSpLocks/>
          </p:cNvGrpSpPr>
          <p:nvPr/>
        </p:nvGrpSpPr>
        <p:grpSpPr bwMode="auto">
          <a:xfrm>
            <a:off x="2443163" y="2338016"/>
            <a:ext cx="3657600" cy="1009243"/>
            <a:chOff x="685800" y="2819400"/>
            <a:chExt cx="4267200" cy="1562238"/>
          </a:xfrm>
        </p:grpSpPr>
        <p:graphicFrame>
          <p:nvGraphicFramePr>
            <p:cNvPr id="8201" name="Object 8"/>
            <p:cNvGraphicFramePr>
              <a:graphicFrameLocks noChangeAspect="1"/>
            </p:cNvGraphicFramePr>
            <p:nvPr/>
          </p:nvGraphicFramePr>
          <p:xfrm>
            <a:off x="838200" y="2819400"/>
            <a:ext cx="4114800" cy="94238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4" imgW="1333500" imgH="241300" progId="Equation.3">
                    <p:embed/>
                  </p:oleObj>
                </mc:Choice>
                <mc:Fallback>
                  <p:oleObj name="Equation" r:id="rId4" imgW="1333500" imgH="241300" progId="Equation.3">
                    <p:embed/>
                    <p:pic>
                      <p:nvPicPr>
                        <p:cNvPr id="8201" name="Object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38200" y="2819400"/>
                          <a:ext cx="4114800" cy="94238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8202" name="Text Box 9"/>
            <p:cNvSpPr txBox="1">
              <a:spLocks noChangeArrowheads="1"/>
            </p:cNvSpPr>
            <p:nvPr/>
          </p:nvSpPr>
          <p:spPr bwMode="auto">
            <a:xfrm>
              <a:off x="2286000" y="3657600"/>
              <a:ext cx="797532" cy="7146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 dirty="0"/>
                <a:t>dx1</a:t>
              </a:r>
            </a:p>
          </p:txBody>
        </p:sp>
        <p:sp>
          <p:nvSpPr>
            <p:cNvPr id="8203" name="Text Box 10"/>
            <p:cNvSpPr txBox="1">
              <a:spLocks noChangeArrowheads="1"/>
            </p:cNvSpPr>
            <p:nvPr/>
          </p:nvSpPr>
          <p:spPr bwMode="auto">
            <a:xfrm>
              <a:off x="3505201" y="3667013"/>
              <a:ext cx="888701" cy="7146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 dirty="0"/>
                <a:t>1xd</a:t>
              </a:r>
            </a:p>
          </p:txBody>
        </p:sp>
        <p:sp>
          <p:nvSpPr>
            <p:cNvPr id="8204" name="Text Box 11"/>
            <p:cNvSpPr txBox="1">
              <a:spLocks noChangeArrowheads="1"/>
            </p:cNvSpPr>
            <p:nvPr/>
          </p:nvSpPr>
          <p:spPr bwMode="auto">
            <a:xfrm>
              <a:off x="685800" y="3581400"/>
              <a:ext cx="808004" cy="7146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 dirty="0" err="1"/>
                <a:t>dxd</a:t>
              </a:r>
              <a:endParaRPr lang="en-US" altLang="en-US" sz="2400" dirty="0"/>
            </a:p>
          </p:txBody>
        </p:sp>
      </p:grpSp>
      <p:graphicFrame>
        <p:nvGraphicFramePr>
          <p:cNvPr id="8199" name="Object 4"/>
          <p:cNvGraphicFramePr>
            <a:graphicFrameLocks noChangeAspect="1"/>
          </p:cNvGraphicFramePr>
          <p:nvPr/>
        </p:nvGraphicFramePr>
        <p:xfrm>
          <a:off x="2209801" y="3488317"/>
          <a:ext cx="4158745" cy="235050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955800" imgH="1104900" progId="Equation.3">
                  <p:embed/>
                </p:oleObj>
              </mc:Choice>
              <mc:Fallback>
                <p:oleObj name="Equation" r:id="rId6" imgW="1955800" imgH="1104900" progId="Equation.3">
                  <p:embed/>
                  <p:pic>
                    <p:nvPicPr>
                      <p:cNvPr id="8199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1" y="3488317"/>
                        <a:ext cx="4158745" cy="235050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00" name="Text Box 9"/>
          <p:cNvSpPr txBox="1">
            <a:spLocks noChangeArrowheads="1"/>
          </p:cNvSpPr>
          <p:nvPr/>
        </p:nvSpPr>
        <p:spPr bwMode="auto">
          <a:xfrm>
            <a:off x="6653117" y="1241029"/>
            <a:ext cx="3958135" cy="50167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cs typeface="Arial" panose="020B0604020202020204" pitchFamily="34" charset="0"/>
              </a:rPr>
              <a:t>Vector with components that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cs typeface="Arial" panose="020B0604020202020204" pitchFamily="34" charset="0"/>
              </a:rPr>
              <a:t>are the mean of each attribute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 dirty="0"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cs typeface="Arial" panose="020B0604020202020204" pitchFamily="34" charset="0"/>
              </a:rPr>
              <a:t>Variance is a symmetric matrix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cs typeface="Arial" panose="020B0604020202020204" pitchFamily="34" charset="0"/>
              </a:rPr>
              <a:t>called “covariance”.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 dirty="0"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cs typeface="Arial" panose="020B0604020202020204" pitchFamily="34" charset="0"/>
              </a:rPr>
              <a:t>Diagonal elements are variance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cs typeface="Arial" panose="020B0604020202020204" pitchFamily="34" charset="0"/>
              </a:rPr>
              <a:t>of individual attributes.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 dirty="0"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cs typeface="Arial" panose="020B0604020202020204" pitchFamily="34" charset="0"/>
              </a:rPr>
              <a:t>Off diagonals elements are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cs typeface="Arial" panose="020B0604020202020204" pitchFamily="34" charset="0"/>
              </a:rPr>
              <a:t>pairwise co-variances of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cs typeface="Arial" panose="020B0604020202020204" pitchFamily="34" charset="0"/>
              </a:rPr>
              <a:t>attributes.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 dirty="0"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b="1" dirty="0">
                <a:cs typeface="Arial" panose="020B0604020202020204" pitchFamily="34" charset="0"/>
              </a:rPr>
              <a:t>Not</a:t>
            </a:r>
            <a:r>
              <a:rPr lang="en-US" altLang="en-US" sz="2000" dirty="0">
                <a:cs typeface="Arial" panose="020B0604020202020204" pitchFamily="34" charset="0"/>
              </a:rPr>
              <a:t> independent of attribute units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cs typeface="Arial" panose="020B0604020202020204" pitchFamily="34" charset="0"/>
              </a:rPr>
              <a:t>(i.e. change miles to kilometers;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cs typeface="Arial" panose="020B0604020202020204" pitchFamily="34" charset="0"/>
              </a:rPr>
              <a:t>covariance matrix changes) </a:t>
            </a:r>
          </a:p>
        </p:txBody>
      </p:sp>
    </p:spTree>
    <p:extLst>
      <p:ext uri="{BB962C8B-B14F-4D97-AF65-F5344CB8AC3E}">
        <p14:creationId xmlns:p14="http://schemas.microsoft.com/office/powerpoint/2010/main" val="10990257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0" name="Group 12"/>
          <p:cNvGrpSpPr>
            <a:grpSpLocks/>
          </p:cNvGrpSpPr>
          <p:nvPr/>
        </p:nvGrpSpPr>
        <p:grpSpPr bwMode="auto">
          <a:xfrm>
            <a:off x="2270126" y="850901"/>
            <a:ext cx="3521075" cy="1572229"/>
            <a:chOff x="434" y="317"/>
            <a:chExt cx="2254" cy="1059"/>
          </a:xfrm>
        </p:grpSpPr>
        <p:graphicFrame>
          <p:nvGraphicFramePr>
            <p:cNvPr id="7177" name="Object 8"/>
            <p:cNvGraphicFramePr>
              <a:graphicFrameLocks noChangeAspect="1"/>
            </p:cNvGraphicFramePr>
            <p:nvPr/>
          </p:nvGraphicFramePr>
          <p:xfrm>
            <a:off x="586" y="317"/>
            <a:ext cx="2102" cy="73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2" imgW="1562100" imgH="546100" progId="Equation.3">
                    <p:embed/>
                  </p:oleObj>
                </mc:Choice>
                <mc:Fallback>
                  <p:oleObj name="Equation" r:id="rId2" imgW="1562100" imgH="546100" progId="Equation.3">
                    <p:embed/>
                    <p:pic>
                      <p:nvPicPr>
                        <p:cNvPr id="7177" name="Object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86" y="317"/>
                          <a:ext cx="2102" cy="73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7178" name="Text Box 9"/>
            <p:cNvSpPr txBox="1">
              <a:spLocks noChangeArrowheads="1"/>
            </p:cNvSpPr>
            <p:nvPr/>
          </p:nvSpPr>
          <p:spPr bwMode="auto">
            <a:xfrm>
              <a:off x="1200" y="1024"/>
              <a:ext cx="490" cy="3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800"/>
                <a:t>dx1</a:t>
              </a:r>
            </a:p>
          </p:txBody>
        </p:sp>
        <p:sp>
          <p:nvSpPr>
            <p:cNvPr id="7179" name="Text Box 10"/>
            <p:cNvSpPr txBox="1">
              <a:spLocks noChangeArrowheads="1"/>
            </p:cNvSpPr>
            <p:nvPr/>
          </p:nvSpPr>
          <p:spPr bwMode="auto">
            <a:xfrm>
              <a:off x="1872" y="1008"/>
              <a:ext cx="490" cy="3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800"/>
                <a:t>1xd</a:t>
              </a:r>
            </a:p>
          </p:txBody>
        </p:sp>
        <p:sp>
          <p:nvSpPr>
            <p:cNvPr id="7180" name="Text Box 11"/>
            <p:cNvSpPr txBox="1">
              <a:spLocks noChangeArrowheads="1"/>
            </p:cNvSpPr>
            <p:nvPr/>
          </p:nvSpPr>
          <p:spPr bwMode="auto">
            <a:xfrm>
              <a:off x="434" y="1017"/>
              <a:ext cx="490" cy="3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800"/>
                <a:t>dxd</a:t>
              </a:r>
            </a:p>
          </p:txBody>
        </p:sp>
      </p:grpSp>
      <p:sp>
        <p:nvSpPr>
          <p:cNvPr id="7171" name="Text Box 13"/>
          <p:cNvSpPr txBox="1">
            <a:spLocks noChangeArrowheads="1"/>
          </p:cNvSpPr>
          <p:nvPr/>
        </p:nvSpPr>
        <p:spPr bwMode="auto">
          <a:xfrm>
            <a:off x="2270125" y="255111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graphicFrame>
        <p:nvGraphicFramePr>
          <p:cNvPr id="7172" name="Object 15"/>
          <p:cNvGraphicFramePr>
            <a:graphicFrameLocks noChangeAspect="1"/>
          </p:cNvGraphicFramePr>
          <p:nvPr/>
        </p:nvGraphicFramePr>
        <p:xfrm>
          <a:off x="6222353" y="975025"/>
          <a:ext cx="3200400" cy="1851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625400" imgH="939600" progId="Equation.3">
                  <p:embed/>
                </p:oleObj>
              </mc:Choice>
              <mc:Fallback>
                <p:oleObj name="Equation" r:id="rId4" imgW="1625400" imgH="939600" progId="Equation.3">
                  <p:embed/>
                  <p:pic>
                    <p:nvPicPr>
                      <p:cNvPr id="7172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22353" y="975025"/>
                        <a:ext cx="3200400" cy="1851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21" name="Text Box 16"/>
          <p:cNvSpPr txBox="1">
            <a:spLocks noChangeArrowheads="1"/>
          </p:cNvSpPr>
          <p:nvPr/>
        </p:nvSpPr>
        <p:spPr bwMode="auto">
          <a:xfrm>
            <a:off x="1757827" y="2989422"/>
            <a:ext cx="8985152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sz="2400" dirty="0">
                <a:cs typeface="Arial" panose="020B0604020202020204" pitchFamily="34" charset="0"/>
              </a:rPr>
              <a:t>All elements of covariance are quadratic. Divide all elements, 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sz="2400" dirty="0">
                <a:cs typeface="Arial" panose="020B0604020202020204" pitchFamily="34" charset="0"/>
              </a:rPr>
              <a:t>including diagonals, by the product of standard deviations. Gives 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sz="2400" dirty="0">
                <a:cs typeface="Arial" panose="020B0604020202020204" pitchFamily="34" charset="0"/>
              </a:rPr>
              <a:t>1’s on the diagonal and correlation coefficients off diagonal.</a:t>
            </a:r>
          </a:p>
        </p:txBody>
      </p:sp>
      <p:graphicFrame>
        <p:nvGraphicFramePr>
          <p:cNvPr id="7174" name="Object 21"/>
          <p:cNvGraphicFramePr>
            <a:graphicFrameLocks noChangeAspect="1"/>
          </p:cNvGraphicFramePr>
          <p:nvPr/>
        </p:nvGraphicFramePr>
        <p:xfrm>
          <a:off x="3810001" y="4217989"/>
          <a:ext cx="4283075" cy="1101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2120900" imgH="546100" progId="Equation.3">
                  <p:embed/>
                </p:oleObj>
              </mc:Choice>
              <mc:Fallback>
                <p:oleObj name="Equation" r:id="rId6" imgW="2120900" imgH="546100" progId="Equation.3">
                  <p:embed/>
                  <p:pic>
                    <p:nvPicPr>
                      <p:cNvPr id="7174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1" y="4217989"/>
                        <a:ext cx="4283075" cy="1101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Rectangle 2"/>
          <p:cNvSpPr txBox="1">
            <a:spLocks noChangeArrowheads="1"/>
          </p:cNvSpPr>
          <p:nvPr/>
        </p:nvSpPr>
        <p:spPr bwMode="auto">
          <a:xfrm>
            <a:off x="4516491" y="338864"/>
            <a:ext cx="2989209" cy="541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rIns="0" bIns="0" anchor="b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r>
              <a:rPr lang="en-US" altLang="en-US" sz="2800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Correlation matrix</a:t>
            </a:r>
            <a:endParaRPr lang="tr-TR" altLang="en-US" sz="2800" kern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176" name="Text Box 16"/>
          <p:cNvSpPr txBox="1">
            <a:spLocks noChangeArrowheads="1"/>
          </p:cNvSpPr>
          <p:nvPr/>
        </p:nvSpPr>
        <p:spPr bwMode="auto">
          <a:xfrm>
            <a:off x="1757827" y="5319714"/>
            <a:ext cx="876073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/>
              <a:t>Correlation matrix is the covariance matrix of z-scores</a:t>
            </a:r>
          </a:p>
        </p:txBody>
      </p:sp>
    </p:spTree>
    <p:extLst>
      <p:ext uri="{BB962C8B-B14F-4D97-AF65-F5344CB8AC3E}">
        <p14:creationId xmlns:p14="http://schemas.microsoft.com/office/powerpoint/2010/main" val="15278409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2904</TotalTime>
  <Words>2561</Words>
  <Application>Microsoft Office PowerPoint</Application>
  <PresentationFormat>Widescreen</PresentationFormat>
  <Paragraphs>265</Paragraphs>
  <Slides>27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4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7" baseType="lpstr">
      <vt:lpstr>Arial</vt:lpstr>
      <vt:lpstr>Calibri</vt:lpstr>
      <vt:lpstr>Calibri Light</vt:lpstr>
      <vt:lpstr>Palatino Linotype</vt:lpstr>
      <vt:lpstr>Symbol</vt:lpstr>
      <vt:lpstr>Office Theme</vt:lpstr>
      <vt:lpstr>1_Office Theme</vt:lpstr>
      <vt:lpstr>2_Office Theme</vt:lpstr>
      <vt:lpstr>Default Design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Multivariate normal distribution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Washington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</dc:creator>
  <cp:lastModifiedBy>Miller, John H</cp:lastModifiedBy>
  <cp:revision>102</cp:revision>
  <cp:lastPrinted>2022-08-27T15:42:09Z</cp:lastPrinted>
  <dcterms:created xsi:type="dcterms:W3CDTF">2017-08-24T03:17:36Z</dcterms:created>
  <dcterms:modified xsi:type="dcterms:W3CDTF">2022-08-30T03:31:33Z</dcterms:modified>
</cp:coreProperties>
</file>