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32"/>
  </p:notesMasterIdLst>
  <p:sldIdLst>
    <p:sldId id="256" r:id="rId5"/>
    <p:sldId id="264" r:id="rId6"/>
    <p:sldId id="327" r:id="rId7"/>
    <p:sldId id="257" r:id="rId8"/>
    <p:sldId id="259" r:id="rId9"/>
    <p:sldId id="299" r:id="rId10"/>
    <p:sldId id="260" r:id="rId11"/>
    <p:sldId id="261" r:id="rId12"/>
    <p:sldId id="262" r:id="rId13"/>
    <p:sldId id="263" r:id="rId14"/>
    <p:sldId id="297" r:id="rId15"/>
    <p:sldId id="287" r:id="rId16"/>
    <p:sldId id="288" r:id="rId17"/>
    <p:sldId id="265" r:id="rId18"/>
    <p:sldId id="326" r:id="rId19"/>
    <p:sldId id="303" r:id="rId20"/>
    <p:sldId id="301" r:id="rId21"/>
    <p:sldId id="325" r:id="rId22"/>
    <p:sldId id="307" r:id="rId23"/>
    <p:sldId id="454" r:id="rId24"/>
    <p:sldId id="455" r:id="rId25"/>
    <p:sldId id="456" r:id="rId26"/>
    <p:sldId id="319" r:id="rId27"/>
    <p:sldId id="322" r:id="rId28"/>
    <p:sldId id="323" r:id="rId29"/>
    <p:sldId id="458" r:id="rId30"/>
    <p:sldId id="457" r:id="rId31"/>
  </p:sldIdLst>
  <p:sldSz cx="12192000" cy="6858000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5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C18EAAF7-D2F1-4730-86C6-C279B3A2CDF3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0250" y="1171575"/>
            <a:ext cx="5626100" cy="3163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510564"/>
            <a:ext cx="5669280" cy="3690461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D861496E-9B6F-4E95-9575-AA8D1A800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407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/>
              <a:t>Prior is what we know about credit risk before we observe a clients attributes; might be per-capita bankrupties</a:t>
            </a:r>
          </a:p>
          <a:p>
            <a:endParaRPr lang="en-US" altLang="en-US"/>
          </a:p>
          <a:p>
            <a:r>
              <a:rPr lang="en-US" altLang="en-US"/>
              <a:t>Class likelihood, p(x|C), probability of observing x conditioned on the event being in class C</a:t>
            </a:r>
          </a:p>
          <a:p>
            <a:r>
              <a:rPr lang="en-US" altLang="en-US"/>
              <a:t>	given client is high-risk (C = 1) how likely is X = {x</a:t>
            </a:r>
            <a:r>
              <a:rPr lang="en-US" altLang="en-US" baseline="-25000"/>
              <a:t>1</a:t>
            </a:r>
            <a:r>
              <a:rPr lang="en-US" altLang="en-US"/>
              <a:t>, x</a:t>
            </a:r>
            <a:r>
              <a:rPr lang="en-US" altLang="en-US" baseline="-25000"/>
              <a:t>2</a:t>
            </a:r>
            <a:r>
              <a:rPr lang="en-US" altLang="en-US"/>
              <a:t>}</a:t>
            </a:r>
          </a:p>
          <a:p>
            <a:r>
              <a:rPr lang="en-US" altLang="en-US"/>
              <a:t>	deduced by data on a set of known high-risk clients</a:t>
            </a:r>
          </a:p>
          <a:p>
            <a:endParaRPr lang="en-US" altLang="en-US"/>
          </a:p>
          <a:p>
            <a:r>
              <a:rPr lang="en-US" altLang="en-US"/>
              <a:t>Evidence, p(x), is essentially a normalization; also called “marginal probability” that x is seen regardless of class</a:t>
            </a:r>
          </a:p>
          <a:p>
            <a:endParaRPr lang="en-US" altLang="en-US"/>
          </a:p>
          <a:p>
            <a:r>
              <a:rPr lang="en-US" altLang="en-US"/>
              <a:t>Posterior, P(C|x), probability that client belongs to class C conditioned on attributes being X</a:t>
            </a:r>
          </a:p>
          <a:p>
            <a:r>
              <a:rPr lang="en-US" altLang="en-US"/>
              <a:t>	When normalized by evidence, posteriors add up to 1</a:t>
            </a:r>
          </a:p>
        </p:txBody>
      </p:sp>
    </p:spTree>
    <p:extLst>
      <p:ext uri="{BB962C8B-B14F-4D97-AF65-F5344CB8AC3E}">
        <p14:creationId xmlns:p14="http://schemas.microsoft.com/office/powerpoint/2010/main" val="3948400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/>
              <a:t>Prior is what we know about credit risk before we observe a clients attributes; might be per-capita bankrupties</a:t>
            </a:r>
          </a:p>
          <a:p>
            <a:endParaRPr lang="en-US" altLang="en-US"/>
          </a:p>
          <a:p>
            <a:r>
              <a:rPr lang="en-US" altLang="en-US"/>
              <a:t>Class likelihood, p(x|C), probability of observing x conditioned on the event being in class C</a:t>
            </a:r>
          </a:p>
          <a:p>
            <a:r>
              <a:rPr lang="en-US" altLang="en-US"/>
              <a:t>	given client is high-risk (C = 1) how likely is X = {x</a:t>
            </a:r>
            <a:r>
              <a:rPr lang="en-US" altLang="en-US" baseline="-25000"/>
              <a:t>1</a:t>
            </a:r>
            <a:r>
              <a:rPr lang="en-US" altLang="en-US"/>
              <a:t>, x</a:t>
            </a:r>
            <a:r>
              <a:rPr lang="en-US" altLang="en-US" baseline="-25000"/>
              <a:t>2</a:t>
            </a:r>
            <a:r>
              <a:rPr lang="en-US" altLang="en-US"/>
              <a:t>}</a:t>
            </a:r>
          </a:p>
          <a:p>
            <a:r>
              <a:rPr lang="en-US" altLang="en-US"/>
              <a:t>	deduced by data on a set of known high-risk clients</a:t>
            </a:r>
          </a:p>
          <a:p>
            <a:endParaRPr lang="en-US" altLang="en-US"/>
          </a:p>
          <a:p>
            <a:r>
              <a:rPr lang="en-US" altLang="en-US"/>
              <a:t>Evidence, p(x), is essentially a normalization; also called “marginal probability” that x is seen regardless of class</a:t>
            </a:r>
          </a:p>
          <a:p>
            <a:endParaRPr lang="en-US" altLang="en-US"/>
          </a:p>
          <a:p>
            <a:r>
              <a:rPr lang="en-US" altLang="en-US"/>
              <a:t>Posterior, P(C|x), probability that client belongs to class C conditioned on attributes being X</a:t>
            </a:r>
          </a:p>
          <a:p>
            <a:r>
              <a:rPr lang="en-US" altLang="en-US"/>
              <a:t>	When normalized by evidence, posteriors add up to 1</a:t>
            </a:r>
          </a:p>
        </p:txBody>
      </p:sp>
    </p:spTree>
    <p:extLst>
      <p:ext uri="{BB962C8B-B14F-4D97-AF65-F5344CB8AC3E}">
        <p14:creationId xmlns:p14="http://schemas.microsoft.com/office/powerpoint/2010/main" val="2960232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/>
              <a:t>Prior is what we know about credit risk before we observe a clients attributes; might be per-capita bankrupties</a:t>
            </a:r>
          </a:p>
          <a:p>
            <a:endParaRPr lang="en-US" altLang="en-US"/>
          </a:p>
          <a:p>
            <a:r>
              <a:rPr lang="en-US" altLang="en-US"/>
              <a:t>Class likelihood, p(x|C), probability of observing x conditioned on the event being in class C</a:t>
            </a:r>
          </a:p>
          <a:p>
            <a:r>
              <a:rPr lang="en-US" altLang="en-US"/>
              <a:t>	given client is high-risk (C = 1) how likely is X = {x</a:t>
            </a:r>
            <a:r>
              <a:rPr lang="en-US" altLang="en-US" baseline="-25000"/>
              <a:t>1</a:t>
            </a:r>
            <a:r>
              <a:rPr lang="en-US" altLang="en-US"/>
              <a:t>, x</a:t>
            </a:r>
            <a:r>
              <a:rPr lang="en-US" altLang="en-US" baseline="-25000"/>
              <a:t>2</a:t>
            </a:r>
            <a:r>
              <a:rPr lang="en-US" altLang="en-US"/>
              <a:t>}</a:t>
            </a:r>
          </a:p>
          <a:p>
            <a:r>
              <a:rPr lang="en-US" altLang="en-US"/>
              <a:t>	deduced by data on a set of known high-risk clients</a:t>
            </a:r>
          </a:p>
          <a:p>
            <a:endParaRPr lang="en-US" altLang="en-US"/>
          </a:p>
          <a:p>
            <a:r>
              <a:rPr lang="en-US" altLang="en-US"/>
              <a:t>Evidence, p(x), is essentially a normalization; also called “marginal probability” that x is seen regardless of class</a:t>
            </a:r>
          </a:p>
          <a:p>
            <a:endParaRPr lang="en-US" altLang="en-US"/>
          </a:p>
          <a:p>
            <a:r>
              <a:rPr lang="en-US" altLang="en-US"/>
              <a:t>Posterior, P(C|x), probability that client belongs to class C conditioned on attributes being X</a:t>
            </a:r>
          </a:p>
          <a:p>
            <a:r>
              <a:rPr lang="en-US" altLang="en-US"/>
              <a:t>	When normalized by evidence, posteriors add up to 1</a:t>
            </a:r>
          </a:p>
        </p:txBody>
      </p:sp>
    </p:spTree>
    <p:extLst>
      <p:ext uri="{BB962C8B-B14F-4D97-AF65-F5344CB8AC3E}">
        <p14:creationId xmlns:p14="http://schemas.microsoft.com/office/powerpoint/2010/main" val="1082913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65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91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68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6616-0502-4C0B-B312-AEDAF2A0EC33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753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6616-0502-4C0B-B312-AEDAF2A0EC33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01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6616-0502-4C0B-B312-AEDAF2A0EC33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45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6616-0502-4C0B-B312-AEDAF2A0EC33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91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6616-0502-4C0B-B312-AEDAF2A0EC33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7150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6616-0502-4C0B-B312-AEDAF2A0EC33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679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6616-0502-4C0B-B312-AEDAF2A0EC33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6490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6616-0502-4C0B-B312-AEDAF2A0EC33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4745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6616-0502-4C0B-B312-AEDAF2A0EC33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5597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6616-0502-4C0B-B312-AEDAF2A0EC33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7918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6616-0502-4C0B-B312-AEDAF2A0EC33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1312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A842-A798-4F5F-A1DC-EE9220270915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A7E1-8355-4BD8-9346-1C1A01139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983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A842-A798-4F5F-A1DC-EE9220270915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A7E1-8355-4BD8-9346-1C1A01139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9668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A842-A798-4F5F-A1DC-EE9220270915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A7E1-8355-4BD8-9346-1C1A01139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4682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A842-A798-4F5F-A1DC-EE9220270915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A7E1-8355-4BD8-9346-1C1A01139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395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A842-A798-4F5F-A1DC-EE9220270915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A7E1-8355-4BD8-9346-1C1A01139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8967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A842-A798-4F5F-A1DC-EE9220270915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A7E1-8355-4BD8-9346-1C1A01139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141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A842-A798-4F5F-A1DC-EE9220270915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A7E1-8355-4BD8-9346-1C1A01139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348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2179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A842-A798-4F5F-A1DC-EE9220270915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A7E1-8355-4BD8-9346-1C1A01139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971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A842-A798-4F5F-A1DC-EE9220270915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A7E1-8355-4BD8-9346-1C1A01139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584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A842-A798-4F5F-A1DC-EE9220270915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A7E1-8355-4BD8-9346-1C1A01139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6018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A842-A798-4F5F-A1DC-EE9220270915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A7E1-8355-4BD8-9346-1C1A01139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6027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6CAFDB-20DB-3275-898E-D015170B47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1C84C5-61AB-C8F5-043C-4705C9F61A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E3BC11-0342-2BB9-F8BF-BE7663644E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445CF-D56E-4234-AC87-95EB2F31F2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6309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408E5B-32E1-88AA-A3DF-B4E2D2348C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3D89FF-2637-CD78-B5F0-3EFE59B6CB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B0D3F0-C98B-9BFF-5197-B62BEC8A48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53A367-C9D4-4313-8243-9C9ACAF7FD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65339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55265BD-2C92-64D5-7200-923E219975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8C95F4B-06FB-7518-EBA5-EE845098D5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3011AC-6E8C-D097-D810-2E8BE8175F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C70AA-A121-4729-9F04-50A4565575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974323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370DFE-9D2B-3719-A4A5-D40FE5DCE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A67DCB-4F61-29AD-6EBD-5E96691DFE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51AD09-2321-D219-D6C5-5DC76470E7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CF62A-F176-4172-895D-ADFE923BCE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53291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ADE9F02-4095-FA0E-A020-2643E2C8BF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7DEC8D7-D2F7-C42A-B559-ED4A6D49E3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BAD5E4A-7686-75BB-0D52-7F3DD7FEDC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4A27D-E6A8-4325-AB40-B949DD2118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31540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08FFF90-3D50-85CB-9D6D-49C29A6092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0E144E2-F87B-1430-D11D-3D6E9E820F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92526C1-0A9F-B52D-0E55-2E2304C0C5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77FDE-97B5-4F0C-9EB7-2EE2C28A02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7780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32037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35E64EE-3636-DAA1-E8B8-FAF0607027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5F202F6-8BD9-1B81-5F4A-5B03B5F37E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4561113-DCAE-B745-DDE1-8BB43FD96B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A0A16-E5A7-4A46-863C-8FE24D70BE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459165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6DBD49-4C94-CD56-7997-CC4C8847F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6BD1E4-E28A-CADF-8590-51F13B7A6E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133C4BD-3757-B8FE-7996-8AEFC76BE8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388B2-6BA8-4474-8DFC-CD75582519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83363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08E575-1745-BD23-C524-457BC08E38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B48BBC-B2D3-72D4-9ABC-DFF6FAA33C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060F9F-4AF8-58E0-A9C4-BE75B14699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55C5D-7285-4107-843C-DBCB695174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781109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0F04BB9-3C70-654D-4EE9-0843F3E4A5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6BD2E2-BDEF-AFF1-C9F2-68EED18EF1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DA9053-0769-8457-F45E-C0BABDA38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D8243-F5B3-451E-924D-A75201BD76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991528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7FC5918-A0AE-BF2F-EEF2-5AE212C60D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CD839D-331C-9EAB-65C1-87D2841C2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E192CD-5D21-7BA6-07FE-0A25AAD295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A521A-DEFD-40B9-81C0-A9F54EF9F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5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088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318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365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72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972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6C8E1-6A12-4343-B812-1F3D2CAA60A7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03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76616-0502-4C0B-B312-AEDAF2A0EC33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479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0A842-A798-4F5F-A1DC-EE9220270915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AA7E1-8355-4BD8-9346-1C1A01139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75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97F8A30-8202-85BA-EE77-A9ED407CDE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618CC82-10E8-56E6-3E8D-42B011182C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734B264-5608-61BF-8BB5-4B0F7D8B33F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E0002E6-17A3-90D4-3397-14791B401AC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0C14E6E-953F-D0F3-295B-CC671400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0FA671A-28CD-4E06-AFCE-4EDC814853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5804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7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0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24200" y="1066800"/>
            <a:ext cx="5580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Review of statistics in data mining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4A73EE-5F22-457B-B499-42391A63D723}"/>
              </a:ext>
            </a:extLst>
          </p:cNvPr>
          <p:cNvSpPr txBox="1"/>
          <p:nvPr/>
        </p:nvSpPr>
        <p:spPr>
          <a:xfrm>
            <a:off x="1718313" y="1993900"/>
            <a:ext cx="93052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Attribute space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Parameters of normally (aka Gaussian) distributed data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Hypothesis testing by p-values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Discrete probability distributions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Bayes' rule applied to binary classification</a:t>
            </a:r>
          </a:p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Hoeffding’s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rule applied to hypothesis testing</a:t>
            </a:r>
          </a:p>
        </p:txBody>
      </p:sp>
    </p:spTree>
    <p:extLst>
      <p:ext uri="{BB962C8B-B14F-4D97-AF65-F5344CB8AC3E}">
        <p14:creationId xmlns:p14="http://schemas.microsoft.com/office/powerpoint/2010/main" val="1817526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8530" y="502508"/>
            <a:ext cx="436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Hypothesis testing by p-values</a:t>
            </a:r>
          </a:p>
        </p:txBody>
      </p:sp>
      <p:pic>
        <p:nvPicPr>
          <p:cNvPr id="4" name="Picture 3" descr="t values plo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2429" y="3524319"/>
            <a:ext cx="3640821" cy="258452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29514" y="1182017"/>
            <a:ext cx="1117184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Given null hypothesis H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and alternative H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use sample data (assuming H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is true) to calculate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value of a test statistic, t-stat.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 must know how t-stat is distributed if H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is true (usually involves degrees of freedom).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 must know if t-stat is always positive (1-sided) or if </a:t>
            </a:r>
            <a:r>
              <a:rPr lang="en-US" sz="2000" u="sng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values need to be considered (2-sided)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Calculate the probability of values at least as extreme as t-stat. This is equivalent to the question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“If the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defendent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is innocent, what is the chance that we would observe such extreme criminal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evidence?”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This calculation is the area under the probability distribution of t-stat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for extreme values (1- tail or 2-tails).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probability is less than your doubt threshold (e.g. &lt; 0.05 for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95% confidence), reject H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and assume H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72472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991238" y="426181"/>
            <a:ext cx="9924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In data mining we sometimes encounter discrete probabilities</a:t>
            </a:r>
          </a:p>
        </p:txBody>
      </p:sp>
      <p:sp>
        <p:nvSpPr>
          <p:cNvPr id="20483" name="Text Box 5"/>
          <p:cNvSpPr txBox="1">
            <a:spLocks noChangeArrowheads="1"/>
          </p:cNvSpPr>
          <p:nvPr/>
        </p:nvSpPr>
        <p:spPr bwMode="auto">
          <a:xfrm>
            <a:off x="876301" y="1182131"/>
            <a:ext cx="10414000" cy="4431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Discrete probabilities are defined in terms of a finite </a:t>
            </a:r>
            <a:r>
              <a:rPr lang="en-US" altLang="en-US" sz="2400" b="1" dirty="0"/>
              <a:t>sample space</a:t>
            </a:r>
            <a:r>
              <a:rPr lang="en-US" altLang="en-US" sz="2400" dirty="0"/>
              <a:t> 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Usually S is a collection of outcomes of independent experiments, such as flipping coins, throwing dice, pulling cards, etc.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Example: S = set of outcomes from flipping 2 coins = {HH, HT, TH, TT}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Events are subsets of S. (S itself is called the “certain” event.)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None/>
            </a:pPr>
            <a:r>
              <a:rPr lang="en-US" altLang="en-US" sz="2400" dirty="0"/>
              <a:t>In {HH, HT, TH, TT} the event of getting 1 head and 1 trail = {HT, TH}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The empty subset, </a:t>
            </a:r>
            <a:r>
              <a:rPr lang="en-US" altLang="en-US" sz="2400" dirty="0">
                <a:sym typeface="Symbol" panose="05050102010706020507" pitchFamily="18" charset="2"/>
              </a:rPr>
              <a:t></a:t>
            </a:r>
            <a:r>
              <a:rPr lang="en-US" altLang="en-US" sz="2400" dirty="0"/>
              <a:t>, called the “null” event.</a:t>
            </a:r>
          </a:p>
        </p:txBody>
      </p:sp>
    </p:spTree>
    <p:extLst>
      <p:ext uri="{BB962C8B-B14F-4D97-AF65-F5344CB8AC3E}">
        <p14:creationId xmlns:p14="http://schemas.microsoft.com/office/powerpoint/2010/main" val="92409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647352" y="1210812"/>
            <a:ext cx="1043254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Conditional probability: </a:t>
            </a:r>
            <a:r>
              <a:rPr lang="en-US" altLang="en-US" sz="2000" dirty="0"/>
              <a:t>Given some knowledge about outcomes, we want the probability of an outcome conditioned on our prior knowledge about it.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Suppose that someone flips 2 coins and tells us that at least one shows heads.  What is the probability that both coins are show heads?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S = {HH, HT, TH, TT}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Our prior knowledge eliminates outcome TT.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The remaining 3 outcomes are equally likely.</a:t>
            </a:r>
            <a:endParaRPr lang="en-US" altLang="en-US" sz="2000" dirty="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Char char="\"/>
            </a:pPr>
            <a:r>
              <a:rPr lang="en-US" altLang="en-US" sz="2000" dirty="0" err="1"/>
              <a:t>Pr</a:t>
            </a:r>
            <a:r>
              <a:rPr lang="en-US" altLang="en-US" sz="2000" dirty="0"/>
              <a:t>{HH |conditioned on at least 1 head showing} = 1/3.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000" dirty="0"/>
              <a:t> 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000" dirty="0"/>
              <a:t>In the absence of the prior knowledge </a:t>
            </a:r>
            <a:r>
              <a:rPr lang="en-US" altLang="en-US" sz="2000" dirty="0" err="1"/>
              <a:t>Pr</a:t>
            </a:r>
            <a:r>
              <a:rPr lang="en-US" altLang="en-US" sz="2000" dirty="0"/>
              <a:t>{HH}=1/4.</a:t>
            </a: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794538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4"/>
          <p:cNvSpPr txBox="1">
            <a:spLocks noChangeArrowheads="1"/>
          </p:cNvSpPr>
          <p:nvPr/>
        </p:nvSpPr>
        <p:spPr bwMode="auto">
          <a:xfrm>
            <a:off x="1422400" y="1739901"/>
            <a:ext cx="8875828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Conditional probability: general definition</a:t>
            </a: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Probability of A conditioned on B, </a:t>
            </a:r>
            <a:r>
              <a:rPr lang="en-US" altLang="en-US" sz="2400" dirty="0" err="1"/>
              <a:t>Pr</a:t>
            </a:r>
            <a:r>
              <a:rPr lang="en-US" altLang="en-US" sz="2400" dirty="0"/>
              <a:t>{A|B}, is meaningful only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if </a:t>
            </a:r>
            <a:r>
              <a:rPr lang="en-US" altLang="en-US" sz="2400" dirty="0" err="1"/>
              <a:t>Pr</a:t>
            </a:r>
            <a:r>
              <a:rPr lang="en-US" altLang="en-US" sz="2400" dirty="0"/>
              <a:t>{B} </a:t>
            </a:r>
            <a:r>
              <a:rPr lang="en-US" altLang="en-US" sz="2400" dirty="0">
                <a:sym typeface="Symbol" panose="05050102010706020507" pitchFamily="18" charset="2"/>
              </a:rPr>
              <a:t></a:t>
            </a:r>
            <a:r>
              <a:rPr lang="en-US" altLang="en-US" sz="2400" dirty="0"/>
              <a:t> 0.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Given that B occurs, the probability that A also occurs is related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to the set of outcomes in which both A and B occur.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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</a:t>
            </a:r>
            <a:r>
              <a:rPr lang="en-US" altLang="en-US" sz="2400" dirty="0"/>
              <a:t>{A|B} is proportional to </a:t>
            </a:r>
            <a:r>
              <a:rPr lang="en-US" altLang="en-US" sz="2400" dirty="0" err="1"/>
              <a:t>Pr</a:t>
            </a:r>
            <a:r>
              <a:rPr lang="en-US" altLang="en-US" sz="2400" dirty="0"/>
              <a:t>{A</a:t>
            </a:r>
            <a:r>
              <a:rPr lang="en-US" altLang="en-US" sz="2400" dirty="0">
                <a:sym typeface="Symbol" panose="05050102010706020507" pitchFamily="18" charset="2"/>
              </a:rPr>
              <a:t></a:t>
            </a:r>
            <a:r>
              <a:rPr lang="en-US" altLang="en-US" sz="2400" dirty="0"/>
              <a:t>B}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If we normalize </a:t>
            </a:r>
            <a:r>
              <a:rPr lang="en-US" altLang="en-US" sz="2400" dirty="0" err="1"/>
              <a:t>Pr</a:t>
            </a:r>
            <a:r>
              <a:rPr lang="en-US" altLang="en-US" sz="2400" dirty="0"/>
              <a:t>{A|B} by dividing by </a:t>
            </a:r>
            <a:r>
              <a:rPr lang="en-US" altLang="en-US" sz="2400" dirty="0" err="1"/>
              <a:t>Pr</a:t>
            </a:r>
            <a:r>
              <a:rPr lang="en-US" altLang="en-US" sz="2400" dirty="0"/>
              <a:t>{B} (which </a:t>
            </a:r>
            <a:r>
              <a:rPr lang="en-US" altLang="en-US" sz="2400" dirty="0">
                <a:cs typeface="Arial" panose="020B0604020202020204" pitchFamily="34" charset="0"/>
              </a:rPr>
              <a:t>≠ 0)</a:t>
            </a:r>
            <a:r>
              <a:rPr lang="en-US" altLang="en-US" sz="2400" dirty="0"/>
              <a:t>, then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Pr</a:t>
            </a:r>
            <a:r>
              <a:rPr lang="en-US" altLang="en-US" sz="2400" dirty="0"/>
              <a:t>{B|B} = </a:t>
            </a:r>
            <a:r>
              <a:rPr lang="en-US" altLang="en-US" sz="2400" dirty="0" err="1"/>
              <a:t>Pr</a:t>
            </a:r>
            <a:r>
              <a:rPr lang="en-US" altLang="en-US" sz="2400" dirty="0"/>
              <a:t>{B</a:t>
            </a:r>
            <a:r>
              <a:rPr lang="en-US" altLang="en-US" sz="2400" dirty="0">
                <a:sym typeface="Symbol" panose="05050102010706020507" pitchFamily="18" charset="2"/>
              </a:rPr>
              <a:t></a:t>
            </a:r>
            <a:r>
              <a:rPr lang="en-US" altLang="en-US" sz="2400" dirty="0"/>
              <a:t>B}/</a:t>
            </a:r>
            <a:r>
              <a:rPr lang="en-US" altLang="en-US" sz="2400" dirty="0" err="1"/>
              <a:t>Pr</a:t>
            </a:r>
            <a:r>
              <a:rPr lang="en-US" altLang="en-US" sz="2400" dirty="0"/>
              <a:t>{B} = </a:t>
            </a:r>
            <a:r>
              <a:rPr lang="en-US" altLang="en-US" sz="2400" dirty="0" err="1"/>
              <a:t>Pr</a:t>
            </a:r>
            <a:r>
              <a:rPr lang="en-US" altLang="en-US" sz="2400" dirty="0"/>
              <a:t>{B}/</a:t>
            </a:r>
            <a:r>
              <a:rPr lang="en-US" altLang="en-US" sz="2400" dirty="0" err="1"/>
              <a:t>Pr</a:t>
            </a:r>
            <a:r>
              <a:rPr lang="en-US" altLang="en-US" sz="2400" dirty="0"/>
              <a:t>{B} = 1</a:t>
            </a:r>
          </a:p>
        </p:txBody>
      </p:sp>
    </p:spTree>
    <p:extLst>
      <p:ext uri="{BB962C8B-B14F-4D97-AF65-F5344CB8AC3E}">
        <p14:creationId xmlns:p14="http://schemas.microsoft.com/office/powerpoint/2010/main" val="1446712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2" name="Object 25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17568669"/>
              </p:ext>
            </p:extLst>
          </p:nvPr>
        </p:nvGraphicFramePr>
        <p:xfrm>
          <a:off x="4800600" y="1935164"/>
          <a:ext cx="3093714" cy="918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409700" imgH="419100" progId="Equation.3">
                  <p:embed/>
                </p:oleObj>
              </mc:Choice>
              <mc:Fallback>
                <p:oleObj name="Equation" r:id="rId3" imgW="1409700" imgH="419100" progId="Equation.3">
                  <p:embed/>
                  <p:pic>
                    <p:nvPicPr>
                      <p:cNvPr id="30722" name="Object 2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935164"/>
                        <a:ext cx="3093714" cy="9189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ABF501-E6C6-4D00-95EC-55131F547DA4}" type="slidenum">
              <a:rPr lang="tr-TR">
                <a:solidFill>
                  <a:schemeClr val="tx2"/>
                </a:solidFill>
                <a:latin typeface="+mj-lt"/>
              </a:rPr>
              <a:pPr>
                <a:defRPr/>
              </a:pPr>
              <a:t>14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7221" name="Text Box 5"/>
          <p:cNvSpPr txBox="1">
            <a:spLocks noChangeArrowheads="1"/>
          </p:cNvSpPr>
          <p:nvPr/>
        </p:nvSpPr>
        <p:spPr bwMode="auto">
          <a:xfrm>
            <a:off x="3833814" y="1531938"/>
            <a:ext cx="10255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tr-TR" sz="16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posterior</a:t>
            </a:r>
          </a:p>
        </p:txBody>
      </p:sp>
      <p:cxnSp>
        <p:nvCxnSpPr>
          <p:cNvPr id="30725" name="AutoShape 7"/>
          <p:cNvCxnSpPr>
            <a:cxnSpLocks noChangeShapeType="1"/>
          </p:cNvCxnSpPr>
          <p:nvPr/>
        </p:nvCxnSpPr>
        <p:spPr bwMode="auto">
          <a:xfrm rot="16200000" flipH="1">
            <a:off x="4502151" y="1889126"/>
            <a:ext cx="307975" cy="34925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7224" name="Text Box 8"/>
          <p:cNvSpPr txBox="1">
            <a:spLocks noChangeArrowheads="1"/>
          </p:cNvSpPr>
          <p:nvPr/>
        </p:nvSpPr>
        <p:spPr bwMode="auto">
          <a:xfrm>
            <a:off x="6640514" y="1235076"/>
            <a:ext cx="16049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 </a:t>
            </a:r>
            <a:r>
              <a:rPr lang="tr-TR" sz="16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likelihood</a:t>
            </a:r>
          </a:p>
        </p:txBody>
      </p:sp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5722938" y="1235076"/>
            <a:ext cx="59503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16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</a:t>
            </a:r>
          </a:p>
        </p:txBody>
      </p:sp>
      <p:sp>
        <p:nvSpPr>
          <p:cNvPr id="137226" name="Text Box 10"/>
          <p:cNvSpPr txBox="1">
            <a:spLocks noChangeArrowheads="1"/>
          </p:cNvSpPr>
          <p:nvPr/>
        </p:nvSpPr>
        <p:spPr bwMode="auto">
          <a:xfrm>
            <a:off x="6964364" y="3069448"/>
            <a:ext cx="24400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Evidence (normalization)</a:t>
            </a:r>
            <a:endParaRPr lang="tr-TR" sz="1600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229" name="Line 13"/>
          <p:cNvSpPr>
            <a:spLocks noChangeShapeType="1"/>
          </p:cNvSpPr>
          <p:nvPr/>
        </p:nvSpPr>
        <p:spPr bwMode="auto">
          <a:xfrm flipH="1" flipV="1">
            <a:off x="7007227" y="2856817"/>
            <a:ext cx="161925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7230" name="Line 14"/>
          <p:cNvSpPr>
            <a:spLocks noChangeShapeType="1"/>
          </p:cNvSpPr>
          <p:nvPr/>
        </p:nvSpPr>
        <p:spPr bwMode="auto">
          <a:xfrm>
            <a:off x="6100764" y="1585914"/>
            <a:ext cx="161925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7231" name="Line 15"/>
          <p:cNvSpPr>
            <a:spLocks noChangeShapeType="1"/>
          </p:cNvSpPr>
          <p:nvPr/>
        </p:nvSpPr>
        <p:spPr bwMode="auto">
          <a:xfrm flipH="1">
            <a:off x="7072314" y="1585914"/>
            <a:ext cx="109537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30733" name="Text Box 40"/>
          <p:cNvSpPr txBox="1">
            <a:spLocks noChangeArrowheads="1"/>
          </p:cNvSpPr>
          <p:nvPr/>
        </p:nvSpPr>
        <p:spPr bwMode="auto">
          <a:xfrm>
            <a:off x="1963417" y="3648681"/>
            <a:ext cx="7872383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100" dirty="0"/>
              <a:t>Prior is information relevant to classifying that is independent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100" dirty="0"/>
              <a:t>of attributes in vector </a:t>
            </a:r>
            <a:r>
              <a:rPr lang="en-US" altLang="en-US" sz="2100" b="1" dirty="0"/>
              <a:t>x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100" dirty="0"/>
              <a:t>Class likelihood is probability that a member of class C will have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100" dirty="0"/>
              <a:t>attribute vector </a:t>
            </a:r>
            <a:r>
              <a:rPr lang="en-US" altLang="en-US" sz="2100" b="1" dirty="0"/>
              <a:t>x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100" dirty="0"/>
              <a:t>Posterior is the probability that example with attributes </a:t>
            </a:r>
            <a:r>
              <a:rPr lang="en-US" altLang="en-US" sz="2100" b="1" dirty="0"/>
              <a:t>x</a:t>
            </a:r>
            <a:r>
              <a:rPr lang="en-US" altLang="en-US" sz="2100" dirty="0"/>
              <a:t> should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100" dirty="0"/>
              <a:t>be assigned to class C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100" dirty="0"/>
              <a:t>Since P(</a:t>
            </a:r>
            <a:r>
              <a:rPr lang="en-US" altLang="en-US" sz="2100" dirty="0" err="1"/>
              <a:t>C|</a:t>
            </a:r>
            <a:r>
              <a:rPr lang="en-US" altLang="en-US" sz="2100" b="1" dirty="0" err="1"/>
              <a:t>x</a:t>
            </a:r>
            <a:r>
              <a:rPr lang="en-US" altLang="en-US" sz="2100" dirty="0"/>
              <a:t>) is normalized, assign example with attributes </a:t>
            </a:r>
            <a:r>
              <a:rPr lang="en-US" altLang="en-US" sz="2100" b="1" dirty="0"/>
              <a:t>x</a:t>
            </a:r>
            <a:r>
              <a:rPr lang="en-US" altLang="en-US" sz="2100" dirty="0"/>
              <a:t> to class C if P(</a:t>
            </a:r>
            <a:r>
              <a:rPr lang="en-US" altLang="en-US" sz="2100" dirty="0" err="1"/>
              <a:t>C|</a:t>
            </a:r>
            <a:r>
              <a:rPr lang="en-US" altLang="en-US" sz="2100" b="1" dirty="0" err="1"/>
              <a:t>x</a:t>
            </a:r>
            <a:r>
              <a:rPr lang="en-US" altLang="en-US" sz="2100" dirty="0"/>
              <a:t>) &gt; 0.5</a:t>
            </a:r>
          </a:p>
        </p:txBody>
      </p:sp>
      <p:sp>
        <p:nvSpPr>
          <p:cNvPr id="30734" name="TextBox 2"/>
          <p:cNvSpPr txBox="1">
            <a:spLocks noChangeArrowheads="1"/>
          </p:cNvSpPr>
          <p:nvPr/>
        </p:nvSpPr>
        <p:spPr bwMode="auto">
          <a:xfrm>
            <a:off x="3498328" y="674987"/>
            <a:ext cx="50191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en-US" sz="2400" dirty="0"/>
              <a:t>Bayes’ Rule</a:t>
            </a:r>
            <a:r>
              <a:rPr lang="en-US" altLang="en-US" sz="2400" dirty="0"/>
              <a:t> for binary classification</a:t>
            </a:r>
          </a:p>
        </p:txBody>
      </p:sp>
    </p:spTree>
    <p:extLst>
      <p:ext uri="{BB962C8B-B14F-4D97-AF65-F5344CB8AC3E}">
        <p14:creationId xmlns:p14="http://schemas.microsoft.com/office/powerpoint/2010/main" val="3475868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2" name="Object 25"/>
          <p:cNvGraphicFramePr>
            <a:graphicFrameLocks noGrp="1" noChangeAspect="1"/>
          </p:cNvGraphicFramePr>
          <p:nvPr>
            <p:ph sz="half" idx="1"/>
          </p:nvPr>
        </p:nvGraphicFramePr>
        <p:xfrm>
          <a:off x="4800600" y="1935164"/>
          <a:ext cx="3093714" cy="918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409700" imgH="419100" progId="Equation.3">
                  <p:embed/>
                </p:oleObj>
              </mc:Choice>
              <mc:Fallback>
                <p:oleObj name="Equation" r:id="rId3" imgW="1409700" imgH="419100" progId="Equation.3">
                  <p:embed/>
                  <p:pic>
                    <p:nvPicPr>
                      <p:cNvPr id="30722" name="Object 2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935164"/>
                        <a:ext cx="3093714" cy="9189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ABF501-E6C6-4D00-95EC-55131F547DA4}" type="slidenum">
              <a:rPr lang="tr-TR">
                <a:solidFill>
                  <a:schemeClr val="tx2"/>
                </a:solidFill>
                <a:latin typeface="+mj-lt"/>
              </a:rPr>
              <a:pPr>
                <a:defRPr/>
              </a:pPr>
              <a:t>15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7221" name="Text Box 5"/>
          <p:cNvSpPr txBox="1">
            <a:spLocks noChangeArrowheads="1"/>
          </p:cNvSpPr>
          <p:nvPr/>
        </p:nvSpPr>
        <p:spPr bwMode="auto">
          <a:xfrm>
            <a:off x="3833814" y="1531938"/>
            <a:ext cx="10255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tr-TR" sz="16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posterior</a:t>
            </a:r>
          </a:p>
        </p:txBody>
      </p:sp>
      <p:cxnSp>
        <p:nvCxnSpPr>
          <p:cNvPr id="30725" name="AutoShape 7"/>
          <p:cNvCxnSpPr>
            <a:cxnSpLocks noChangeShapeType="1"/>
          </p:cNvCxnSpPr>
          <p:nvPr/>
        </p:nvCxnSpPr>
        <p:spPr bwMode="auto">
          <a:xfrm rot="16200000" flipH="1">
            <a:off x="4502151" y="1889126"/>
            <a:ext cx="307975" cy="34925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7224" name="Text Box 8"/>
          <p:cNvSpPr txBox="1">
            <a:spLocks noChangeArrowheads="1"/>
          </p:cNvSpPr>
          <p:nvPr/>
        </p:nvSpPr>
        <p:spPr bwMode="auto">
          <a:xfrm>
            <a:off x="6640514" y="1235076"/>
            <a:ext cx="16049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 </a:t>
            </a:r>
            <a:r>
              <a:rPr lang="tr-TR" sz="16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likelihood</a:t>
            </a:r>
          </a:p>
        </p:txBody>
      </p:sp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5722938" y="1235076"/>
            <a:ext cx="59503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16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</a:t>
            </a:r>
          </a:p>
        </p:txBody>
      </p:sp>
      <p:sp>
        <p:nvSpPr>
          <p:cNvPr id="137226" name="Text Box 10"/>
          <p:cNvSpPr txBox="1">
            <a:spLocks noChangeArrowheads="1"/>
          </p:cNvSpPr>
          <p:nvPr/>
        </p:nvSpPr>
        <p:spPr bwMode="auto">
          <a:xfrm>
            <a:off x="6964364" y="3069448"/>
            <a:ext cx="24400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Evidence (normalization)</a:t>
            </a:r>
            <a:endParaRPr lang="tr-TR" sz="1600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229" name="Line 13"/>
          <p:cNvSpPr>
            <a:spLocks noChangeShapeType="1"/>
          </p:cNvSpPr>
          <p:nvPr/>
        </p:nvSpPr>
        <p:spPr bwMode="auto">
          <a:xfrm flipH="1" flipV="1">
            <a:off x="7007227" y="2856817"/>
            <a:ext cx="161925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7230" name="Line 14"/>
          <p:cNvSpPr>
            <a:spLocks noChangeShapeType="1"/>
          </p:cNvSpPr>
          <p:nvPr/>
        </p:nvSpPr>
        <p:spPr bwMode="auto">
          <a:xfrm>
            <a:off x="6100764" y="1585914"/>
            <a:ext cx="161925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7231" name="Line 15"/>
          <p:cNvSpPr>
            <a:spLocks noChangeShapeType="1"/>
          </p:cNvSpPr>
          <p:nvPr/>
        </p:nvSpPr>
        <p:spPr bwMode="auto">
          <a:xfrm flipH="1">
            <a:off x="7072314" y="1585914"/>
            <a:ext cx="109537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30733" name="Text Box 40"/>
          <p:cNvSpPr txBox="1">
            <a:spLocks noChangeArrowheads="1"/>
          </p:cNvSpPr>
          <p:nvPr/>
        </p:nvSpPr>
        <p:spPr bwMode="auto">
          <a:xfrm>
            <a:off x="1046747" y="3648681"/>
            <a:ext cx="10684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If your only interest is whether x belongs in class C or not (i.e., if P(</a:t>
            </a:r>
            <a:r>
              <a:rPr lang="en-US" altLang="en-US" sz="2400" dirty="0" err="1"/>
              <a:t>C|x</a:t>
            </a:r>
            <a:r>
              <a:rPr lang="en-US" altLang="en-US" sz="2400" dirty="0"/>
              <a:t>) &gt;0.5), then you don’t have to calculate p(x).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Just determine which is larger P(C)p(</a:t>
            </a:r>
            <a:r>
              <a:rPr lang="en-US" altLang="en-US" sz="2400" dirty="0" err="1"/>
              <a:t>x|C</a:t>
            </a:r>
            <a:r>
              <a:rPr lang="en-US" altLang="en-US" sz="2400" dirty="0"/>
              <a:t>) or P(</a:t>
            </a:r>
            <a:r>
              <a:rPr lang="en-US" altLang="en-US" sz="2400" u="sng" dirty="0"/>
              <a:t>C</a:t>
            </a:r>
            <a:r>
              <a:rPr lang="en-US" altLang="en-US" sz="2400" dirty="0"/>
              <a:t>)p(</a:t>
            </a:r>
            <a:r>
              <a:rPr lang="en-US" altLang="en-US" sz="2400" dirty="0" err="1"/>
              <a:t>x|</a:t>
            </a:r>
            <a:r>
              <a:rPr lang="en-US" altLang="en-US" sz="2400" u="sng" dirty="0" err="1"/>
              <a:t>C</a:t>
            </a:r>
            <a:r>
              <a:rPr lang="en-US" altLang="en-US" sz="2400" dirty="0"/>
              <a:t>), where </a:t>
            </a:r>
            <a:r>
              <a:rPr lang="en-US" altLang="en-US" sz="2400" u="sng" dirty="0"/>
              <a:t>C</a:t>
            </a:r>
            <a:r>
              <a:rPr lang="en-US" altLang="en-US" sz="2400" dirty="0"/>
              <a:t> denotes the non-member class</a:t>
            </a:r>
          </a:p>
        </p:txBody>
      </p:sp>
      <p:sp>
        <p:nvSpPr>
          <p:cNvPr id="30734" name="TextBox 2"/>
          <p:cNvSpPr txBox="1">
            <a:spLocks noChangeArrowheads="1"/>
          </p:cNvSpPr>
          <p:nvPr/>
        </p:nvSpPr>
        <p:spPr bwMode="auto">
          <a:xfrm>
            <a:off x="3498328" y="674987"/>
            <a:ext cx="50191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en-US" sz="2400" dirty="0"/>
              <a:t>Bayes’ Rule</a:t>
            </a:r>
            <a:r>
              <a:rPr lang="en-US" altLang="en-US" sz="2400" dirty="0"/>
              <a:t> for binary classification</a:t>
            </a:r>
          </a:p>
        </p:txBody>
      </p:sp>
    </p:spTree>
    <p:extLst>
      <p:ext uri="{BB962C8B-B14F-4D97-AF65-F5344CB8AC3E}">
        <p14:creationId xmlns:p14="http://schemas.microsoft.com/office/powerpoint/2010/main" val="1905052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2" name="Object 25"/>
          <p:cNvGraphicFramePr>
            <a:graphicFrameLocks noGrp="1" noChangeAspect="1"/>
          </p:cNvGraphicFramePr>
          <p:nvPr>
            <p:ph sz="half" idx="1"/>
          </p:nvPr>
        </p:nvGraphicFramePr>
        <p:xfrm>
          <a:off x="4800600" y="1935164"/>
          <a:ext cx="2463800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409700" imgH="419100" progId="Equation.3">
                  <p:embed/>
                </p:oleObj>
              </mc:Choice>
              <mc:Fallback>
                <p:oleObj name="Equation" r:id="rId3" imgW="1409700" imgH="4191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935164"/>
                        <a:ext cx="2463800" cy="731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ABF501-E6C6-4D00-95EC-55131F547DA4}" type="slidenum">
              <a:rPr lang="tr-TR">
                <a:solidFill>
                  <a:schemeClr val="tx2"/>
                </a:solidFill>
                <a:latin typeface="+mj-lt"/>
              </a:rPr>
              <a:pPr>
                <a:defRPr/>
              </a:pPr>
              <a:t>16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7221" name="Text Box 5"/>
          <p:cNvSpPr txBox="1">
            <a:spLocks noChangeArrowheads="1"/>
          </p:cNvSpPr>
          <p:nvPr/>
        </p:nvSpPr>
        <p:spPr bwMode="auto">
          <a:xfrm>
            <a:off x="3833814" y="1531938"/>
            <a:ext cx="1025525" cy="32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tr-TR" sz="1500" i="1" dirty="0">
                <a:solidFill>
                  <a:schemeClr val="tx2"/>
                </a:solidFill>
                <a:latin typeface="+mj-lt"/>
              </a:rPr>
              <a:t>posterior</a:t>
            </a:r>
          </a:p>
        </p:txBody>
      </p:sp>
      <p:cxnSp>
        <p:nvCxnSpPr>
          <p:cNvPr id="30725" name="AutoShape 7"/>
          <p:cNvCxnSpPr>
            <a:cxnSpLocks noChangeShapeType="1"/>
          </p:cNvCxnSpPr>
          <p:nvPr/>
        </p:nvCxnSpPr>
        <p:spPr bwMode="auto">
          <a:xfrm rot="16200000" flipH="1">
            <a:off x="4502151" y="1889126"/>
            <a:ext cx="307975" cy="34925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7224" name="Text Box 8"/>
          <p:cNvSpPr txBox="1">
            <a:spLocks noChangeArrowheads="1"/>
          </p:cNvSpPr>
          <p:nvPr/>
        </p:nvSpPr>
        <p:spPr bwMode="auto">
          <a:xfrm>
            <a:off x="6640514" y="1235076"/>
            <a:ext cx="1341393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500" i="1" dirty="0">
                <a:solidFill>
                  <a:schemeClr val="tx2"/>
                </a:solidFill>
                <a:latin typeface="+mj-lt"/>
              </a:rPr>
              <a:t>Class </a:t>
            </a:r>
            <a:r>
              <a:rPr lang="tr-TR" sz="1500" i="1" dirty="0">
                <a:solidFill>
                  <a:schemeClr val="tx2"/>
                </a:solidFill>
                <a:latin typeface="+mj-lt"/>
              </a:rPr>
              <a:t>likelihood</a:t>
            </a:r>
          </a:p>
        </p:txBody>
      </p:sp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5722938" y="1235076"/>
            <a:ext cx="569912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1500" i="1">
                <a:solidFill>
                  <a:schemeClr val="tx2"/>
                </a:solidFill>
                <a:latin typeface="+mj-lt"/>
              </a:rPr>
              <a:t>prior</a:t>
            </a:r>
          </a:p>
        </p:txBody>
      </p:sp>
      <p:sp>
        <p:nvSpPr>
          <p:cNvPr id="137226" name="Text Box 10"/>
          <p:cNvSpPr txBox="1">
            <a:spLocks noChangeArrowheads="1"/>
          </p:cNvSpPr>
          <p:nvPr/>
        </p:nvSpPr>
        <p:spPr bwMode="auto">
          <a:xfrm>
            <a:off x="6964363" y="2667001"/>
            <a:ext cx="124688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500" i="1" dirty="0">
                <a:solidFill>
                  <a:schemeClr val="tx2"/>
                </a:solidFill>
                <a:latin typeface="+mj-lt"/>
              </a:rPr>
              <a:t>normalization</a:t>
            </a:r>
            <a:endParaRPr lang="tr-TR" sz="1500" i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7229" name="Line 13"/>
          <p:cNvSpPr>
            <a:spLocks noChangeShapeType="1"/>
          </p:cNvSpPr>
          <p:nvPr/>
        </p:nvSpPr>
        <p:spPr bwMode="auto">
          <a:xfrm flipH="1" flipV="1">
            <a:off x="6802439" y="2611439"/>
            <a:ext cx="161925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7230" name="Line 14"/>
          <p:cNvSpPr>
            <a:spLocks noChangeShapeType="1"/>
          </p:cNvSpPr>
          <p:nvPr/>
        </p:nvSpPr>
        <p:spPr bwMode="auto">
          <a:xfrm>
            <a:off x="6100764" y="1585914"/>
            <a:ext cx="161925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7231" name="Line 15"/>
          <p:cNvSpPr>
            <a:spLocks noChangeShapeType="1"/>
          </p:cNvSpPr>
          <p:nvPr/>
        </p:nvSpPr>
        <p:spPr bwMode="auto">
          <a:xfrm flipH="1">
            <a:off x="7072314" y="1585914"/>
            <a:ext cx="109537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tr-TR">
              <a:solidFill>
                <a:schemeClr val="tx2"/>
              </a:solidFill>
              <a:latin typeface="+mj-lt"/>
            </a:endParaRPr>
          </a:p>
        </p:txBody>
      </p:sp>
      <p:sp>
        <p:nvSpPr>
          <p:cNvPr id="30733" name="Text Box 40"/>
          <p:cNvSpPr txBox="1">
            <a:spLocks noChangeArrowheads="1"/>
          </p:cNvSpPr>
          <p:nvPr/>
        </p:nvSpPr>
        <p:spPr bwMode="auto">
          <a:xfrm>
            <a:off x="863601" y="3190568"/>
            <a:ext cx="107696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Phone service offers discount for 1</a:t>
            </a:r>
            <a:r>
              <a:rPr lang="en-US" altLang="en-US" sz="2400" baseline="30000" dirty="0"/>
              <a:t>st</a:t>
            </a:r>
            <a:r>
              <a:rPr lang="en-US" altLang="en-US" sz="2400" dirty="0"/>
              <a:t> year.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Cancellation after 1</a:t>
            </a:r>
            <a:r>
              <a:rPr lang="en-US" altLang="en-US" sz="2400" baseline="30000" dirty="0"/>
              <a:t>st</a:t>
            </a:r>
            <a:r>
              <a:rPr lang="en-US" altLang="en-US" sz="2400" dirty="0"/>
              <a:t> year called “churn”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Phone service has options, voice mail, international plan, caller ID, etc.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Based on historical data, how do these options affect the probability of churn?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Let C denote the class of churn=true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Let </a:t>
            </a:r>
            <a:r>
              <a:rPr lang="en-US" altLang="en-US" sz="2400" u="sng" dirty="0"/>
              <a:t>C</a:t>
            </a:r>
            <a:r>
              <a:rPr lang="en-US" altLang="en-US" sz="2400" dirty="0"/>
              <a:t> denote the class of churn=false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p(x) = P(C)P(</a:t>
            </a:r>
            <a:r>
              <a:rPr lang="en-US" altLang="en-US" sz="2400" dirty="0" err="1"/>
              <a:t>C|x</a:t>
            </a:r>
            <a:r>
              <a:rPr lang="en-US" altLang="en-US" sz="2400" dirty="0"/>
              <a:t>) + P(</a:t>
            </a:r>
            <a:r>
              <a:rPr lang="en-US" altLang="en-US" sz="2400" u="sng" dirty="0"/>
              <a:t>C</a:t>
            </a:r>
            <a:r>
              <a:rPr lang="en-US" altLang="en-US" sz="2400" dirty="0"/>
              <a:t>)P(</a:t>
            </a:r>
            <a:r>
              <a:rPr lang="en-US" altLang="en-US" sz="2400" u="sng" dirty="0" err="1"/>
              <a:t>C</a:t>
            </a:r>
            <a:r>
              <a:rPr lang="en-US" altLang="en-US" sz="2400" dirty="0" err="1"/>
              <a:t>|x</a:t>
            </a:r>
            <a:r>
              <a:rPr lang="en-US" altLang="en-US" sz="2400" dirty="0"/>
              <a:t>)</a:t>
            </a:r>
          </a:p>
        </p:txBody>
      </p:sp>
      <p:sp>
        <p:nvSpPr>
          <p:cNvPr id="30734" name="TextBox 2"/>
          <p:cNvSpPr txBox="1">
            <a:spLocks noChangeArrowheads="1"/>
          </p:cNvSpPr>
          <p:nvPr/>
        </p:nvSpPr>
        <p:spPr bwMode="auto">
          <a:xfrm>
            <a:off x="1795138" y="583858"/>
            <a:ext cx="84255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Example of application of </a:t>
            </a:r>
            <a:r>
              <a:rPr lang="tr-TR" altLang="en-US" sz="2400" dirty="0"/>
              <a:t>Bayes’ </a:t>
            </a:r>
            <a:r>
              <a:rPr lang="en-US" altLang="en-US" sz="2400" dirty="0"/>
              <a:t>r</a:t>
            </a:r>
            <a:r>
              <a:rPr lang="tr-TR" altLang="en-US" sz="2400" dirty="0"/>
              <a:t>ule</a:t>
            </a:r>
            <a:r>
              <a:rPr lang="en-US" altLang="en-US" sz="2400" dirty="0"/>
              <a:t> for binary classification</a:t>
            </a:r>
          </a:p>
        </p:txBody>
      </p:sp>
    </p:spTree>
    <p:extLst>
      <p:ext uri="{BB962C8B-B14F-4D97-AF65-F5344CB8AC3E}">
        <p14:creationId xmlns:p14="http://schemas.microsoft.com/office/powerpoint/2010/main" val="40385565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19724" y="549820"/>
            <a:ext cx="47452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Data on churn: 3333 records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9489" y="1351157"/>
            <a:ext cx="11113940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Class size: 483 churn = true -&gt; prior(C) = 483/3333 = 0.1449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Prior knowledge: most customer stick with the service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Since P(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C|x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proportional to P(C)P(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x|C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), x must be a strong predictor of churn to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overcome our prior knowledge that churn is rare.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records with churn=true, 80 out of 483 sign up for voice mail: P(V|C)=0.1656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Voice mail is not an attribute that makes the likelihood of churn high.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records with churn=true, 137 out of 483 sign up for International plan: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P(I|C)=0.2836 is a stronger likelihood of churn but is it strong enough?</a:t>
            </a:r>
          </a:p>
        </p:txBody>
      </p:sp>
    </p:spTree>
    <p:extLst>
      <p:ext uri="{BB962C8B-B14F-4D97-AF65-F5344CB8AC3E}">
        <p14:creationId xmlns:p14="http://schemas.microsoft.com/office/powerpoint/2010/main" val="25847596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9860" y="1197825"/>
            <a:ext cx="1088982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churn		no churn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Total	483		2850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I-plan	137		186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P(C) = 483/(483+2850) = 0.1449	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P(</a:t>
            </a: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= 1-P(C) = 0.8551	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p(I|C) = 137/483 = 0.2836		p(I|</a:t>
            </a: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= 186/2850 = 0.0653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P(C)p(I|C) = 0.0411			P(</a:t>
            </a: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)p(I|</a:t>
            </a: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= 0.0558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Without normalization: No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p(I) = 0.0411+ 0.0558 = 0.0969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P(C|I) = 0.0411/0.0969 = 0.4241 &lt; 0.5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With normalization: No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6BA8BE-3BA0-4D55-BE27-088B03609634}"/>
              </a:ext>
            </a:extLst>
          </p:cNvPr>
          <p:cNvSpPr txBox="1"/>
          <p:nvPr/>
        </p:nvSpPr>
        <p:spPr>
          <a:xfrm>
            <a:off x="3384314" y="272513"/>
            <a:ext cx="67056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Is international plan a predictor of churn?</a:t>
            </a:r>
          </a:p>
        </p:txBody>
      </p:sp>
    </p:spTree>
    <p:extLst>
      <p:ext uri="{BB962C8B-B14F-4D97-AF65-F5344CB8AC3E}">
        <p14:creationId xmlns:p14="http://schemas.microsoft.com/office/powerpoint/2010/main" val="254672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6939" y="294371"/>
            <a:ext cx="34050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Dominance of priors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1394" y="922789"/>
            <a:ext cx="1128319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imbalance in the churn data set toward customers that do not churn makes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posterior for the non-churn class greater for all options in the phone plan.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explore the fine detail of how options might influence churning requires a more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balanced data set.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This could be achieved by randomly deleting some non-churner examples in the data set.</a:t>
            </a:r>
          </a:p>
        </p:txBody>
      </p:sp>
    </p:spTree>
    <p:extLst>
      <p:ext uri="{BB962C8B-B14F-4D97-AF65-F5344CB8AC3E}">
        <p14:creationId xmlns:p14="http://schemas.microsoft.com/office/powerpoint/2010/main" val="1942986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4800601" y="304801"/>
            <a:ext cx="22894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Attribute Space</a:t>
            </a: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655608" y="956485"/>
            <a:ext cx="11168092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Any vector that specifies the position of a point in physical space has length 3 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x,y,z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), 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r,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), 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r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f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,z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),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etc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 We can say that a point in physical space has 3 “attributes”.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An object of data mining may have many attributes. For example, apples to be harvested by a robot need 6 attributes. 3 attributes that determine its location </a:t>
            </a:r>
            <a:r>
              <a:rPr lang="en-US" altLang="en-US" sz="2400" dirty="0">
                <a:solidFill>
                  <a:prstClr val="black"/>
                </a:solidFill>
              </a:rPr>
              <a:t>in space are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used to determine joint angles of a robotic arm for picking. 3 more attributes (RGB) specify its color, which the robot needs to distinguish apples from leaves, branches, etc.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For robotic apple harvesting the “attribute space” is 6D. Sensor input interpreted by computer vision software identifies the points in this 6D space that are likely to be a pickable apple.</a:t>
            </a:r>
          </a:p>
        </p:txBody>
      </p:sp>
    </p:spTree>
    <p:extLst>
      <p:ext uri="{BB962C8B-B14F-4D97-AF65-F5344CB8AC3E}">
        <p14:creationId xmlns:p14="http://schemas.microsoft.com/office/powerpoint/2010/main" val="28493824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>
            <a:extLst>
              <a:ext uri="{FF2B5EF4-FFF2-40B4-BE49-F238E27FC236}">
                <a16:creationId xmlns:a16="http://schemas.microsoft.com/office/drawing/2014/main" id="{4A02015C-86DE-8E4E-C1BE-03519149CD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981201"/>
            <a:ext cx="767715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500" dirty="0">
                <a:solidFill>
                  <a:srgbClr val="000000"/>
                </a:solidFill>
                <a:cs typeface="Arial" panose="020B0604020202020204" pitchFamily="34" charset="0"/>
              </a:rPr>
              <a:t>Assignment 1: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500" dirty="0">
                <a:solidFill>
                  <a:srgbClr val="000000"/>
                </a:solidFill>
                <a:cs typeface="Arial" panose="020B0604020202020204" pitchFamily="34" charset="0"/>
              </a:rPr>
              <a:t>Random deletion of data on customers that do not churn results in the following data set.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5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500" dirty="0">
                <a:solidFill>
                  <a:srgbClr val="000000"/>
                </a:solidFill>
                <a:cs typeface="Arial" panose="020B0604020202020204" pitchFamily="34" charset="0"/>
              </a:rPr>
              <a:t>		churn		not churn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500" dirty="0">
                <a:solidFill>
                  <a:srgbClr val="000000"/>
                </a:solidFill>
                <a:cs typeface="Arial" panose="020B0604020202020204" pitchFamily="34" charset="0"/>
              </a:rPr>
              <a:t>Total records	483		1425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500" dirty="0">
                <a:solidFill>
                  <a:srgbClr val="000000"/>
                </a:solidFill>
                <a:cs typeface="Arial" panose="020B0604020202020204" pitchFamily="34" charset="0"/>
              </a:rPr>
              <a:t>Voice mail		80		421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500" dirty="0">
                <a:solidFill>
                  <a:srgbClr val="000000"/>
                </a:solidFill>
                <a:cs typeface="Arial" panose="020B0604020202020204" pitchFamily="34" charset="0"/>
              </a:rPr>
              <a:t>International	137		93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5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500" dirty="0">
                <a:solidFill>
                  <a:srgbClr val="000000"/>
                </a:solidFill>
                <a:cs typeface="Arial" panose="020B0604020202020204" pitchFamily="34" charset="0"/>
              </a:rPr>
              <a:t>Use Bayes’ rules to test the following hypotheses: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5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500" dirty="0">
                <a:solidFill>
                  <a:srgbClr val="000000"/>
                </a:solidFill>
                <a:cs typeface="Arial" panose="020B0604020202020204" pitchFamily="34" charset="0"/>
              </a:rPr>
              <a:t>Subscribers with voice mail are more likely to churn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500" dirty="0">
                <a:solidFill>
                  <a:srgbClr val="000000"/>
                </a:solidFill>
                <a:cs typeface="Arial" panose="020B0604020202020204" pitchFamily="34" charset="0"/>
              </a:rPr>
              <a:t>Subscribers with international option are more likely to churn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5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500" dirty="0">
                <a:solidFill>
                  <a:srgbClr val="000000"/>
                </a:solidFill>
                <a:cs typeface="Arial" panose="020B0604020202020204" pitchFamily="34" charset="0"/>
              </a:rPr>
              <a:t>With and without normalization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138F486-83A5-D10C-C594-24794847C444}"/>
              </a:ext>
            </a:extLst>
          </p:cNvPr>
          <p:cNvSpPr txBox="1"/>
          <p:nvPr/>
        </p:nvSpPr>
        <p:spPr>
          <a:xfrm>
            <a:off x="3007896" y="2905780"/>
            <a:ext cx="68232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Write a MATLAB code for this assignment</a:t>
            </a:r>
          </a:p>
        </p:txBody>
      </p:sp>
    </p:spTree>
    <p:extLst>
      <p:ext uri="{BB962C8B-B14F-4D97-AF65-F5344CB8AC3E}">
        <p14:creationId xmlns:p14="http://schemas.microsoft.com/office/powerpoint/2010/main" val="28473143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FCF534A1-6140-743D-7BDA-2BB76F58C0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454" y="180472"/>
            <a:ext cx="10493752" cy="6545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1684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 descr="E:\CS 483_580\2014\pictures from lecture 2\R&amp;G Eout vs Ei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7063" y="524857"/>
            <a:ext cx="2238375" cy="401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96561" y="524857"/>
            <a:ext cx="11598877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Hoeffding’s rule in hypothesis testing with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 sample of size N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Let h be a hypothesis tested by data mining.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example: Signing for international calling causes churn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(h) is the error (red dots) when h is applied to a test set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(h) is the error when h is applied to the general population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Hoeffding’s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rule to get an upper bound on |E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(h)-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(h)|</a:t>
            </a:r>
          </a:p>
        </p:txBody>
      </p:sp>
      <p:sp>
        <p:nvSpPr>
          <p:cNvPr id="3" name="Rectangle 2"/>
          <p:cNvSpPr/>
          <p:nvPr/>
        </p:nvSpPr>
        <p:spPr>
          <a:xfrm>
            <a:off x="10404968" y="4092767"/>
            <a:ext cx="742563" cy="4187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14021" y="3973549"/>
            <a:ext cx="1662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E</a:t>
            </a:r>
            <a:r>
              <a:rPr lang="en-US" sz="2400" i="1" baseline="-25000" dirty="0"/>
              <a:t>test</a:t>
            </a:r>
            <a:r>
              <a:rPr lang="en-US" sz="2400" i="1" dirty="0"/>
              <a:t>(h)=0.3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2D6AC4E-C0CD-45E0-8AA1-280E2A50A412}"/>
              </a:ext>
            </a:extLst>
          </p:cNvPr>
          <p:cNvGrpSpPr/>
          <p:nvPr/>
        </p:nvGrpSpPr>
        <p:grpSpPr>
          <a:xfrm>
            <a:off x="615004" y="3527081"/>
            <a:ext cx="8048847" cy="721043"/>
            <a:chOff x="1914818" y="293367"/>
            <a:chExt cx="8048847" cy="721043"/>
          </a:xfrm>
        </p:grpSpPr>
        <p:pic>
          <p:nvPicPr>
            <p:cNvPr id="8" name="Picture 2" descr="E:\CS 483_580\2014\pictures from lecture 2\Hoeffding inequaltiy Ein &amp; Eout.png">
              <a:extLst>
                <a:ext uri="{FF2B5EF4-FFF2-40B4-BE49-F238E27FC236}">
                  <a16:creationId xmlns:a16="http://schemas.microsoft.com/office/drawing/2014/main" id="{D962E3F9-501E-45A6-AE64-00E44077E9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4818" y="293367"/>
              <a:ext cx="8048847" cy="7210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123155E-80BD-4E86-933C-085D8708D4FF}"/>
                </a:ext>
              </a:extLst>
            </p:cNvPr>
            <p:cNvSpPr/>
            <p:nvPr/>
          </p:nvSpPr>
          <p:spPr>
            <a:xfrm>
              <a:off x="2734963" y="428368"/>
              <a:ext cx="1318053" cy="50674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6C502EE-C059-473F-8442-BD1AEB77D560}"/>
                </a:ext>
              </a:extLst>
            </p:cNvPr>
            <p:cNvSpPr txBox="1"/>
            <p:nvPr/>
          </p:nvSpPr>
          <p:spPr>
            <a:xfrm>
              <a:off x="2723515" y="350334"/>
              <a:ext cx="13409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i="1" dirty="0"/>
                <a:t>E</a:t>
              </a:r>
              <a:r>
                <a:rPr lang="en-US" sz="3200" i="1" baseline="-25000" dirty="0"/>
                <a:t>test</a:t>
              </a:r>
              <a:r>
                <a:rPr lang="en-US" sz="3200" i="1" dirty="0"/>
                <a:t>(h)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B1C97816-A762-4B59-B9EE-E264C7A0BD68}"/>
              </a:ext>
            </a:extLst>
          </p:cNvPr>
          <p:cNvSpPr txBox="1"/>
          <p:nvPr/>
        </p:nvSpPr>
        <p:spPr>
          <a:xfrm>
            <a:off x="411890" y="4622305"/>
            <a:ext cx="1159887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upper bound on the probability that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|E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(h)-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(h)| exceeds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called the “doubt threshold”, </a:t>
            </a:r>
            <a:r>
              <a:rPr 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Our “confidence” in the result from a test set is 1-</a:t>
            </a:r>
            <a:r>
              <a:rPr 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419054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 descr="E:\CS 483_580\2014\pictures from lecture 2\R&amp;G Eout vs Ei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8621" y="2594705"/>
            <a:ext cx="2238375" cy="401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96561" y="766732"/>
            <a:ext cx="11598877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Applying Hoeffding’s rule with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 sample of size N and doubt threshold </a:t>
            </a:r>
            <a:r>
              <a:rPr lang="en-US" sz="2800" dirty="0"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</a:p>
          <a:p>
            <a:endParaRPr lang="en-US" sz="2400" dirty="0">
              <a:latin typeface="Symbol" panose="05050102010706020507" pitchFamily="18" charset="2"/>
              <a:cs typeface="Arial" panose="020B0604020202020204" pitchFamily="34" charset="0"/>
            </a:endParaRPr>
          </a:p>
          <a:p>
            <a:r>
              <a:rPr 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= 2exp(-2</a:t>
            </a:r>
            <a:r>
              <a:rPr 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e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N) is a relationship between </a:t>
            </a:r>
            <a:r>
              <a:rPr 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and N. We use it to find the value of one of these, given the other 2.</a:t>
            </a:r>
          </a:p>
          <a:p>
            <a:endParaRPr lang="en-US" sz="2400" dirty="0">
              <a:latin typeface="Symbol" panose="05050102010706020507" pitchFamily="18" charset="2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With sample of size N, we can say with confidence 1-</a:t>
            </a:r>
            <a:r>
              <a:rPr 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that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|E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 err="1"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,N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= sqrt(ln(2/</a:t>
            </a:r>
            <a:r>
              <a:rPr 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)/2N)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Given the required confidence and error tolerance, the required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sample size is N=ln(2/</a:t>
            </a:r>
            <a:r>
              <a:rPr 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)/(2</a:t>
            </a:r>
            <a:r>
              <a:rPr 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e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a given sample size N, the confidence we can have that the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difference in error is less than </a:t>
            </a:r>
            <a:r>
              <a:rPr 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is 1-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2exp(-2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e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N).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086526" y="6174957"/>
            <a:ext cx="742563" cy="4187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64178" y="6132081"/>
            <a:ext cx="9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E</a:t>
            </a:r>
            <a:r>
              <a:rPr lang="en-US" sz="2400" i="1" baseline="-25000" dirty="0"/>
              <a:t>test</a:t>
            </a:r>
            <a:r>
              <a:rPr lang="en-US" sz="2400" i="1" dirty="0"/>
              <a:t>(h)</a:t>
            </a:r>
          </a:p>
        </p:txBody>
      </p:sp>
    </p:spTree>
    <p:extLst>
      <p:ext uri="{BB962C8B-B14F-4D97-AF65-F5344CB8AC3E}">
        <p14:creationId xmlns:p14="http://schemas.microsoft.com/office/powerpoint/2010/main" val="16476655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A1887C0-C745-49BD-A7E2-378A5E73C076}"/>
              </a:ext>
            </a:extLst>
          </p:cNvPr>
          <p:cNvSpPr txBox="1"/>
          <p:nvPr/>
        </p:nvSpPr>
        <p:spPr>
          <a:xfrm>
            <a:off x="1998588" y="1956137"/>
            <a:ext cx="789992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Assignment 2a: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Sponsor requires 98% confidence that |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0.1.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large does N have to be to meet this requirement?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Assignment 2b:</a:t>
            </a:r>
          </a:p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N=100</a:t>
            </a:r>
          </a:p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much confidence can I have that |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alt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altLang="en-US" sz="24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en-US" alt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0.1?</a:t>
            </a:r>
          </a:p>
        </p:txBody>
      </p:sp>
    </p:spTree>
    <p:extLst>
      <p:ext uri="{BB962C8B-B14F-4D97-AF65-F5344CB8AC3E}">
        <p14:creationId xmlns:p14="http://schemas.microsoft.com/office/powerpoint/2010/main" val="15586505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138F486-83A5-D10C-C594-24794847C444}"/>
              </a:ext>
            </a:extLst>
          </p:cNvPr>
          <p:cNvSpPr txBox="1"/>
          <p:nvPr/>
        </p:nvSpPr>
        <p:spPr>
          <a:xfrm>
            <a:off x="3007896" y="2905780"/>
            <a:ext cx="68232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Write a MATLAB code for this assignment</a:t>
            </a:r>
          </a:p>
        </p:txBody>
      </p:sp>
    </p:spTree>
    <p:extLst>
      <p:ext uri="{BB962C8B-B14F-4D97-AF65-F5344CB8AC3E}">
        <p14:creationId xmlns:p14="http://schemas.microsoft.com/office/powerpoint/2010/main" val="11877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22C6195-58C7-2AE7-6C99-7E2702C62A62}"/>
              </a:ext>
            </a:extLst>
          </p:cNvPr>
          <p:cNvSpPr txBox="1"/>
          <p:nvPr/>
        </p:nvSpPr>
        <p:spPr>
          <a:xfrm>
            <a:off x="3041152" y="130114"/>
            <a:ext cx="7637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Script for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Hoeffding’s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rule with examples of application</a:t>
            </a:r>
          </a:p>
        </p:txBody>
      </p:sp>
      <p:pic>
        <p:nvPicPr>
          <p:cNvPr id="5" name="Picture 4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0FC5CF18-CD1A-8345-D31E-5310F8984E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076" y="680736"/>
            <a:ext cx="7768262" cy="6047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806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90A02F8-9A27-4E7F-9F40-0A07D6984810}"/>
              </a:ext>
            </a:extLst>
          </p:cNvPr>
          <p:cNvSpPr txBox="1"/>
          <p:nvPr/>
        </p:nvSpPr>
        <p:spPr>
          <a:xfrm>
            <a:off x="1828800" y="291491"/>
            <a:ext cx="85344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prstClr val="black"/>
                </a:solidFill>
                <a:latin typeface="Arial" pitchFamily="34" charset="0"/>
                <a:ea typeface="DengXian"/>
                <a:cs typeface="Arial" pitchFamily="34" charset="0"/>
              </a:rPr>
              <a:t>Growing apples for automatic harvesting: invert V configuration puts more apple close to picking arm. Apples tend to be close to trellis structure.</a:t>
            </a:r>
          </a:p>
        </p:txBody>
      </p:sp>
      <p:pic>
        <p:nvPicPr>
          <p:cNvPr id="5" name="Picture 4" descr="A picture containing tree, grass, outdoor, flower&#10;&#10;Description automatically generated">
            <a:extLst>
              <a:ext uri="{FF2B5EF4-FFF2-40B4-BE49-F238E27FC236}">
                <a16:creationId xmlns:a16="http://schemas.microsoft.com/office/drawing/2014/main" id="{4AD7CFFE-1F3B-4251-925E-11C344A801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612" y="2062161"/>
            <a:ext cx="5894589" cy="4470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587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3436311"/>
              </p:ext>
            </p:extLst>
          </p:nvPr>
        </p:nvGraphicFramePr>
        <p:xfrm>
          <a:off x="8064501" y="1213734"/>
          <a:ext cx="2943225" cy="364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31560" imgH="1523880" progId="Equation.3">
                  <p:embed/>
                </p:oleObj>
              </mc:Choice>
              <mc:Fallback>
                <p:oleObj name="Equation" r:id="rId2" imgW="1231560" imgH="1523880" progId="Equation.3">
                  <p:embed/>
                  <p:pic>
                    <p:nvPicPr>
                      <p:cNvPr id="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4501" y="1213734"/>
                        <a:ext cx="2943225" cy="3641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58800" y="1085908"/>
            <a:ext cx="750570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Mean (m) and standard deviation (SD) are commonly used to describe data taken with replicates even though the variation between replicates may not follow a normal distribution. 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Total sum of squares (SST) is a commonly used as a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measure of the total variability of an attribute, relative to its mean, over a dataset regardless of its actual distribution.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31542" y="274304"/>
            <a:ext cx="86998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Mean, total sum of squares, standard deviation</a:t>
            </a:r>
          </a:p>
        </p:txBody>
      </p:sp>
    </p:spTree>
    <p:extLst>
      <p:ext uri="{BB962C8B-B14F-4D97-AF65-F5344CB8AC3E}">
        <p14:creationId xmlns:p14="http://schemas.microsoft.com/office/powerpoint/2010/main" val="2976738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0706" y="1520155"/>
            <a:ext cx="10233892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variable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is normally distributed with mean </a:t>
            </a:r>
            <a:r>
              <a:rPr 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variance </a:t>
            </a:r>
            <a:r>
              <a:rPr 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400" baseline="30000" dirty="0">
                <a:latin typeface="Symbol" panose="05050102010706020507" pitchFamily="18" charset="2"/>
                <a:cs typeface="Arial" panose="020B0604020202020204" pitchFamily="34" charset="0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= (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)/</a:t>
            </a:r>
            <a:r>
              <a:rPr 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 a normally-distributed variable with zero mean and unit variance.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It is common practice to transform attributes to z-scores even if the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samples in the dataset are not normally distributed.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One justification is that z-scores are dimensionless and have similar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scale, even though attributes may have different scale due to units.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Commonly believed that data mining techniques work better with z-scores.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80706" y="457200"/>
            <a:ext cx="10322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Z-scores: attributes transformed to zero mean and unit variance</a:t>
            </a:r>
          </a:p>
        </p:txBody>
      </p:sp>
    </p:spTree>
    <p:extLst>
      <p:ext uri="{BB962C8B-B14F-4D97-AF65-F5344CB8AC3E}">
        <p14:creationId xmlns:p14="http://schemas.microsoft.com/office/powerpoint/2010/main" val="528160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0039" y="1193436"/>
            <a:ext cx="4690862" cy="542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000" y="1193436"/>
            <a:ext cx="4760543" cy="542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531159" y="279569"/>
            <a:ext cx="962795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Sometimes we can make an attribute’s distribution more “normal”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before converting it to a z-scores. Example: transform by square root </a:t>
            </a:r>
          </a:p>
        </p:txBody>
      </p:sp>
    </p:spTree>
    <p:extLst>
      <p:ext uri="{BB962C8B-B14F-4D97-AF65-F5344CB8AC3E}">
        <p14:creationId xmlns:p14="http://schemas.microsoft.com/office/powerpoint/2010/main" val="3177377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58799" y="1322963"/>
            <a:ext cx="11081265" cy="5118100"/>
          </a:xfrm>
        </p:spPr>
        <p:txBody>
          <a:bodyPr>
            <a:noAutofit/>
          </a:bodyPr>
          <a:lstStyle/>
          <a:p>
            <a:pPr marL="273050" indent="-273050">
              <a:buNone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Variability</a:t>
            </a:r>
            <a:r>
              <a:rPr lang="tr-T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tr-TR" altLang="en-US" sz="2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altLang="en-US" sz="2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scale of attribute deviation from the mean of the population</a:t>
            </a:r>
          </a:p>
          <a:p>
            <a:pPr marL="273050" indent="-273050">
              <a:buNone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Variance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tr-TR" altLang="en-US" sz="2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quantitative measure of variability generally associated with a normally distribution attributes</a:t>
            </a:r>
          </a:p>
          <a:p>
            <a:pPr marL="273050" indent="-273050">
              <a:buNone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Proportion of variance</a:t>
            </a:r>
            <a:r>
              <a:rPr lang="en-US" altLang="en-US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part of total variability attributed to a cause.  Example: A part variation of weight in a human population is due to age.</a:t>
            </a:r>
          </a:p>
          <a:p>
            <a:pPr marL="273050" indent="-273050">
              <a:buNone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Correlation: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related variation of different attributes.  Age and weight show positive correlation.</a:t>
            </a:r>
          </a:p>
          <a:p>
            <a:pPr marL="273050" indent="-273050">
              <a:buNone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Covariance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tr-TR" altLang="en-US" sz="2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quantitative measure of correlation generally associated with a normally distribution attributes.</a:t>
            </a:r>
          </a:p>
          <a:p>
            <a:pPr marL="273050" indent="-273050">
              <a:buNone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Common variance</a:t>
            </a:r>
            <a:r>
              <a:rPr lang="en-US" alt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correlation among a subset of attributes due to an underlying cause, like annual income.</a:t>
            </a:r>
          </a:p>
        </p:txBody>
      </p:sp>
      <p:sp>
        <p:nvSpPr>
          <p:cNvPr id="5123" name="Slide Number Placeholder 4"/>
          <p:cNvSpPr txBox="1">
            <a:spLocks noGrp="1"/>
          </p:cNvSpPr>
          <p:nvPr/>
        </p:nvSpPr>
        <p:spPr bwMode="auto">
          <a:xfrm>
            <a:off x="9448800" y="6356351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FBFDF3B-C321-4F29-AF68-D0D8AEDD263A}" type="slidenum">
              <a:rPr lang="tr-TR" altLang="en-US" sz="1200">
                <a:solidFill>
                  <a:srgbClr val="000000"/>
                </a:solidFill>
                <a:latin typeface="Palatino Linotype" panose="0204050205050503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20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1043689" y="415637"/>
            <a:ext cx="1011148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/>
              <a:t>Terms used to describe the variation of attribute values</a:t>
            </a:r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6781800" y="762000"/>
            <a:ext cx="53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37374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41700" y="506783"/>
            <a:ext cx="5067300" cy="541337"/>
          </a:xfrm>
        </p:spPr>
        <p:txBody>
          <a:bodyPr vert="horz" lIns="0" tIns="45720" rIns="0" bIns="0" rtlCol="0" anchor="b">
            <a:normAutofit/>
          </a:bodyPr>
          <a:lstStyle/>
          <a:p>
            <a:pPr algn="l" eaLnBrk="1" hangingPunct="1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Multivariate normal distribution</a:t>
            </a:r>
            <a:endParaRPr lang="tr-TR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6" name="Slide Number Placeholder 4"/>
          <p:cNvSpPr txBox="1">
            <a:spLocks noGrp="1"/>
          </p:cNvSpPr>
          <p:nvPr/>
        </p:nvSpPr>
        <p:spPr bwMode="auto">
          <a:xfrm>
            <a:off x="9448800" y="6356351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1D5C4CC-B642-4228-B8E6-8E8BAE33CE09}" type="slidenum">
              <a:rPr lang="tr-TR" altLang="en-US" sz="1200">
                <a:solidFill>
                  <a:srgbClr val="000000"/>
                </a:solidFill>
                <a:latin typeface="Palatino Linotype" panose="02040502050505030304" pitchFamily="18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20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  <p:graphicFrame>
        <p:nvGraphicFramePr>
          <p:cNvPr id="8197" name="Object 1"/>
          <p:cNvGraphicFramePr>
            <a:graphicFrameLocks noChangeAspect="1"/>
          </p:cNvGraphicFramePr>
          <p:nvPr/>
        </p:nvGraphicFramePr>
        <p:xfrm>
          <a:off x="2081116" y="1241028"/>
          <a:ext cx="4572000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08200" imgH="292100" progId="Equation.3">
                  <p:embed/>
                </p:oleObj>
              </mc:Choice>
              <mc:Fallback>
                <p:oleObj name="Equation" r:id="rId2" imgW="2108200" imgH="292100" progId="Equation.3">
                  <p:embed/>
                  <p:pic>
                    <p:nvPicPr>
                      <p:cNvPr id="8197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1116" y="1241028"/>
                        <a:ext cx="4572000" cy="63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198" name="Group 2"/>
          <p:cNvGrpSpPr>
            <a:grpSpLocks/>
          </p:cNvGrpSpPr>
          <p:nvPr/>
        </p:nvGrpSpPr>
        <p:grpSpPr bwMode="auto">
          <a:xfrm>
            <a:off x="2443163" y="2338016"/>
            <a:ext cx="3657600" cy="1009243"/>
            <a:chOff x="685800" y="2819400"/>
            <a:chExt cx="4267200" cy="1562238"/>
          </a:xfrm>
        </p:grpSpPr>
        <p:graphicFrame>
          <p:nvGraphicFramePr>
            <p:cNvPr id="8201" name="Object 8"/>
            <p:cNvGraphicFramePr>
              <a:graphicFrameLocks noChangeAspect="1"/>
            </p:cNvGraphicFramePr>
            <p:nvPr/>
          </p:nvGraphicFramePr>
          <p:xfrm>
            <a:off x="838200" y="2819400"/>
            <a:ext cx="4114800" cy="9423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333500" imgH="241300" progId="Equation.3">
                    <p:embed/>
                  </p:oleObj>
                </mc:Choice>
                <mc:Fallback>
                  <p:oleObj name="Equation" r:id="rId4" imgW="1333500" imgH="241300" progId="Equation.3">
                    <p:embed/>
                    <p:pic>
                      <p:nvPicPr>
                        <p:cNvPr id="8201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8200" y="2819400"/>
                          <a:ext cx="4114800" cy="9423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02" name="Text Box 9"/>
            <p:cNvSpPr txBox="1">
              <a:spLocks noChangeArrowheads="1"/>
            </p:cNvSpPr>
            <p:nvPr/>
          </p:nvSpPr>
          <p:spPr bwMode="auto">
            <a:xfrm>
              <a:off x="2286000" y="3657600"/>
              <a:ext cx="797532" cy="714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dx1</a:t>
              </a:r>
            </a:p>
          </p:txBody>
        </p:sp>
        <p:sp>
          <p:nvSpPr>
            <p:cNvPr id="8203" name="Text Box 10"/>
            <p:cNvSpPr txBox="1">
              <a:spLocks noChangeArrowheads="1"/>
            </p:cNvSpPr>
            <p:nvPr/>
          </p:nvSpPr>
          <p:spPr bwMode="auto">
            <a:xfrm>
              <a:off x="3505201" y="3667013"/>
              <a:ext cx="888701" cy="714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1xd</a:t>
              </a:r>
            </a:p>
          </p:txBody>
        </p:sp>
        <p:sp>
          <p:nvSpPr>
            <p:cNvPr id="8204" name="Text Box 11"/>
            <p:cNvSpPr txBox="1">
              <a:spLocks noChangeArrowheads="1"/>
            </p:cNvSpPr>
            <p:nvPr/>
          </p:nvSpPr>
          <p:spPr bwMode="auto">
            <a:xfrm>
              <a:off x="685800" y="3581400"/>
              <a:ext cx="808004" cy="714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dirty="0" err="1"/>
                <a:t>dxd</a:t>
              </a:r>
              <a:endParaRPr lang="en-US" altLang="en-US" sz="2400" dirty="0"/>
            </a:p>
          </p:txBody>
        </p:sp>
      </p:grpSp>
      <p:graphicFrame>
        <p:nvGraphicFramePr>
          <p:cNvPr id="8199" name="Object 4"/>
          <p:cNvGraphicFramePr>
            <a:graphicFrameLocks noChangeAspect="1"/>
          </p:cNvGraphicFramePr>
          <p:nvPr/>
        </p:nvGraphicFramePr>
        <p:xfrm>
          <a:off x="2209801" y="3488317"/>
          <a:ext cx="4158745" cy="2350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955800" imgH="1104900" progId="Equation.3">
                  <p:embed/>
                </p:oleObj>
              </mc:Choice>
              <mc:Fallback>
                <p:oleObj name="Equation" r:id="rId6" imgW="1955800" imgH="1104900" progId="Equation.3">
                  <p:embed/>
                  <p:pic>
                    <p:nvPicPr>
                      <p:cNvPr id="819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1" y="3488317"/>
                        <a:ext cx="4158745" cy="23505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6653117" y="1241029"/>
            <a:ext cx="3958135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Vector with components that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are the mean of each attribute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Variance is a symmetric matrix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called “covariance”.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Diagonal elements are variance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of individual attributes.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Off diagonals elements are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pairwise co-variances of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attributes.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cs typeface="Arial" panose="020B0604020202020204" pitchFamily="34" charset="0"/>
              </a:rPr>
              <a:t>Not</a:t>
            </a:r>
            <a:r>
              <a:rPr lang="en-US" altLang="en-US" sz="2000" dirty="0">
                <a:cs typeface="Arial" panose="020B0604020202020204" pitchFamily="34" charset="0"/>
              </a:rPr>
              <a:t> independent of attribute units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(i.e. change miles to kilometers;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covariance matrix changes) </a:t>
            </a:r>
          </a:p>
        </p:txBody>
      </p:sp>
    </p:spTree>
    <p:extLst>
      <p:ext uri="{BB962C8B-B14F-4D97-AF65-F5344CB8AC3E}">
        <p14:creationId xmlns:p14="http://schemas.microsoft.com/office/powerpoint/2010/main" val="1099025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2"/>
          <p:cNvGrpSpPr>
            <a:grpSpLocks/>
          </p:cNvGrpSpPr>
          <p:nvPr/>
        </p:nvGrpSpPr>
        <p:grpSpPr bwMode="auto">
          <a:xfrm>
            <a:off x="2270126" y="850901"/>
            <a:ext cx="3521075" cy="1572229"/>
            <a:chOff x="434" y="317"/>
            <a:chExt cx="2254" cy="1059"/>
          </a:xfrm>
        </p:grpSpPr>
        <p:graphicFrame>
          <p:nvGraphicFramePr>
            <p:cNvPr id="7177" name="Object 8"/>
            <p:cNvGraphicFramePr>
              <a:graphicFrameLocks noChangeAspect="1"/>
            </p:cNvGraphicFramePr>
            <p:nvPr/>
          </p:nvGraphicFramePr>
          <p:xfrm>
            <a:off x="586" y="317"/>
            <a:ext cx="2102" cy="7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562100" imgH="546100" progId="Equation.3">
                    <p:embed/>
                  </p:oleObj>
                </mc:Choice>
                <mc:Fallback>
                  <p:oleObj name="Equation" r:id="rId2" imgW="1562100" imgH="546100" progId="Equation.3">
                    <p:embed/>
                    <p:pic>
                      <p:nvPicPr>
                        <p:cNvPr id="7177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6" y="317"/>
                          <a:ext cx="2102" cy="7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78" name="Text Box 9"/>
            <p:cNvSpPr txBox="1">
              <a:spLocks noChangeArrowheads="1"/>
            </p:cNvSpPr>
            <p:nvPr/>
          </p:nvSpPr>
          <p:spPr bwMode="auto">
            <a:xfrm>
              <a:off x="1200" y="1024"/>
              <a:ext cx="490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dx1</a:t>
              </a:r>
            </a:p>
          </p:txBody>
        </p:sp>
        <p:sp>
          <p:nvSpPr>
            <p:cNvPr id="7179" name="Text Box 10"/>
            <p:cNvSpPr txBox="1">
              <a:spLocks noChangeArrowheads="1"/>
            </p:cNvSpPr>
            <p:nvPr/>
          </p:nvSpPr>
          <p:spPr bwMode="auto">
            <a:xfrm>
              <a:off x="1872" y="1008"/>
              <a:ext cx="490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1xd</a:t>
              </a:r>
            </a:p>
          </p:txBody>
        </p:sp>
        <p:sp>
          <p:nvSpPr>
            <p:cNvPr id="7180" name="Text Box 11"/>
            <p:cNvSpPr txBox="1">
              <a:spLocks noChangeArrowheads="1"/>
            </p:cNvSpPr>
            <p:nvPr/>
          </p:nvSpPr>
          <p:spPr bwMode="auto">
            <a:xfrm>
              <a:off x="434" y="1017"/>
              <a:ext cx="490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dxd</a:t>
              </a:r>
            </a:p>
          </p:txBody>
        </p:sp>
      </p:grpSp>
      <p:sp>
        <p:nvSpPr>
          <p:cNvPr id="7171" name="Text Box 13"/>
          <p:cNvSpPr txBox="1">
            <a:spLocks noChangeArrowheads="1"/>
          </p:cNvSpPr>
          <p:nvPr/>
        </p:nvSpPr>
        <p:spPr bwMode="auto">
          <a:xfrm>
            <a:off x="2270125" y="2551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7172" name="Object 15"/>
          <p:cNvGraphicFramePr>
            <a:graphicFrameLocks noChangeAspect="1"/>
          </p:cNvGraphicFramePr>
          <p:nvPr/>
        </p:nvGraphicFramePr>
        <p:xfrm>
          <a:off x="6222353" y="975025"/>
          <a:ext cx="3200400" cy="185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25400" imgH="939600" progId="Equation.3">
                  <p:embed/>
                </p:oleObj>
              </mc:Choice>
              <mc:Fallback>
                <p:oleObj name="Equation" r:id="rId4" imgW="1625400" imgH="939600" progId="Equation.3">
                  <p:embed/>
                  <p:pic>
                    <p:nvPicPr>
                      <p:cNvPr id="7172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2353" y="975025"/>
                        <a:ext cx="3200400" cy="185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Text Box 16"/>
          <p:cNvSpPr txBox="1">
            <a:spLocks noChangeArrowheads="1"/>
          </p:cNvSpPr>
          <p:nvPr/>
        </p:nvSpPr>
        <p:spPr bwMode="auto">
          <a:xfrm>
            <a:off x="1757827" y="2989422"/>
            <a:ext cx="898515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>
                <a:cs typeface="Arial" panose="020B0604020202020204" pitchFamily="34" charset="0"/>
              </a:rPr>
              <a:t>All elements of covariance are quadratic. Divide all elements,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>
                <a:cs typeface="Arial" panose="020B0604020202020204" pitchFamily="34" charset="0"/>
              </a:rPr>
              <a:t>including diagonals, by the product of standard deviations. Gives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>
                <a:cs typeface="Arial" panose="020B0604020202020204" pitchFamily="34" charset="0"/>
              </a:rPr>
              <a:t>1’s on the diagonal and correlation coefficients off diagonal.</a:t>
            </a:r>
          </a:p>
        </p:txBody>
      </p:sp>
      <p:graphicFrame>
        <p:nvGraphicFramePr>
          <p:cNvPr id="7174" name="Object 21"/>
          <p:cNvGraphicFramePr>
            <a:graphicFrameLocks noChangeAspect="1"/>
          </p:cNvGraphicFramePr>
          <p:nvPr/>
        </p:nvGraphicFramePr>
        <p:xfrm>
          <a:off x="3810001" y="4217989"/>
          <a:ext cx="4283075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120900" imgH="546100" progId="Equation.3">
                  <p:embed/>
                </p:oleObj>
              </mc:Choice>
              <mc:Fallback>
                <p:oleObj name="Equation" r:id="rId6" imgW="2120900" imgH="546100" progId="Equation.3">
                  <p:embed/>
                  <p:pic>
                    <p:nvPicPr>
                      <p:cNvPr id="7174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1" y="4217989"/>
                        <a:ext cx="4283075" cy="110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4516491" y="338864"/>
            <a:ext cx="2989209" cy="54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 bIns="0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28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Correlation matrix</a:t>
            </a:r>
            <a:endParaRPr lang="tr-TR" altLang="en-US" sz="2800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6" name="Text Box 16"/>
          <p:cNvSpPr txBox="1">
            <a:spLocks noChangeArrowheads="1"/>
          </p:cNvSpPr>
          <p:nvPr/>
        </p:nvSpPr>
        <p:spPr bwMode="auto">
          <a:xfrm>
            <a:off x="1757827" y="5319714"/>
            <a:ext cx="87607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Correlation matrix is the covariance matrix of z-scores</a:t>
            </a:r>
          </a:p>
        </p:txBody>
      </p:sp>
    </p:spTree>
    <p:extLst>
      <p:ext uri="{BB962C8B-B14F-4D97-AF65-F5344CB8AC3E}">
        <p14:creationId xmlns:p14="http://schemas.microsoft.com/office/powerpoint/2010/main" val="1527840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2904</TotalTime>
  <Words>2561</Words>
  <Application>Microsoft Office PowerPoint</Application>
  <PresentationFormat>Widescreen</PresentationFormat>
  <Paragraphs>265</Paragraphs>
  <Slides>27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Arial</vt:lpstr>
      <vt:lpstr>Calibri</vt:lpstr>
      <vt:lpstr>Calibri Light</vt:lpstr>
      <vt:lpstr>Palatino Linotype</vt:lpstr>
      <vt:lpstr>Symbol</vt:lpstr>
      <vt:lpstr>Office Theme</vt:lpstr>
      <vt:lpstr>1_Office Theme</vt:lpstr>
      <vt:lpstr>2_Office Theme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Multivariate normal distribution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Washington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Miller, John H</cp:lastModifiedBy>
  <cp:revision>102</cp:revision>
  <cp:lastPrinted>2022-08-27T15:42:09Z</cp:lastPrinted>
  <dcterms:created xsi:type="dcterms:W3CDTF">2017-08-24T03:17:36Z</dcterms:created>
  <dcterms:modified xsi:type="dcterms:W3CDTF">2022-08-30T03:31:33Z</dcterms:modified>
</cp:coreProperties>
</file>