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257" r:id="rId3"/>
    <p:sldId id="258" r:id="rId4"/>
    <p:sldId id="263" r:id="rId5"/>
    <p:sldId id="265" r:id="rId6"/>
    <p:sldId id="266" r:id="rId7"/>
    <p:sldId id="264" r:id="rId8"/>
    <p:sldId id="267" r:id="rId9"/>
    <p:sldId id="268" r:id="rId10"/>
    <p:sldId id="269" r:id="rId11"/>
    <p:sldId id="280" r:id="rId12"/>
    <p:sldId id="270" r:id="rId13"/>
    <p:sldId id="271" r:id="rId14"/>
    <p:sldId id="281" r:id="rId15"/>
    <p:sldId id="272" r:id="rId16"/>
    <p:sldId id="273" r:id="rId17"/>
    <p:sldId id="274" r:id="rId18"/>
    <p:sldId id="275" r:id="rId19"/>
    <p:sldId id="276" r:id="rId20"/>
    <p:sldId id="277" r:id="rId21"/>
    <p:sldId id="278" r:id="rId22"/>
    <p:sldId id="282" r:id="rId23"/>
    <p:sldId id="283" r:id="rId24"/>
    <p:sldId id="284" r:id="rId25"/>
    <p:sldId id="285" r:id="rId26"/>
    <p:sldId id="286" r:id="rId27"/>
    <p:sldId id="287" r:id="rId28"/>
    <p:sldId id="288" r:id="rId29"/>
    <p:sldId id="259" r:id="rId30"/>
    <p:sldId id="279" r:id="rId31"/>
    <p:sldId id="260" r:id="rId32"/>
    <p:sldId id="262" r:id="rId33"/>
    <p:sldId id="261"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8"/>
    <p:restoredTop sz="81250"/>
  </p:normalViewPr>
  <p:slideViewPr>
    <p:cSldViewPr snapToGrid="0" snapToObjects="1">
      <p:cViewPr varScale="1">
        <p:scale>
          <a:sx n="93" d="100"/>
          <a:sy n="93" d="100"/>
        </p:scale>
        <p:origin x="960" y="208"/>
      </p:cViewPr>
      <p:guideLst/>
    </p:cSldViewPr>
  </p:slideViewPr>
  <p:notesTextViewPr>
    <p:cViewPr>
      <p:scale>
        <a:sx n="1" d="1"/>
        <a:sy n="1" d="1"/>
      </p:scale>
      <p:origin x="0" y="0"/>
    </p:cViewPr>
  </p:notesTextViewPr>
  <p:notesViewPr>
    <p:cSldViewPr snapToGrid="0" snapToObjects="1">
      <p:cViewPr varScale="1">
        <p:scale>
          <a:sx n="88" d="100"/>
          <a:sy n="88" d="100"/>
        </p:scale>
        <p:origin x="451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22794-7097-5143-B90C-BD53EF8F334E}" type="datetimeFigureOut">
              <a:rPr lang="en-US" smtClean="0"/>
              <a:t>12/1/21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ACE58-EB29-A44C-8518-E4EA3A3346F0}" type="slidenum">
              <a:rPr lang="en-US" smtClean="0"/>
              <a:t>‹#›</a:t>
            </a:fld>
            <a:endParaRPr lang="en-US"/>
          </a:p>
        </p:txBody>
      </p:sp>
    </p:spTree>
    <p:extLst>
      <p:ext uri="{BB962C8B-B14F-4D97-AF65-F5344CB8AC3E}">
        <p14:creationId xmlns:p14="http://schemas.microsoft.com/office/powerpoint/2010/main" val="228129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and inspiration for this presentation: Steve Gibson’s “Security Now” podcast episode 845 (https://</a:t>
            </a:r>
            <a:r>
              <a:rPr lang="en-US" dirty="0" err="1"/>
              <a:t>www.grc.com</a:t>
            </a:r>
            <a:r>
              <a:rPr lang="en-US" dirty="0"/>
              <a:t>/</a:t>
            </a:r>
            <a:r>
              <a:rPr lang="en-US" dirty="0" err="1"/>
              <a:t>securitynow.htm</a:t>
            </a:r>
            <a:r>
              <a:rPr lang="en-US" dirty="0"/>
              <a:t>)</a:t>
            </a:r>
          </a:p>
        </p:txBody>
      </p:sp>
      <p:sp>
        <p:nvSpPr>
          <p:cNvPr id="4" name="Slide Number Placeholder 3"/>
          <p:cNvSpPr>
            <a:spLocks noGrp="1"/>
          </p:cNvSpPr>
          <p:nvPr>
            <p:ph type="sldNum" sz="quarter" idx="5"/>
          </p:nvPr>
        </p:nvSpPr>
        <p:spPr/>
        <p:txBody>
          <a:bodyPr/>
          <a:lstStyle/>
          <a:p>
            <a:fld id="{E13ACE58-EB29-A44C-8518-E4EA3A3346F0}" type="slidenum">
              <a:rPr lang="en-US" smtClean="0"/>
              <a:t>1</a:t>
            </a:fld>
            <a:endParaRPr lang="en-US"/>
          </a:p>
        </p:txBody>
      </p:sp>
    </p:spTree>
    <p:extLst>
      <p:ext uri="{BB962C8B-B14F-4D97-AF65-F5344CB8AC3E}">
        <p14:creationId xmlns:p14="http://schemas.microsoft.com/office/powerpoint/2010/main" val="817245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red cell bit would be flipped, as the cell below it contains a 1.</a:t>
            </a:r>
          </a:p>
          <a:p>
            <a:endParaRPr lang="en-US" dirty="0"/>
          </a:p>
          <a:p>
            <a:r>
              <a:rPr lang="en-US" dirty="0"/>
              <a:t>The next problem is if this bit is of </a:t>
            </a:r>
            <a:r>
              <a:rPr lang="en-US"/>
              <a:t>any significance.</a:t>
            </a:r>
            <a:endParaRPr lang="en-US" dirty="0"/>
          </a:p>
        </p:txBody>
      </p:sp>
      <p:sp>
        <p:nvSpPr>
          <p:cNvPr id="4" name="Slide Number Placeholder 3"/>
          <p:cNvSpPr>
            <a:spLocks noGrp="1"/>
          </p:cNvSpPr>
          <p:nvPr>
            <p:ph type="sldNum" sz="quarter" idx="5"/>
          </p:nvPr>
        </p:nvSpPr>
        <p:spPr/>
        <p:txBody>
          <a:bodyPr/>
          <a:lstStyle/>
          <a:p>
            <a:fld id="{E13ACE58-EB29-A44C-8518-E4EA3A3346F0}" type="slidenum">
              <a:rPr lang="en-US" smtClean="0"/>
              <a:t>18</a:t>
            </a:fld>
            <a:endParaRPr lang="en-US"/>
          </a:p>
        </p:txBody>
      </p:sp>
    </p:spTree>
    <p:extLst>
      <p:ext uri="{BB962C8B-B14F-4D97-AF65-F5344CB8AC3E}">
        <p14:creationId xmlns:p14="http://schemas.microsoft.com/office/powerpoint/2010/main" val="49217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3ACE58-EB29-A44C-8518-E4EA3A3346F0}" type="slidenum">
              <a:rPr lang="en-US" smtClean="0"/>
              <a:t>20</a:t>
            </a:fld>
            <a:endParaRPr lang="en-US"/>
          </a:p>
        </p:txBody>
      </p:sp>
    </p:spTree>
    <p:extLst>
      <p:ext uri="{BB962C8B-B14F-4D97-AF65-F5344CB8AC3E}">
        <p14:creationId xmlns:p14="http://schemas.microsoft.com/office/powerpoint/2010/main" val="290686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3ACE58-EB29-A44C-8518-E4EA3A3346F0}" type="slidenum">
              <a:rPr lang="en-US" smtClean="0"/>
              <a:t>21</a:t>
            </a:fld>
            <a:endParaRPr lang="en-US"/>
          </a:p>
        </p:txBody>
      </p:sp>
    </p:spTree>
    <p:extLst>
      <p:ext uri="{BB962C8B-B14F-4D97-AF65-F5344CB8AC3E}">
        <p14:creationId xmlns:p14="http://schemas.microsoft.com/office/powerpoint/2010/main" val="3197522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www.quora.com</a:t>
            </a:r>
            <a:r>
              <a:rPr lang="en-US" dirty="0"/>
              <a:t>/What-is-the-difference-between-phase-modulation-and-frequency-modulation</a:t>
            </a:r>
          </a:p>
          <a:p>
            <a:endParaRPr lang="en-US" dirty="0"/>
          </a:p>
          <a:p>
            <a:r>
              <a:rPr lang="en-US" dirty="0"/>
              <a:t>In phase modulation, the amplitude and frequency remain constant, but the phase reference (angle) changes signaling a 1 to 0 or 0 to 1, depending on what is carried on the line.  (DC electricity is transmitted in three phases—that’s why you see three wires on power poles.). Disclaimer: I’m not a EE!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E13ACE58-EB29-A44C-8518-E4EA3A3346F0}" type="slidenum">
              <a:rPr lang="en-US" smtClean="0"/>
              <a:t>22</a:t>
            </a:fld>
            <a:endParaRPr lang="en-US"/>
          </a:p>
        </p:txBody>
      </p:sp>
    </p:spTree>
    <p:extLst>
      <p:ext uri="{BB962C8B-B14F-4D97-AF65-F5344CB8AC3E}">
        <p14:creationId xmlns:p14="http://schemas.microsoft.com/office/powerpoint/2010/main" val="227539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EEC requires a pair of bits to be flipped.</a:t>
            </a:r>
          </a:p>
        </p:txBody>
      </p:sp>
      <p:sp>
        <p:nvSpPr>
          <p:cNvPr id="4" name="Slide Number Placeholder 3"/>
          <p:cNvSpPr>
            <a:spLocks noGrp="1"/>
          </p:cNvSpPr>
          <p:nvPr>
            <p:ph type="sldNum" sz="quarter" idx="5"/>
          </p:nvPr>
        </p:nvSpPr>
        <p:spPr/>
        <p:txBody>
          <a:bodyPr/>
          <a:lstStyle/>
          <a:p>
            <a:fld id="{E13ACE58-EB29-A44C-8518-E4EA3A3346F0}" type="slidenum">
              <a:rPr lang="en-US" smtClean="0"/>
              <a:t>34</a:t>
            </a:fld>
            <a:endParaRPr lang="en-US"/>
          </a:p>
        </p:txBody>
      </p:sp>
    </p:spTree>
    <p:extLst>
      <p:ext uri="{BB962C8B-B14F-4D97-AF65-F5344CB8AC3E}">
        <p14:creationId xmlns:p14="http://schemas.microsoft.com/office/powerpoint/2010/main" val="276331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joining IEEE (or ACM) as a professional organization.  </a:t>
            </a:r>
          </a:p>
        </p:txBody>
      </p:sp>
      <p:sp>
        <p:nvSpPr>
          <p:cNvPr id="4" name="Slide Number Placeholder 3"/>
          <p:cNvSpPr>
            <a:spLocks noGrp="1"/>
          </p:cNvSpPr>
          <p:nvPr>
            <p:ph type="sldNum" sz="quarter" idx="5"/>
          </p:nvPr>
        </p:nvSpPr>
        <p:spPr/>
        <p:txBody>
          <a:bodyPr/>
          <a:lstStyle/>
          <a:p>
            <a:fld id="{E13ACE58-EB29-A44C-8518-E4EA3A3346F0}" type="slidenum">
              <a:rPr lang="en-US" smtClean="0"/>
              <a:t>4</a:t>
            </a:fld>
            <a:endParaRPr lang="en-US"/>
          </a:p>
        </p:txBody>
      </p:sp>
    </p:spTree>
    <p:extLst>
      <p:ext uri="{BB962C8B-B14F-4D97-AF65-F5344CB8AC3E}">
        <p14:creationId xmlns:p14="http://schemas.microsoft.com/office/powerpoint/2010/main" val="149281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joining IEEE (or ACM) as a professional organization.  </a:t>
            </a:r>
          </a:p>
        </p:txBody>
      </p:sp>
      <p:sp>
        <p:nvSpPr>
          <p:cNvPr id="4" name="Slide Number Placeholder 3"/>
          <p:cNvSpPr>
            <a:spLocks noGrp="1"/>
          </p:cNvSpPr>
          <p:nvPr>
            <p:ph type="sldNum" sz="quarter" idx="5"/>
          </p:nvPr>
        </p:nvSpPr>
        <p:spPr/>
        <p:txBody>
          <a:bodyPr/>
          <a:lstStyle/>
          <a:p>
            <a:fld id="{E13ACE58-EB29-A44C-8518-E4EA3A3346F0}" type="slidenum">
              <a:rPr lang="en-US" smtClean="0"/>
              <a:t>5</a:t>
            </a:fld>
            <a:endParaRPr lang="en-US"/>
          </a:p>
        </p:txBody>
      </p:sp>
    </p:spTree>
    <p:extLst>
      <p:ext uri="{BB962C8B-B14F-4D97-AF65-F5344CB8AC3E}">
        <p14:creationId xmlns:p14="http://schemas.microsoft.com/office/powerpoint/2010/main" val="220017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joining IEEE (or ACM) as a professional organization.  </a:t>
            </a:r>
          </a:p>
        </p:txBody>
      </p:sp>
      <p:sp>
        <p:nvSpPr>
          <p:cNvPr id="4" name="Slide Number Placeholder 3"/>
          <p:cNvSpPr>
            <a:spLocks noGrp="1"/>
          </p:cNvSpPr>
          <p:nvPr>
            <p:ph type="sldNum" sz="quarter" idx="5"/>
          </p:nvPr>
        </p:nvSpPr>
        <p:spPr/>
        <p:txBody>
          <a:bodyPr/>
          <a:lstStyle/>
          <a:p>
            <a:fld id="{E13ACE58-EB29-A44C-8518-E4EA3A3346F0}" type="slidenum">
              <a:rPr lang="en-US" smtClean="0"/>
              <a:t>6</a:t>
            </a:fld>
            <a:endParaRPr lang="en-US"/>
          </a:p>
        </p:txBody>
      </p:sp>
    </p:spTree>
    <p:extLst>
      <p:ext uri="{BB962C8B-B14F-4D97-AF65-F5344CB8AC3E}">
        <p14:creationId xmlns:p14="http://schemas.microsoft.com/office/powerpoint/2010/main" val="303672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https://</a:t>
            </a:r>
            <a:r>
              <a:rPr lang="en-US" dirty="0" err="1"/>
              <a:t>en.wikipedia.org</a:t>
            </a:r>
            <a:r>
              <a:rPr lang="en-US" dirty="0"/>
              <a:t>/wiki/</a:t>
            </a:r>
            <a:r>
              <a:rPr lang="en-US" dirty="0" err="1"/>
              <a:t>Row_hammer#Overview</a:t>
            </a:r>
            <a:endParaRPr lang="en-US" dirty="0"/>
          </a:p>
        </p:txBody>
      </p:sp>
      <p:sp>
        <p:nvSpPr>
          <p:cNvPr id="4" name="Slide Number Placeholder 3"/>
          <p:cNvSpPr>
            <a:spLocks noGrp="1"/>
          </p:cNvSpPr>
          <p:nvPr>
            <p:ph type="sldNum" sz="quarter" idx="5"/>
          </p:nvPr>
        </p:nvSpPr>
        <p:spPr/>
        <p:txBody>
          <a:bodyPr/>
          <a:lstStyle/>
          <a:p>
            <a:fld id="{E13ACE58-EB29-A44C-8518-E4EA3A3346F0}" type="slidenum">
              <a:rPr lang="en-US" smtClean="0"/>
              <a:t>7</a:t>
            </a:fld>
            <a:endParaRPr lang="en-US"/>
          </a:p>
        </p:txBody>
      </p:sp>
    </p:spTree>
    <p:extLst>
      <p:ext uri="{BB962C8B-B14F-4D97-AF65-F5344CB8AC3E}">
        <p14:creationId xmlns:p14="http://schemas.microsoft.com/office/powerpoint/2010/main" val="168183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https://</a:t>
            </a:r>
            <a:r>
              <a:rPr lang="en-US" dirty="0" err="1"/>
              <a:t>en.wikipedia.org</a:t>
            </a:r>
            <a:r>
              <a:rPr lang="en-US" dirty="0"/>
              <a:t>/wiki/Magnetic-</a:t>
            </a:r>
            <a:r>
              <a:rPr lang="en-US" dirty="0" err="1"/>
              <a:t>core_memory</a:t>
            </a:r>
            <a:r>
              <a:rPr lang="en-US" dirty="0"/>
              <a:t> </a:t>
            </a:r>
          </a:p>
          <a:p>
            <a:r>
              <a:rPr lang="en-US" dirty="0"/>
              <a:t>3: “Turing’s Cathedral” is an excellent book if you’re interested in early computing hardware</a:t>
            </a:r>
          </a:p>
        </p:txBody>
      </p:sp>
      <p:sp>
        <p:nvSpPr>
          <p:cNvPr id="4" name="Slide Number Placeholder 3"/>
          <p:cNvSpPr>
            <a:spLocks noGrp="1"/>
          </p:cNvSpPr>
          <p:nvPr>
            <p:ph type="sldNum" sz="quarter" idx="5"/>
          </p:nvPr>
        </p:nvSpPr>
        <p:spPr/>
        <p:txBody>
          <a:bodyPr/>
          <a:lstStyle/>
          <a:p>
            <a:fld id="{E13ACE58-EB29-A44C-8518-E4EA3A3346F0}" type="slidenum">
              <a:rPr lang="en-US" smtClean="0"/>
              <a:t>8</a:t>
            </a:fld>
            <a:endParaRPr lang="en-US"/>
          </a:p>
        </p:txBody>
      </p:sp>
    </p:spTree>
    <p:extLst>
      <p:ext uri="{BB962C8B-B14F-4D97-AF65-F5344CB8AC3E}">
        <p14:creationId xmlns:p14="http://schemas.microsoft.com/office/powerpoint/2010/main" val="4136805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3ACE58-EB29-A44C-8518-E4EA3A3346F0}" type="slidenum">
              <a:rPr lang="en-US" smtClean="0"/>
              <a:t>15</a:t>
            </a:fld>
            <a:endParaRPr lang="en-US"/>
          </a:p>
        </p:txBody>
      </p:sp>
    </p:spTree>
    <p:extLst>
      <p:ext uri="{BB962C8B-B14F-4D97-AF65-F5344CB8AC3E}">
        <p14:creationId xmlns:p14="http://schemas.microsoft.com/office/powerpoint/2010/main" val="828427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13ACE58-EB29-A44C-8518-E4EA3A3346F0}" type="slidenum">
              <a:rPr lang="en-US" smtClean="0"/>
              <a:t>16</a:t>
            </a:fld>
            <a:endParaRPr lang="en-US"/>
          </a:p>
        </p:txBody>
      </p:sp>
    </p:spTree>
    <p:extLst>
      <p:ext uri="{BB962C8B-B14F-4D97-AF65-F5344CB8AC3E}">
        <p14:creationId xmlns:p14="http://schemas.microsoft.com/office/powerpoint/2010/main" val="2237421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13ACE58-EB29-A44C-8518-E4EA3A3346F0}" type="slidenum">
              <a:rPr lang="en-US" smtClean="0"/>
              <a:t>17</a:t>
            </a:fld>
            <a:endParaRPr lang="en-US"/>
          </a:p>
        </p:txBody>
      </p:sp>
    </p:spTree>
    <p:extLst>
      <p:ext uri="{BB962C8B-B14F-4D97-AF65-F5344CB8AC3E}">
        <p14:creationId xmlns:p14="http://schemas.microsoft.com/office/powerpoint/2010/main" val="355521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hneier.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sec.ethz.ch/"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comsec.ethz.ch/wp-content/files/blacksmith_sp22.pdf" TargetMode="External"/><Relationship Id="rId4" Type="http://schemas.openxmlformats.org/officeDocument/2006/relationships/hyperlink" Target="https://www.ieee-security.org/TC/SP202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ieee-security.org/TC/SP2022/"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https://comsec.ethz.ch/wp-content/files/blacksmith_sp22.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sec.ethz.ch/wp-content/files/blacksmith_sp22.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7FE6-EA74-1844-85F1-0E21FF52F4FF}"/>
              </a:ext>
            </a:extLst>
          </p:cNvPr>
          <p:cNvSpPr>
            <a:spLocks noGrp="1"/>
          </p:cNvSpPr>
          <p:nvPr>
            <p:ph type="ctrTitle"/>
          </p:nvPr>
        </p:nvSpPr>
        <p:spPr/>
        <p:txBody>
          <a:bodyPr/>
          <a:lstStyle/>
          <a:p>
            <a:r>
              <a:rPr lang="en-US" dirty="0" err="1"/>
              <a:t>BlackSmith</a:t>
            </a:r>
            <a:r>
              <a:rPr lang="en-US" dirty="0"/>
              <a:t>:  Scalable </a:t>
            </a:r>
            <a:r>
              <a:rPr lang="en-US" dirty="0" err="1"/>
              <a:t>RowHammering</a:t>
            </a:r>
            <a:r>
              <a:rPr lang="en-US" dirty="0"/>
              <a:t> in </a:t>
            </a:r>
            <a:br>
              <a:rPr lang="en-US" dirty="0"/>
            </a:br>
            <a:r>
              <a:rPr lang="en-US" dirty="0"/>
              <a:t>the Frequency </a:t>
            </a:r>
            <a:br>
              <a:rPr lang="en-US" dirty="0"/>
            </a:br>
            <a:r>
              <a:rPr lang="en-US" dirty="0"/>
              <a:t>Domain</a:t>
            </a:r>
          </a:p>
        </p:txBody>
      </p:sp>
      <p:sp>
        <p:nvSpPr>
          <p:cNvPr id="3" name="Subtitle 2">
            <a:extLst>
              <a:ext uri="{FF2B5EF4-FFF2-40B4-BE49-F238E27FC236}">
                <a16:creationId xmlns:a16="http://schemas.microsoft.com/office/drawing/2014/main" id="{D0C176B2-30DA-8B4B-A4E5-D2C62DA9677E}"/>
              </a:ext>
            </a:extLst>
          </p:cNvPr>
          <p:cNvSpPr>
            <a:spLocks noGrp="1"/>
          </p:cNvSpPr>
          <p:nvPr>
            <p:ph type="subTitle" idx="1"/>
          </p:nvPr>
        </p:nvSpPr>
        <p:spPr/>
        <p:txBody>
          <a:bodyPr/>
          <a:lstStyle/>
          <a:p>
            <a:r>
              <a:rPr lang="en-US" dirty="0"/>
              <a:t>William J. Hutton, III, PhD, CISSP</a:t>
            </a:r>
            <a:br>
              <a:rPr lang="en-US" dirty="0"/>
            </a:br>
            <a:r>
              <a:rPr lang="en-US" dirty="0"/>
              <a:t>Washington State University—</a:t>
            </a:r>
            <a:r>
              <a:rPr lang="en-US" dirty="0" err="1"/>
              <a:t>CptS</a:t>
            </a:r>
            <a:r>
              <a:rPr lang="en-US" dirty="0"/>
              <a:t> 260</a:t>
            </a:r>
          </a:p>
          <a:p>
            <a:r>
              <a:rPr lang="en-US" dirty="0"/>
              <a:t>December 2, 2021</a:t>
            </a:r>
          </a:p>
        </p:txBody>
      </p:sp>
    </p:spTree>
    <p:extLst>
      <p:ext uri="{BB962C8B-B14F-4D97-AF65-F5344CB8AC3E}">
        <p14:creationId xmlns:p14="http://schemas.microsoft.com/office/powerpoint/2010/main" val="181914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F7D-8323-9B44-9D9B-5DAB827299C7}"/>
              </a:ext>
            </a:extLst>
          </p:cNvPr>
          <p:cNvSpPr>
            <a:spLocks noGrp="1"/>
          </p:cNvSpPr>
          <p:nvPr>
            <p:ph type="title"/>
          </p:nvPr>
        </p:nvSpPr>
        <p:spPr/>
        <p:txBody>
          <a:bodyPr/>
          <a:lstStyle/>
          <a:p>
            <a:r>
              <a:rPr lang="en-US" dirty="0" err="1"/>
              <a:t>RowHammer</a:t>
            </a:r>
            <a:r>
              <a:rPr lang="en-US" dirty="0"/>
              <a:t> details</a:t>
            </a:r>
          </a:p>
        </p:txBody>
      </p:sp>
      <p:sp>
        <p:nvSpPr>
          <p:cNvPr id="4" name="Content Placeholder 3">
            <a:extLst>
              <a:ext uri="{FF2B5EF4-FFF2-40B4-BE49-F238E27FC236}">
                <a16:creationId xmlns:a16="http://schemas.microsoft.com/office/drawing/2014/main" id="{B58B2967-8226-AB4C-A652-E5DAECC33C84}"/>
              </a:ext>
            </a:extLst>
          </p:cNvPr>
          <p:cNvSpPr>
            <a:spLocks noGrp="1"/>
          </p:cNvSpPr>
          <p:nvPr>
            <p:ph sz="half" idx="1"/>
          </p:nvPr>
        </p:nvSpPr>
        <p:spPr/>
        <p:txBody>
          <a:bodyPr/>
          <a:lstStyle/>
          <a:p>
            <a:r>
              <a:rPr lang="en-US" dirty="0"/>
              <a:t>Side effect is triggered by patterns that rapidly activate the same cells multiple times</a:t>
            </a:r>
          </a:p>
        </p:txBody>
      </p:sp>
      <p:graphicFrame>
        <p:nvGraphicFramePr>
          <p:cNvPr id="6" name="Table 6">
            <a:extLst>
              <a:ext uri="{FF2B5EF4-FFF2-40B4-BE49-F238E27FC236}">
                <a16:creationId xmlns:a16="http://schemas.microsoft.com/office/drawing/2014/main" id="{478D5924-060B-7F48-BEDC-5221867178DE}"/>
              </a:ext>
            </a:extLst>
          </p:cNvPr>
          <p:cNvGraphicFramePr>
            <a:graphicFrameLocks noGrp="1"/>
          </p:cNvGraphicFramePr>
          <p:nvPr>
            <p:ph sz="half" idx="2"/>
            <p:extLst>
              <p:ext uri="{D42A27DB-BD31-4B8C-83A1-F6EECF244321}">
                <p14:modId xmlns:p14="http://schemas.microsoft.com/office/powerpoint/2010/main" val="3327058978"/>
              </p:ext>
            </p:extLst>
          </p:nvPr>
        </p:nvGraphicFramePr>
        <p:xfrm>
          <a:off x="5089525" y="2160588"/>
          <a:ext cx="4184650" cy="3708400"/>
        </p:xfrm>
        <a:graphic>
          <a:graphicData uri="http://schemas.openxmlformats.org/drawingml/2006/table">
            <a:tbl>
              <a:tblPr firstRow="1" bandRow="1">
                <a:tableStyleId>{5940675A-B579-460E-94D1-54222C63F5DA}</a:tableStyleId>
              </a:tblPr>
              <a:tblGrid>
                <a:gridCol w="418465">
                  <a:extLst>
                    <a:ext uri="{9D8B030D-6E8A-4147-A177-3AD203B41FA5}">
                      <a16:colId xmlns:a16="http://schemas.microsoft.com/office/drawing/2014/main" val="2952379367"/>
                    </a:ext>
                  </a:extLst>
                </a:gridCol>
                <a:gridCol w="418465">
                  <a:extLst>
                    <a:ext uri="{9D8B030D-6E8A-4147-A177-3AD203B41FA5}">
                      <a16:colId xmlns:a16="http://schemas.microsoft.com/office/drawing/2014/main" val="1475332678"/>
                    </a:ext>
                  </a:extLst>
                </a:gridCol>
                <a:gridCol w="418465">
                  <a:extLst>
                    <a:ext uri="{9D8B030D-6E8A-4147-A177-3AD203B41FA5}">
                      <a16:colId xmlns:a16="http://schemas.microsoft.com/office/drawing/2014/main" val="1796343766"/>
                    </a:ext>
                  </a:extLst>
                </a:gridCol>
                <a:gridCol w="418465">
                  <a:extLst>
                    <a:ext uri="{9D8B030D-6E8A-4147-A177-3AD203B41FA5}">
                      <a16:colId xmlns:a16="http://schemas.microsoft.com/office/drawing/2014/main" val="1568614681"/>
                    </a:ext>
                  </a:extLst>
                </a:gridCol>
                <a:gridCol w="418465">
                  <a:extLst>
                    <a:ext uri="{9D8B030D-6E8A-4147-A177-3AD203B41FA5}">
                      <a16:colId xmlns:a16="http://schemas.microsoft.com/office/drawing/2014/main" val="183341882"/>
                    </a:ext>
                  </a:extLst>
                </a:gridCol>
                <a:gridCol w="418465">
                  <a:extLst>
                    <a:ext uri="{9D8B030D-6E8A-4147-A177-3AD203B41FA5}">
                      <a16:colId xmlns:a16="http://schemas.microsoft.com/office/drawing/2014/main" val="2747378821"/>
                    </a:ext>
                  </a:extLst>
                </a:gridCol>
                <a:gridCol w="418465">
                  <a:extLst>
                    <a:ext uri="{9D8B030D-6E8A-4147-A177-3AD203B41FA5}">
                      <a16:colId xmlns:a16="http://schemas.microsoft.com/office/drawing/2014/main" val="276758045"/>
                    </a:ext>
                  </a:extLst>
                </a:gridCol>
                <a:gridCol w="418465">
                  <a:extLst>
                    <a:ext uri="{9D8B030D-6E8A-4147-A177-3AD203B41FA5}">
                      <a16:colId xmlns:a16="http://schemas.microsoft.com/office/drawing/2014/main" val="457151660"/>
                    </a:ext>
                  </a:extLst>
                </a:gridCol>
                <a:gridCol w="418465">
                  <a:extLst>
                    <a:ext uri="{9D8B030D-6E8A-4147-A177-3AD203B41FA5}">
                      <a16:colId xmlns:a16="http://schemas.microsoft.com/office/drawing/2014/main" val="2582761275"/>
                    </a:ext>
                  </a:extLst>
                </a:gridCol>
                <a:gridCol w="418465">
                  <a:extLst>
                    <a:ext uri="{9D8B030D-6E8A-4147-A177-3AD203B41FA5}">
                      <a16:colId xmlns:a16="http://schemas.microsoft.com/office/drawing/2014/main" val="1467362868"/>
                    </a:ext>
                  </a:extLst>
                </a:gridCol>
              </a:tblGrid>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26964711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0306705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93704355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906072084"/>
                  </a:ext>
                </a:extLst>
              </a:tr>
              <a:tr h="370840">
                <a:tc>
                  <a:txBody>
                    <a:bodyPr/>
                    <a:lstStyle/>
                    <a:p>
                      <a:pPr algn="ctr"/>
                      <a:r>
                        <a:rPr lang="en-US" dirty="0"/>
                        <a:t>0</a:t>
                      </a:r>
                    </a:p>
                  </a:txBody>
                  <a:tcPr>
                    <a:solidFill>
                      <a:schemeClr val="accent1"/>
                    </a:solidFill>
                  </a:tcPr>
                </a:tc>
                <a:tc>
                  <a:txBody>
                    <a:bodyPr/>
                    <a:lstStyle/>
                    <a:p>
                      <a:pPr algn="ctr"/>
                      <a:r>
                        <a:rPr lang="en-US" dirty="0"/>
                        <a:t>0</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0</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0</a:t>
                      </a:r>
                    </a:p>
                  </a:txBody>
                  <a:tcPr>
                    <a:solidFill>
                      <a:schemeClr val="accent1"/>
                    </a:solidFill>
                  </a:tcPr>
                </a:tc>
                <a:extLst>
                  <a:ext uri="{0D108BD9-81ED-4DB2-BD59-A6C34878D82A}">
                    <a16:rowId xmlns:a16="http://schemas.microsoft.com/office/drawing/2014/main" val="151589476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36425252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2932475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53914128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4908744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12208223"/>
                  </a:ext>
                </a:extLst>
              </a:tr>
            </a:tbl>
          </a:graphicData>
        </a:graphic>
      </p:graphicFrame>
    </p:spTree>
    <p:extLst>
      <p:ext uri="{BB962C8B-B14F-4D97-AF65-F5344CB8AC3E}">
        <p14:creationId xmlns:p14="http://schemas.microsoft.com/office/powerpoint/2010/main" val="93542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F7D-8323-9B44-9D9B-5DAB827299C7}"/>
              </a:ext>
            </a:extLst>
          </p:cNvPr>
          <p:cNvSpPr>
            <a:spLocks noGrp="1"/>
          </p:cNvSpPr>
          <p:nvPr>
            <p:ph type="title"/>
          </p:nvPr>
        </p:nvSpPr>
        <p:spPr/>
        <p:txBody>
          <a:bodyPr/>
          <a:lstStyle/>
          <a:p>
            <a:r>
              <a:rPr lang="en-US" dirty="0" err="1"/>
              <a:t>RowHammer</a:t>
            </a:r>
            <a:r>
              <a:rPr lang="en-US" dirty="0"/>
              <a:t> details</a:t>
            </a:r>
          </a:p>
        </p:txBody>
      </p:sp>
      <p:sp>
        <p:nvSpPr>
          <p:cNvPr id="4" name="Content Placeholder 3">
            <a:extLst>
              <a:ext uri="{FF2B5EF4-FFF2-40B4-BE49-F238E27FC236}">
                <a16:creationId xmlns:a16="http://schemas.microsoft.com/office/drawing/2014/main" id="{B58B2967-8226-AB4C-A652-E5DAECC33C84}"/>
              </a:ext>
            </a:extLst>
          </p:cNvPr>
          <p:cNvSpPr>
            <a:spLocks noGrp="1"/>
          </p:cNvSpPr>
          <p:nvPr>
            <p:ph sz="half" idx="1"/>
          </p:nvPr>
        </p:nvSpPr>
        <p:spPr/>
        <p:txBody>
          <a:bodyPr/>
          <a:lstStyle/>
          <a:p>
            <a:r>
              <a:rPr lang="en-US" dirty="0"/>
              <a:t>Side effect is triggered by patterns that rapidly activate the same cells multiple times</a:t>
            </a:r>
          </a:p>
        </p:txBody>
      </p:sp>
      <p:graphicFrame>
        <p:nvGraphicFramePr>
          <p:cNvPr id="6" name="Table 6">
            <a:extLst>
              <a:ext uri="{FF2B5EF4-FFF2-40B4-BE49-F238E27FC236}">
                <a16:creationId xmlns:a16="http://schemas.microsoft.com/office/drawing/2014/main" id="{478D5924-060B-7F48-BEDC-5221867178DE}"/>
              </a:ext>
            </a:extLst>
          </p:cNvPr>
          <p:cNvGraphicFramePr>
            <a:graphicFrameLocks noGrp="1"/>
          </p:cNvGraphicFramePr>
          <p:nvPr>
            <p:ph sz="half" idx="2"/>
            <p:extLst>
              <p:ext uri="{D42A27DB-BD31-4B8C-83A1-F6EECF244321}">
                <p14:modId xmlns:p14="http://schemas.microsoft.com/office/powerpoint/2010/main" val="737828342"/>
              </p:ext>
            </p:extLst>
          </p:nvPr>
        </p:nvGraphicFramePr>
        <p:xfrm>
          <a:off x="5089525" y="2160588"/>
          <a:ext cx="4184650" cy="3708400"/>
        </p:xfrm>
        <a:graphic>
          <a:graphicData uri="http://schemas.openxmlformats.org/drawingml/2006/table">
            <a:tbl>
              <a:tblPr firstRow="1" bandRow="1">
                <a:tableStyleId>{5940675A-B579-460E-94D1-54222C63F5DA}</a:tableStyleId>
              </a:tblPr>
              <a:tblGrid>
                <a:gridCol w="418465">
                  <a:extLst>
                    <a:ext uri="{9D8B030D-6E8A-4147-A177-3AD203B41FA5}">
                      <a16:colId xmlns:a16="http://schemas.microsoft.com/office/drawing/2014/main" val="2952379367"/>
                    </a:ext>
                  </a:extLst>
                </a:gridCol>
                <a:gridCol w="418465">
                  <a:extLst>
                    <a:ext uri="{9D8B030D-6E8A-4147-A177-3AD203B41FA5}">
                      <a16:colId xmlns:a16="http://schemas.microsoft.com/office/drawing/2014/main" val="1475332678"/>
                    </a:ext>
                  </a:extLst>
                </a:gridCol>
                <a:gridCol w="418465">
                  <a:extLst>
                    <a:ext uri="{9D8B030D-6E8A-4147-A177-3AD203B41FA5}">
                      <a16:colId xmlns:a16="http://schemas.microsoft.com/office/drawing/2014/main" val="1796343766"/>
                    </a:ext>
                  </a:extLst>
                </a:gridCol>
                <a:gridCol w="418465">
                  <a:extLst>
                    <a:ext uri="{9D8B030D-6E8A-4147-A177-3AD203B41FA5}">
                      <a16:colId xmlns:a16="http://schemas.microsoft.com/office/drawing/2014/main" val="1568614681"/>
                    </a:ext>
                  </a:extLst>
                </a:gridCol>
                <a:gridCol w="418465">
                  <a:extLst>
                    <a:ext uri="{9D8B030D-6E8A-4147-A177-3AD203B41FA5}">
                      <a16:colId xmlns:a16="http://schemas.microsoft.com/office/drawing/2014/main" val="183341882"/>
                    </a:ext>
                  </a:extLst>
                </a:gridCol>
                <a:gridCol w="418465">
                  <a:extLst>
                    <a:ext uri="{9D8B030D-6E8A-4147-A177-3AD203B41FA5}">
                      <a16:colId xmlns:a16="http://schemas.microsoft.com/office/drawing/2014/main" val="2747378821"/>
                    </a:ext>
                  </a:extLst>
                </a:gridCol>
                <a:gridCol w="418465">
                  <a:extLst>
                    <a:ext uri="{9D8B030D-6E8A-4147-A177-3AD203B41FA5}">
                      <a16:colId xmlns:a16="http://schemas.microsoft.com/office/drawing/2014/main" val="276758045"/>
                    </a:ext>
                  </a:extLst>
                </a:gridCol>
                <a:gridCol w="418465">
                  <a:extLst>
                    <a:ext uri="{9D8B030D-6E8A-4147-A177-3AD203B41FA5}">
                      <a16:colId xmlns:a16="http://schemas.microsoft.com/office/drawing/2014/main" val="457151660"/>
                    </a:ext>
                  </a:extLst>
                </a:gridCol>
                <a:gridCol w="418465">
                  <a:extLst>
                    <a:ext uri="{9D8B030D-6E8A-4147-A177-3AD203B41FA5}">
                      <a16:colId xmlns:a16="http://schemas.microsoft.com/office/drawing/2014/main" val="2582761275"/>
                    </a:ext>
                  </a:extLst>
                </a:gridCol>
                <a:gridCol w="418465">
                  <a:extLst>
                    <a:ext uri="{9D8B030D-6E8A-4147-A177-3AD203B41FA5}">
                      <a16:colId xmlns:a16="http://schemas.microsoft.com/office/drawing/2014/main" val="1467362868"/>
                    </a:ext>
                  </a:extLst>
                </a:gridCol>
              </a:tblGrid>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26964711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0306705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93704355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906072084"/>
                  </a:ext>
                </a:extLst>
              </a:tr>
              <a:tr h="370840">
                <a:tc>
                  <a:txBody>
                    <a:bodyPr/>
                    <a:lstStyle/>
                    <a:p>
                      <a:pPr algn="ctr"/>
                      <a:r>
                        <a:rPr lang="en-US" dirty="0"/>
                        <a:t>0</a:t>
                      </a:r>
                    </a:p>
                  </a:txBody>
                  <a:tcPr>
                    <a:noFill/>
                  </a:tcPr>
                </a:tc>
                <a:tc>
                  <a:txBody>
                    <a:bodyPr/>
                    <a:lstStyle/>
                    <a:p>
                      <a:pPr algn="ctr"/>
                      <a:r>
                        <a:rPr lang="en-US" dirty="0"/>
                        <a:t>0</a:t>
                      </a:r>
                    </a:p>
                  </a:txBody>
                  <a:tcPr>
                    <a:noFill/>
                  </a:tcPr>
                </a:tc>
                <a:tc>
                  <a:txBody>
                    <a:bodyPr/>
                    <a:lstStyle/>
                    <a:p>
                      <a:pPr algn="ctr"/>
                      <a:r>
                        <a:rPr lang="en-US" dirty="0"/>
                        <a:t>1</a:t>
                      </a:r>
                    </a:p>
                  </a:txBody>
                  <a:tcPr>
                    <a:noFill/>
                  </a:tcPr>
                </a:tc>
                <a:tc>
                  <a:txBody>
                    <a:bodyPr/>
                    <a:lstStyle/>
                    <a:p>
                      <a:pPr algn="ctr"/>
                      <a:r>
                        <a:rPr lang="en-US" dirty="0"/>
                        <a:t>1</a:t>
                      </a:r>
                    </a:p>
                  </a:txBody>
                  <a:tcPr>
                    <a:noFill/>
                  </a:tcPr>
                </a:tc>
                <a:tc>
                  <a:txBody>
                    <a:bodyPr/>
                    <a:lstStyle/>
                    <a:p>
                      <a:pPr algn="ctr"/>
                      <a:r>
                        <a:rPr lang="en-US" dirty="0"/>
                        <a:t>0</a:t>
                      </a:r>
                    </a:p>
                  </a:txBody>
                  <a:tcPr>
                    <a:noFill/>
                  </a:tcPr>
                </a:tc>
                <a:tc>
                  <a:txBody>
                    <a:bodyPr/>
                    <a:lstStyle/>
                    <a:p>
                      <a:pPr algn="ctr"/>
                      <a:r>
                        <a:rPr lang="en-US" dirty="0"/>
                        <a:t>1</a:t>
                      </a:r>
                    </a:p>
                  </a:txBody>
                  <a:tcPr>
                    <a:noFill/>
                  </a:tcPr>
                </a:tc>
                <a:tc>
                  <a:txBody>
                    <a:bodyPr/>
                    <a:lstStyle/>
                    <a:p>
                      <a:pPr algn="ctr"/>
                      <a:r>
                        <a:rPr lang="en-US" dirty="0"/>
                        <a:t>1</a:t>
                      </a:r>
                    </a:p>
                  </a:txBody>
                  <a:tcPr>
                    <a:noFill/>
                  </a:tcPr>
                </a:tc>
                <a:tc>
                  <a:txBody>
                    <a:bodyPr/>
                    <a:lstStyle/>
                    <a:p>
                      <a:pPr algn="ctr"/>
                      <a:r>
                        <a:rPr lang="en-US" dirty="0"/>
                        <a:t>1</a:t>
                      </a:r>
                    </a:p>
                  </a:txBody>
                  <a:tcPr>
                    <a:noFill/>
                  </a:tcPr>
                </a:tc>
                <a:tc>
                  <a:txBody>
                    <a:bodyPr/>
                    <a:lstStyle/>
                    <a:p>
                      <a:pPr algn="ctr"/>
                      <a:r>
                        <a:rPr lang="en-US" dirty="0"/>
                        <a:t>1</a:t>
                      </a:r>
                    </a:p>
                  </a:txBody>
                  <a:tcPr>
                    <a:noFill/>
                  </a:tcPr>
                </a:tc>
                <a:tc>
                  <a:txBody>
                    <a:bodyPr/>
                    <a:lstStyle/>
                    <a:p>
                      <a:pPr algn="ctr"/>
                      <a:r>
                        <a:rPr lang="en-US" dirty="0"/>
                        <a:t>0</a:t>
                      </a:r>
                    </a:p>
                  </a:txBody>
                  <a:tcPr>
                    <a:noFill/>
                  </a:tcPr>
                </a:tc>
                <a:extLst>
                  <a:ext uri="{0D108BD9-81ED-4DB2-BD59-A6C34878D82A}">
                    <a16:rowId xmlns:a16="http://schemas.microsoft.com/office/drawing/2014/main" val="151589476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36425252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2932475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53914128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4908744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12208223"/>
                  </a:ext>
                </a:extLst>
              </a:tr>
            </a:tbl>
          </a:graphicData>
        </a:graphic>
      </p:graphicFrame>
    </p:spTree>
    <p:extLst>
      <p:ext uri="{BB962C8B-B14F-4D97-AF65-F5344CB8AC3E}">
        <p14:creationId xmlns:p14="http://schemas.microsoft.com/office/powerpoint/2010/main" val="1917217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F7D-8323-9B44-9D9B-5DAB827299C7}"/>
              </a:ext>
            </a:extLst>
          </p:cNvPr>
          <p:cNvSpPr>
            <a:spLocks noGrp="1"/>
          </p:cNvSpPr>
          <p:nvPr>
            <p:ph type="title"/>
          </p:nvPr>
        </p:nvSpPr>
        <p:spPr/>
        <p:txBody>
          <a:bodyPr/>
          <a:lstStyle/>
          <a:p>
            <a:r>
              <a:rPr lang="en-US" dirty="0" err="1"/>
              <a:t>RowHammer</a:t>
            </a:r>
            <a:r>
              <a:rPr lang="en-US" dirty="0"/>
              <a:t> details</a:t>
            </a:r>
          </a:p>
        </p:txBody>
      </p:sp>
      <p:sp>
        <p:nvSpPr>
          <p:cNvPr id="4" name="Content Placeholder 3">
            <a:extLst>
              <a:ext uri="{FF2B5EF4-FFF2-40B4-BE49-F238E27FC236}">
                <a16:creationId xmlns:a16="http://schemas.microsoft.com/office/drawing/2014/main" id="{B58B2967-8226-AB4C-A652-E5DAECC33C84}"/>
              </a:ext>
            </a:extLst>
          </p:cNvPr>
          <p:cNvSpPr>
            <a:spLocks noGrp="1"/>
          </p:cNvSpPr>
          <p:nvPr>
            <p:ph sz="half" idx="1"/>
          </p:nvPr>
        </p:nvSpPr>
        <p:spPr/>
        <p:txBody>
          <a:bodyPr/>
          <a:lstStyle/>
          <a:p>
            <a:r>
              <a:rPr lang="en-US" dirty="0"/>
              <a:t>Side effect is triggered by patterns that rapidly activate the same cells multiple times</a:t>
            </a:r>
          </a:p>
        </p:txBody>
      </p:sp>
      <p:graphicFrame>
        <p:nvGraphicFramePr>
          <p:cNvPr id="6" name="Table 6">
            <a:extLst>
              <a:ext uri="{FF2B5EF4-FFF2-40B4-BE49-F238E27FC236}">
                <a16:creationId xmlns:a16="http://schemas.microsoft.com/office/drawing/2014/main" id="{478D5924-060B-7F48-BEDC-5221867178DE}"/>
              </a:ext>
            </a:extLst>
          </p:cNvPr>
          <p:cNvGraphicFramePr>
            <a:graphicFrameLocks noGrp="1"/>
          </p:cNvGraphicFramePr>
          <p:nvPr>
            <p:ph sz="half" idx="2"/>
          </p:nvPr>
        </p:nvGraphicFramePr>
        <p:xfrm>
          <a:off x="5089525" y="2160588"/>
          <a:ext cx="4184650" cy="3708400"/>
        </p:xfrm>
        <a:graphic>
          <a:graphicData uri="http://schemas.openxmlformats.org/drawingml/2006/table">
            <a:tbl>
              <a:tblPr firstRow="1" bandRow="1">
                <a:tableStyleId>{5940675A-B579-460E-94D1-54222C63F5DA}</a:tableStyleId>
              </a:tblPr>
              <a:tblGrid>
                <a:gridCol w="418465">
                  <a:extLst>
                    <a:ext uri="{9D8B030D-6E8A-4147-A177-3AD203B41FA5}">
                      <a16:colId xmlns:a16="http://schemas.microsoft.com/office/drawing/2014/main" val="2952379367"/>
                    </a:ext>
                  </a:extLst>
                </a:gridCol>
                <a:gridCol w="418465">
                  <a:extLst>
                    <a:ext uri="{9D8B030D-6E8A-4147-A177-3AD203B41FA5}">
                      <a16:colId xmlns:a16="http://schemas.microsoft.com/office/drawing/2014/main" val="1475332678"/>
                    </a:ext>
                  </a:extLst>
                </a:gridCol>
                <a:gridCol w="418465">
                  <a:extLst>
                    <a:ext uri="{9D8B030D-6E8A-4147-A177-3AD203B41FA5}">
                      <a16:colId xmlns:a16="http://schemas.microsoft.com/office/drawing/2014/main" val="1796343766"/>
                    </a:ext>
                  </a:extLst>
                </a:gridCol>
                <a:gridCol w="418465">
                  <a:extLst>
                    <a:ext uri="{9D8B030D-6E8A-4147-A177-3AD203B41FA5}">
                      <a16:colId xmlns:a16="http://schemas.microsoft.com/office/drawing/2014/main" val="1568614681"/>
                    </a:ext>
                  </a:extLst>
                </a:gridCol>
                <a:gridCol w="418465">
                  <a:extLst>
                    <a:ext uri="{9D8B030D-6E8A-4147-A177-3AD203B41FA5}">
                      <a16:colId xmlns:a16="http://schemas.microsoft.com/office/drawing/2014/main" val="183341882"/>
                    </a:ext>
                  </a:extLst>
                </a:gridCol>
                <a:gridCol w="418465">
                  <a:extLst>
                    <a:ext uri="{9D8B030D-6E8A-4147-A177-3AD203B41FA5}">
                      <a16:colId xmlns:a16="http://schemas.microsoft.com/office/drawing/2014/main" val="2747378821"/>
                    </a:ext>
                  </a:extLst>
                </a:gridCol>
                <a:gridCol w="418465">
                  <a:extLst>
                    <a:ext uri="{9D8B030D-6E8A-4147-A177-3AD203B41FA5}">
                      <a16:colId xmlns:a16="http://schemas.microsoft.com/office/drawing/2014/main" val="276758045"/>
                    </a:ext>
                  </a:extLst>
                </a:gridCol>
                <a:gridCol w="418465">
                  <a:extLst>
                    <a:ext uri="{9D8B030D-6E8A-4147-A177-3AD203B41FA5}">
                      <a16:colId xmlns:a16="http://schemas.microsoft.com/office/drawing/2014/main" val="457151660"/>
                    </a:ext>
                  </a:extLst>
                </a:gridCol>
                <a:gridCol w="418465">
                  <a:extLst>
                    <a:ext uri="{9D8B030D-6E8A-4147-A177-3AD203B41FA5}">
                      <a16:colId xmlns:a16="http://schemas.microsoft.com/office/drawing/2014/main" val="2582761275"/>
                    </a:ext>
                  </a:extLst>
                </a:gridCol>
                <a:gridCol w="418465">
                  <a:extLst>
                    <a:ext uri="{9D8B030D-6E8A-4147-A177-3AD203B41FA5}">
                      <a16:colId xmlns:a16="http://schemas.microsoft.com/office/drawing/2014/main" val="1467362868"/>
                    </a:ext>
                  </a:extLst>
                </a:gridCol>
              </a:tblGrid>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26964711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0306705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93704355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906072084"/>
                  </a:ext>
                </a:extLst>
              </a:tr>
              <a:tr h="370840">
                <a:tc>
                  <a:txBody>
                    <a:bodyPr/>
                    <a:lstStyle/>
                    <a:p>
                      <a:pPr algn="ctr"/>
                      <a:r>
                        <a:rPr lang="en-US" dirty="0"/>
                        <a:t>0</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extLst>
                  <a:ext uri="{0D108BD9-81ED-4DB2-BD59-A6C34878D82A}">
                    <a16:rowId xmlns:a16="http://schemas.microsoft.com/office/drawing/2014/main" val="151589476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36425252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2932475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53914128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4908744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12208223"/>
                  </a:ext>
                </a:extLst>
              </a:tr>
            </a:tbl>
          </a:graphicData>
        </a:graphic>
      </p:graphicFrame>
    </p:spTree>
    <p:extLst>
      <p:ext uri="{BB962C8B-B14F-4D97-AF65-F5344CB8AC3E}">
        <p14:creationId xmlns:p14="http://schemas.microsoft.com/office/powerpoint/2010/main" val="266205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F7D-8323-9B44-9D9B-5DAB827299C7}"/>
              </a:ext>
            </a:extLst>
          </p:cNvPr>
          <p:cNvSpPr>
            <a:spLocks noGrp="1"/>
          </p:cNvSpPr>
          <p:nvPr>
            <p:ph type="title"/>
          </p:nvPr>
        </p:nvSpPr>
        <p:spPr/>
        <p:txBody>
          <a:bodyPr/>
          <a:lstStyle/>
          <a:p>
            <a:r>
              <a:rPr lang="en-US" dirty="0" err="1"/>
              <a:t>RowHammer</a:t>
            </a:r>
            <a:r>
              <a:rPr lang="en-US" dirty="0"/>
              <a:t> details</a:t>
            </a:r>
          </a:p>
        </p:txBody>
      </p:sp>
      <p:sp>
        <p:nvSpPr>
          <p:cNvPr id="4" name="Content Placeholder 3">
            <a:extLst>
              <a:ext uri="{FF2B5EF4-FFF2-40B4-BE49-F238E27FC236}">
                <a16:creationId xmlns:a16="http://schemas.microsoft.com/office/drawing/2014/main" id="{B58B2967-8226-AB4C-A652-E5DAECC33C84}"/>
              </a:ext>
            </a:extLst>
          </p:cNvPr>
          <p:cNvSpPr>
            <a:spLocks noGrp="1"/>
          </p:cNvSpPr>
          <p:nvPr>
            <p:ph sz="half" idx="1"/>
          </p:nvPr>
        </p:nvSpPr>
        <p:spPr/>
        <p:txBody>
          <a:bodyPr/>
          <a:lstStyle/>
          <a:p>
            <a:r>
              <a:rPr lang="en-US" dirty="0"/>
              <a:t>Side effect is triggered by patterns that rapidly activate the same cells multiple times</a:t>
            </a:r>
          </a:p>
        </p:txBody>
      </p:sp>
      <p:graphicFrame>
        <p:nvGraphicFramePr>
          <p:cNvPr id="6" name="Table 6">
            <a:extLst>
              <a:ext uri="{FF2B5EF4-FFF2-40B4-BE49-F238E27FC236}">
                <a16:creationId xmlns:a16="http://schemas.microsoft.com/office/drawing/2014/main" id="{478D5924-060B-7F48-BEDC-5221867178DE}"/>
              </a:ext>
            </a:extLst>
          </p:cNvPr>
          <p:cNvGraphicFramePr>
            <a:graphicFrameLocks noGrp="1"/>
          </p:cNvGraphicFramePr>
          <p:nvPr>
            <p:ph sz="half" idx="2"/>
          </p:nvPr>
        </p:nvGraphicFramePr>
        <p:xfrm>
          <a:off x="5089525" y="2160588"/>
          <a:ext cx="4184650" cy="3708400"/>
        </p:xfrm>
        <a:graphic>
          <a:graphicData uri="http://schemas.openxmlformats.org/drawingml/2006/table">
            <a:tbl>
              <a:tblPr firstRow="1" bandRow="1">
                <a:tableStyleId>{5940675A-B579-460E-94D1-54222C63F5DA}</a:tableStyleId>
              </a:tblPr>
              <a:tblGrid>
                <a:gridCol w="418465">
                  <a:extLst>
                    <a:ext uri="{9D8B030D-6E8A-4147-A177-3AD203B41FA5}">
                      <a16:colId xmlns:a16="http://schemas.microsoft.com/office/drawing/2014/main" val="2952379367"/>
                    </a:ext>
                  </a:extLst>
                </a:gridCol>
                <a:gridCol w="418465">
                  <a:extLst>
                    <a:ext uri="{9D8B030D-6E8A-4147-A177-3AD203B41FA5}">
                      <a16:colId xmlns:a16="http://schemas.microsoft.com/office/drawing/2014/main" val="1475332678"/>
                    </a:ext>
                  </a:extLst>
                </a:gridCol>
                <a:gridCol w="418465">
                  <a:extLst>
                    <a:ext uri="{9D8B030D-6E8A-4147-A177-3AD203B41FA5}">
                      <a16:colId xmlns:a16="http://schemas.microsoft.com/office/drawing/2014/main" val="1796343766"/>
                    </a:ext>
                  </a:extLst>
                </a:gridCol>
                <a:gridCol w="418465">
                  <a:extLst>
                    <a:ext uri="{9D8B030D-6E8A-4147-A177-3AD203B41FA5}">
                      <a16:colId xmlns:a16="http://schemas.microsoft.com/office/drawing/2014/main" val="1568614681"/>
                    </a:ext>
                  </a:extLst>
                </a:gridCol>
                <a:gridCol w="418465">
                  <a:extLst>
                    <a:ext uri="{9D8B030D-6E8A-4147-A177-3AD203B41FA5}">
                      <a16:colId xmlns:a16="http://schemas.microsoft.com/office/drawing/2014/main" val="183341882"/>
                    </a:ext>
                  </a:extLst>
                </a:gridCol>
                <a:gridCol w="418465">
                  <a:extLst>
                    <a:ext uri="{9D8B030D-6E8A-4147-A177-3AD203B41FA5}">
                      <a16:colId xmlns:a16="http://schemas.microsoft.com/office/drawing/2014/main" val="2747378821"/>
                    </a:ext>
                  </a:extLst>
                </a:gridCol>
                <a:gridCol w="418465">
                  <a:extLst>
                    <a:ext uri="{9D8B030D-6E8A-4147-A177-3AD203B41FA5}">
                      <a16:colId xmlns:a16="http://schemas.microsoft.com/office/drawing/2014/main" val="276758045"/>
                    </a:ext>
                  </a:extLst>
                </a:gridCol>
                <a:gridCol w="418465">
                  <a:extLst>
                    <a:ext uri="{9D8B030D-6E8A-4147-A177-3AD203B41FA5}">
                      <a16:colId xmlns:a16="http://schemas.microsoft.com/office/drawing/2014/main" val="457151660"/>
                    </a:ext>
                  </a:extLst>
                </a:gridCol>
                <a:gridCol w="418465">
                  <a:extLst>
                    <a:ext uri="{9D8B030D-6E8A-4147-A177-3AD203B41FA5}">
                      <a16:colId xmlns:a16="http://schemas.microsoft.com/office/drawing/2014/main" val="2582761275"/>
                    </a:ext>
                  </a:extLst>
                </a:gridCol>
                <a:gridCol w="418465">
                  <a:extLst>
                    <a:ext uri="{9D8B030D-6E8A-4147-A177-3AD203B41FA5}">
                      <a16:colId xmlns:a16="http://schemas.microsoft.com/office/drawing/2014/main" val="1467362868"/>
                    </a:ext>
                  </a:extLst>
                </a:gridCol>
              </a:tblGrid>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26964711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0306705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93704355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906072084"/>
                  </a:ext>
                </a:extLst>
              </a:tr>
              <a:tr h="370840">
                <a:tc>
                  <a:txBody>
                    <a:bodyPr/>
                    <a:lstStyle/>
                    <a:p>
                      <a:pPr algn="ctr"/>
                      <a:r>
                        <a:rPr lang="en-US" dirty="0"/>
                        <a:t>0</a:t>
                      </a:r>
                    </a:p>
                  </a:txBody>
                  <a:tcPr>
                    <a:solidFill>
                      <a:schemeClr val="accent1"/>
                    </a:solidFill>
                  </a:tcPr>
                </a:tc>
                <a:tc>
                  <a:txBody>
                    <a:bodyPr/>
                    <a:lstStyle/>
                    <a:p>
                      <a:pPr algn="ctr"/>
                      <a:r>
                        <a:rPr lang="en-US" dirty="0"/>
                        <a:t>0</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0</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1</a:t>
                      </a:r>
                    </a:p>
                  </a:txBody>
                  <a:tcPr>
                    <a:solidFill>
                      <a:schemeClr val="accent1"/>
                    </a:solidFill>
                  </a:tcPr>
                </a:tc>
                <a:tc>
                  <a:txBody>
                    <a:bodyPr/>
                    <a:lstStyle/>
                    <a:p>
                      <a:pPr algn="ctr"/>
                      <a:r>
                        <a:rPr lang="en-US" dirty="0"/>
                        <a:t>0</a:t>
                      </a:r>
                    </a:p>
                  </a:txBody>
                  <a:tcPr>
                    <a:solidFill>
                      <a:schemeClr val="accent1"/>
                    </a:solidFill>
                  </a:tcPr>
                </a:tc>
                <a:extLst>
                  <a:ext uri="{0D108BD9-81ED-4DB2-BD59-A6C34878D82A}">
                    <a16:rowId xmlns:a16="http://schemas.microsoft.com/office/drawing/2014/main" val="151589476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36425252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2932475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53914128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4908744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12208223"/>
                  </a:ext>
                </a:extLst>
              </a:tr>
            </a:tbl>
          </a:graphicData>
        </a:graphic>
      </p:graphicFrame>
    </p:spTree>
    <p:extLst>
      <p:ext uri="{BB962C8B-B14F-4D97-AF65-F5344CB8AC3E}">
        <p14:creationId xmlns:p14="http://schemas.microsoft.com/office/powerpoint/2010/main" val="236440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F7D-8323-9B44-9D9B-5DAB827299C7}"/>
              </a:ext>
            </a:extLst>
          </p:cNvPr>
          <p:cNvSpPr>
            <a:spLocks noGrp="1"/>
          </p:cNvSpPr>
          <p:nvPr>
            <p:ph type="title"/>
          </p:nvPr>
        </p:nvSpPr>
        <p:spPr/>
        <p:txBody>
          <a:bodyPr/>
          <a:lstStyle/>
          <a:p>
            <a:r>
              <a:rPr lang="en-US" dirty="0" err="1"/>
              <a:t>RowHammer</a:t>
            </a:r>
            <a:r>
              <a:rPr lang="en-US" dirty="0"/>
              <a:t> details</a:t>
            </a:r>
          </a:p>
        </p:txBody>
      </p:sp>
      <p:sp>
        <p:nvSpPr>
          <p:cNvPr id="4" name="Content Placeholder 3">
            <a:extLst>
              <a:ext uri="{FF2B5EF4-FFF2-40B4-BE49-F238E27FC236}">
                <a16:creationId xmlns:a16="http://schemas.microsoft.com/office/drawing/2014/main" id="{B58B2967-8226-AB4C-A652-E5DAECC33C84}"/>
              </a:ext>
            </a:extLst>
          </p:cNvPr>
          <p:cNvSpPr>
            <a:spLocks noGrp="1"/>
          </p:cNvSpPr>
          <p:nvPr>
            <p:ph sz="half" idx="1"/>
          </p:nvPr>
        </p:nvSpPr>
        <p:spPr/>
        <p:txBody>
          <a:bodyPr/>
          <a:lstStyle/>
          <a:p>
            <a:r>
              <a:rPr lang="en-US" dirty="0"/>
              <a:t>Side effect is triggered by patterns that rapidly activate the same cells multiple times</a:t>
            </a:r>
          </a:p>
        </p:txBody>
      </p:sp>
      <p:graphicFrame>
        <p:nvGraphicFramePr>
          <p:cNvPr id="6" name="Table 6">
            <a:extLst>
              <a:ext uri="{FF2B5EF4-FFF2-40B4-BE49-F238E27FC236}">
                <a16:creationId xmlns:a16="http://schemas.microsoft.com/office/drawing/2014/main" id="{478D5924-060B-7F48-BEDC-5221867178DE}"/>
              </a:ext>
            </a:extLst>
          </p:cNvPr>
          <p:cNvGraphicFramePr>
            <a:graphicFrameLocks noGrp="1"/>
          </p:cNvGraphicFramePr>
          <p:nvPr>
            <p:ph sz="half" idx="2"/>
          </p:nvPr>
        </p:nvGraphicFramePr>
        <p:xfrm>
          <a:off x="5089525" y="2160588"/>
          <a:ext cx="4184650" cy="3708400"/>
        </p:xfrm>
        <a:graphic>
          <a:graphicData uri="http://schemas.openxmlformats.org/drawingml/2006/table">
            <a:tbl>
              <a:tblPr firstRow="1" bandRow="1">
                <a:tableStyleId>{5940675A-B579-460E-94D1-54222C63F5DA}</a:tableStyleId>
              </a:tblPr>
              <a:tblGrid>
                <a:gridCol w="418465">
                  <a:extLst>
                    <a:ext uri="{9D8B030D-6E8A-4147-A177-3AD203B41FA5}">
                      <a16:colId xmlns:a16="http://schemas.microsoft.com/office/drawing/2014/main" val="2952379367"/>
                    </a:ext>
                  </a:extLst>
                </a:gridCol>
                <a:gridCol w="418465">
                  <a:extLst>
                    <a:ext uri="{9D8B030D-6E8A-4147-A177-3AD203B41FA5}">
                      <a16:colId xmlns:a16="http://schemas.microsoft.com/office/drawing/2014/main" val="1475332678"/>
                    </a:ext>
                  </a:extLst>
                </a:gridCol>
                <a:gridCol w="418465">
                  <a:extLst>
                    <a:ext uri="{9D8B030D-6E8A-4147-A177-3AD203B41FA5}">
                      <a16:colId xmlns:a16="http://schemas.microsoft.com/office/drawing/2014/main" val="1796343766"/>
                    </a:ext>
                  </a:extLst>
                </a:gridCol>
                <a:gridCol w="418465">
                  <a:extLst>
                    <a:ext uri="{9D8B030D-6E8A-4147-A177-3AD203B41FA5}">
                      <a16:colId xmlns:a16="http://schemas.microsoft.com/office/drawing/2014/main" val="1568614681"/>
                    </a:ext>
                  </a:extLst>
                </a:gridCol>
                <a:gridCol w="418465">
                  <a:extLst>
                    <a:ext uri="{9D8B030D-6E8A-4147-A177-3AD203B41FA5}">
                      <a16:colId xmlns:a16="http://schemas.microsoft.com/office/drawing/2014/main" val="183341882"/>
                    </a:ext>
                  </a:extLst>
                </a:gridCol>
                <a:gridCol w="418465">
                  <a:extLst>
                    <a:ext uri="{9D8B030D-6E8A-4147-A177-3AD203B41FA5}">
                      <a16:colId xmlns:a16="http://schemas.microsoft.com/office/drawing/2014/main" val="2747378821"/>
                    </a:ext>
                  </a:extLst>
                </a:gridCol>
                <a:gridCol w="418465">
                  <a:extLst>
                    <a:ext uri="{9D8B030D-6E8A-4147-A177-3AD203B41FA5}">
                      <a16:colId xmlns:a16="http://schemas.microsoft.com/office/drawing/2014/main" val="276758045"/>
                    </a:ext>
                  </a:extLst>
                </a:gridCol>
                <a:gridCol w="418465">
                  <a:extLst>
                    <a:ext uri="{9D8B030D-6E8A-4147-A177-3AD203B41FA5}">
                      <a16:colId xmlns:a16="http://schemas.microsoft.com/office/drawing/2014/main" val="457151660"/>
                    </a:ext>
                  </a:extLst>
                </a:gridCol>
                <a:gridCol w="418465">
                  <a:extLst>
                    <a:ext uri="{9D8B030D-6E8A-4147-A177-3AD203B41FA5}">
                      <a16:colId xmlns:a16="http://schemas.microsoft.com/office/drawing/2014/main" val="2582761275"/>
                    </a:ext>
                  </a:extLst>
                </a:gridCol>
                <a:gridCol w="418465">
                  <a:extLst>
                    <a:ext uri="{9D8B030D-6E8A-4147-A177-3AD203B41FA5}">
                      <a16:colId xmlns:a16="http://schemas.microsoft.com/office/drawing/2014/main" val="1467362868"/>
                    </a:ext>
                  </a:extLst>
                </a:gridCol>
              </a:tblGrid>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26964711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0306705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93704355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906072084"/>
                  </a:ext>
                </a:extLst>
              </a:tr>
              <a:tr h="370840">
                <a:tc>
                  <a:txBody>
                    <a:bodyPr/>
                    <a:lstStyle/>
                    <a:p>
                      <a:pPr algn="ctr"/>
                      <a:r>
                        <a:rPr lang="en-US" dirty="0"/>
                        <a:t>0</a:t>
                      </a:r>
                    </a:p>
                  </a:txBody>
                  <a:tcPr>
                    <a:noFill/>
                  </a:tcPr>
                </a:tc>
                <a:tc>
                  <a:txBody>
                    <a:bodyPr/>
                    <a:lstStyle/>
                    <a:p>
                      <a:pPr algn="ctr"/>
                      <a:r>
                        <a:rPr lang="en-US" dirty="0"/>
                        <a:t>0</a:t>
                      </a:r>
                    </a:p>
                  </a:txBody>
                  <a:tcPr>
                    <a:noFill/>
                  </a:tcPr>
                </a:tc>
                <a:tc>
                  <a:txBody>
                    <a:bodyPr/>
                    <a:lstStyle/>
                    <a:p>
                      <a:pPr algn="ctr"/>
                      <a:r>
                        <a:rPr lang="en-US" dirty="0"/>
                        <a:t>1</a:t>
                      </a:r>
                    </a:p>
                  </a:txBody>
                  <a:tcPr>
                    <a:noFill/>
                  </a:tcPr>
                </a:tc>
                <a:tc>
                  <a:txBody>
                    <a:bodyPr/>
                    <a:lstStyle/>
                    <a:p>
                      <a:pPr algn="ctr"/>
                      <a:r>
                        <a:rPr lang="en-US" dirty="0"/>
                        <a:t>1</a:t>
                      </a:r>
                    </a:p>
                  </a:txBody>
                  <a:tcPr>
                    <a:noFill/>
                  </a:tcPr>
                </a:tc>
                <a:tc>
                  <a:txBody>
                    <a:bodyPr/>
                    <a:lstStyle/>
                    <a:p>
                      <a:pPr algn="ctr"/>
                      <a:r>
                        <a:rPr lang="en-US" dirty="0"/>
                        <a:t>0</a:t>
                      </a:r>
                    </a:p>
                  </a:txBody>
                  <a:tcPr>
                    <a:noFill/>
                  </a:tcPr>
                </a:tc>
                <a:tc>
                  <a:txBody>
                    <a:bodyPr/>
                    <a:lstStyle/>
                    <a:p>
                      <a:pPr algn="ctr"/>
                      <a:r>
                        <a:rPr lang="en-US" dirty="0"/>
                        <a:t>1</a:t>
                      </a:r>
                    </a:p>
                  </a:txBody>
                  <a:tcPr>
                    <a:noFill/>
                  </a:tcPr>
                </a:tc>
                <a:tc>
                  <a:txBody>
                    <a:bodyPr/>
                    <a:lstStyle/>
                    <a:p>
                      <a:pPr algn="ctr"/>
                      <a:r>
                        <a:rPr lang="en-US" dirty="0"/>
                        <a:t>1</a:t>
                      </a:r>
                    </a:p>
                  </a:txBody>
                  <a:tcPr>
                    <a:noFill/>
                  </a:tcPr>
                </a:tc>
                <a:tc>
                  <a:txBody>
                    <a:bodyPr/>
                    <a:lstStyle/>
                    <a:p>
                      <a:pPr algn="ctr"/>
                      <a:r>
                        <a:rPr lang="en-US" dirty="0"/>
                        <a:t>1</a:t>
                      </a:r>
                    </a:p>
                  </a:txBody>
                  <a:tcPr>
                    <a:noFill/>
                  </a:tcPr>
                </a:tc>
                <a:tc>
                  <a:txBody>
                    <a:bodyPr/>
                    <a:lstStyle/>
                    <a:p>
                      <a:pPr algn="ctr"/>
                      <a:r>
                        <a:rPr lang="en-US" dirty="0"/>
                        <a:t>1</a:t>
                      </a:r>
                    </a:p>
                  </a:txBody>
                  <a:tcPr>
                    <a:noFill/>
                  </a:tcPr>
                </a:tc>
                <a:tc>
                  <a:txBody>
                    <a:bodyPr/>
                    <a:lstStyle/>
                    <a:p>
                      <a:pPr algn="ctr"/>
                      <a:r>
                        <a:rPr lang="en-US" dirty="0"/>
                        <a:t>0</a:t>
                      </a:r>
                    </a:p>
                  </a:txBody>
                  <a:tcPr>
                    <a:noFill/>
                  </a:tcPr>
                </a:tc>
                <a:extLst>
                  <a:ext uri="{0D108BD9-81ED-4DB2-BD59-A6C34878D82A}">
                    <a16:rowId xmlns:a16="http://schemas.microsoft.com/office/drawing/2014/main" val="151589476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36425252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2932475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53914128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4908744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12208223"/>
                  </a:ext>
                </a:extLst>
              </a:tr>
            </a:tbl>
          </a:graphicData>
        </a:graphic>
      </p:graphicFrame>
    </p:spTree>
    <p:extLst>
      <p:ext uri="{BB962C8B-B14F-4D97-AF65-F5344CB8AC3E}">
        <p14:creationId xmlns:p14="http://schemas.microsoft.com/office/powerpoint/2010/main" val="198678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F7D-8323-9B44-9D9B-5DAB827299C7}"/>
              </a:ext>
            </a:extLst>
          </p:cNvPr>
          <p:cNvSpPr>
            <a:spLocks noGrp="1"/>
          </p:cNvSpPr>
          <p:nvPr>
            <p:ph type="title"/>
          </p:nvPr>
        </p:nvSpPr>
        <p:spPr/>
        <p:txBody>
          <a:bodyPr/>
          <a:lstStyle/>
          <a:p>
            <a:r>
              <a:rPr lang="en-US" dirty="0" err="1"/>
              <a:t>RowHammer</a:t>
            </a:r>
            <a:r>
              <a:rPr lang="en-US" dirty="0"/>
              <a:t> details</a:t>
            </a:r>
          </a:p>
        </p:txBody>
      </p:sp>
      <p:sp>
        <p:nvSpPr>
          <p:cNvPr id="4" name="Content Placeholder 3">
            <a:extLst>
              <a:ext uri="{FF2B5EF4-FFF2-40B4-BE49-F238E27FC236}">
                <a16:creationId xmlns:a16="http://schemas.microsoft.com/office/drawing/2014/main" id="{B58B2967-8226-AB4C-A652-E5DAECC33C84}"/>
              </a:ext>
            </a:extLst>
          </p:cNvPr>
          <p:cNvSpPr>
            <a:spLocks noGrp="1"/>
          </p:cNvSpPr>
          <p:nvPr>
            <p:ph sz="half" idx="1"/>
          </p:nvPr>
        </p:nvSpPr>
        <p:spPr/>
        <p:txBody>
          <a:bodyPr/>
          <a:lstStyle/>
          <a:p>
            <a:r>
              <a:rPr lang="en-US" dirty="0"/>
              <a:t>Side effect is triggered by patterns that rapidly activate the same cells multiple times</a:t>
            </a:r>
          </a:p>
          <a:p>
            <a:r>
              <a:rPr lang="en-US" dirty="0"/>
              <a:t>In this case the charge leaks to the yellow cell, but the impacted cell already has the same charge, so the bit IS NOT flipped.</a:t>
            </a:r>
          </a:p>
        </p:txBody>
      </p:sp>
      <p:graphicFrame>
        <p:nvGraphicFramePr>
          <p:cNvPr id="6" name="Table 6">
            <a:extLst>
              <a:ext uri="{FF2B5EF4-FFF2-40B4-BE49-F238E27FC236}">
                <a16:creationId xmlns:a16="http://schemas.microsoft.com/office/drawing/2014/main" id="{478D5924-060B-7F48-BEDC-5221867178DE}"/>
              </a:ext>
            </a:extLst>
          </p:cNvPr>
          <p:cNvGraphicFramePr>
            <a:graphicFrameLocks noGrp="1"/>
          </p:cNvGraphicFramePr>
          <p:nvPr>
            <p:ph sz="half" idx="2"/>
            <p:extLst>
              <p:ext uri="{D42A27DB-BD31-4B8C-83A1-F6EECF244321}">
                <p14:modId xmlns:p14="http://schemas.microsoft.com/office/powerpoint/2010/main" val="3617968118"/>
              </p:ext>
            </p:extLst>
          </p:nvPr>
        </p:nvGraphicFramePr>
        <p:xfrm>
          <a:off x="5089525" y="2160588"/>
          <a:ext cx="4184650" cy="3708400"/>
        </p:xfrm>
        <a:graphic>
          <a:graphicData uri="http://schemas.openxmlformats.org/drawingml/2006/table">
            <a:tbl>
              <a:tblPr firstRow="1" bandRow="1">
                <a:tableStyleId>{5940675A-B579-460E-94D1-54222C63F5DA}</a:tableStyleId>
              </a:tblPr>
              <a:tblGrid>
                <a:gridCol w="418465">
                  <a:extLst>
                    <a:ext uri="{9D8B030D-6E8A-4147-A177-3AD203B41FA5}">
                      <a16:colId xmlns:a16="http://schemas.microsoft.com/office/drawing/2014/main" val="2952379367"/>
                    </a:ext>
                  </a:extLst>
                </a:gridCol>
                <a:gridCol w="418465">
                  <a:extLst>
                    <a:ext uri="{9D8B030D-6E8A-4147-A177-3AD203B41FA5}">
                      <a16:colId xmlns:a16="http://schemas.microsoft.com/office/drawing/2014/main" val="1475332678"/>
                    </a:ext>
                  </a:extLst>
                </a:gridCol>
                <a:gridCol w="418465">
                  <a:extLst>
                    <a:ext uri="{9D8B030D-6E8A-4147-A177-3AD203B41FA5}">
                      <a16:colId xmlns:a16="http://schemas.microsoft.com/office/drawing/2014/main" val="1796343766"/>
                    </a:ext>
                  </a:extLst>
                </a:gridCol>
                <a:gridCol w="418465">
                  <a:extLst>
                    <a:ext uri="{9D8B030D-6E8A-4147-A177-3AD203B41FA5}">
                      <a16:colId xmlns:a16="http://schemas.microsoft.com/office/drawing/2014/main" val="1568614681"/>
                    </a:ext>
                  </a:extLst>
                </a:gridCol>
                <a:gridCol w="418465">
                  <a:extLst>
                    <a:ext uri="{9D8B030D-6E8A-4147-A177-3AD203B41FA5}">
                      <a16:colId xmlns:a16="http://schemas.microsoft.com/office/drawing/2014/main" val="183341882"/>
                    </a:ext>
                  </a:extLst>
                </a:gridCol>
                <a:gridCol w="418465">
                  <a:extLst>
                    <a:ext uri="{9D8B030D-6E8A-4147-A177-3AD203B41FA5}">
                      <a16:colId xmlns:a16="http://schemas.microsoft.com/office/drawing/2014/main" val="2747378821"/>
                    </a:ext>
                  </a:extLst>
                </a:gridCol>
                <a:gridCol w="418465">
                  <a:extLst>
                    <a:ext uri="{9D8B030D-6E8A-4147-A177-3AD203B41FA5}">
                      <a16:colId xmlns:a16="http://schemas.microsoft.com/office/drawing/2014/main" val="276758045"/>
                    </a:ext>
                  </a:extLst>
                </a:gridCol>
                <a:gridCol w="418465">
                  <a:extLst>
                    <a:ext uri="{9D8B030D-6E8A-4147-A177-3AD203B41FA5}">
                      <a16:colId xmlns:a16="http://schemas.microsoft.com/office/drawing/2014/main" val="457151660"/>
                    </a:ext>
                  </a:extLst>
                </a:gridCol>
                <a:gridCol w="418465">
                  <a:extLst>
                    <a:ext uri="{9D8B030D-6E8A-4147-A177-3AD203B41FA5}">
                      <a16:colId xmlns:a16="http://schemas.microsoft.com/office/drawing/2014/main" val="2582761275"/>
                    </a:ext>
                  </a:extLst>
                </a:gridCol>
                <a:gridCol w="418465">
                  <a:extLst>
                    <a:ext uri="{9D8B030D-6E8A-4147-A177-3AD203B41FA5}">
                      <a16:colId xmlns:a16="http://schemas.microsoft.com/office/drawing/2014/main" val="1467362868"/>
                    </a:ext>
                  </a:extLst>
                </a:gridCol>
              </a:tblGrid>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26964711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0306705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93704355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solidFill>
                      <a:schemeClr val="accent3"/>
                    </a:solidFill>
                  </a:tcPr>
                </a:tc>
                <a:tc>
                  <a:txBody>
                    <a:bodyPr/>
                    <a:lstStyle/>
                    <a:p>
                      <a:pPr algn="ctr"/>
                      <a:r>
                        <a:rPr lang="en-US" dirty="0"/>
                        <a:t>0</a:t>
                      </a:r>
                    </a:p>
                  </a:txBody>
                  <a:tcPr/>
                </a:tc>
                <a:extLst>
                  <a:ext uri="{0D108BD9-81ED-4DB2-BD59-A6C34878D82A}">
                    <a16:rowId xmlns:a16="http://schemas.microsoft.com/office/drawing/2014/main" val="2906072084"/>
                  </a:ext>
                </a:extLst>
              </a:tr>
              <a:tr h="370840">
                <a:tc>
                  <a:txBody>
                    <a:bodyPr/>
                    <a:lstStyle/>
                    <a:p>
                      <a:pPr algn="ctr"/>
                      <a:r>
                        <a:rPr lang="en-US" dirty="0"/>
                        <a:t>0</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extLst>
                  <a:ext uri="{0D108BD9-81ED-4DB2-BD59-A6C34878D82A}">
                    <a16:rowId xmlns:a16="http://schemas.microsoft.com/office/drawing/2014/main" val="151589476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36425252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2932475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53914128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4908744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12208223"/>
                  </a:ext>
                </a:extLst>
              </a:tr>
            </a:tbl>
          </a:graphicData>
        </a:graphic>
      </p:graphicFrame>
    </p:spTree>
    <p:extLst>
      <p:ext uri="{BB962C8B-B14F-4D97-AF65-F5344CB8AC3E}">
        <p14:creationId xmlns:p14="http://schemas.microsoft.com/office/powerpoint/2010/main" val="47220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F7D-8323-9B44-9D9B-5DAB827299C7}"/>
              </a:ext>
            </a:extLst>
          </p:cNvPr>
          <p:cNvSpPr>
            <a:spLocks noGrp="1"/>
          </p:cNvSpPr>
          <p:nvPr>
            <p:ph type="title"/>
          </p:nvPr>
        </p:nvSpPr>
        <p:spPr/>
        <p:txBody>
          <a:bodyPr/>
          <a:lstStyle/>
          <a:p>
            <a:r>
              <a:rPr lang="en-US" dirty="0" err="1"/>
              <a:t>RowHammer</a:t>
            </a:r>
            <a:r>
              <a:rPr lang="en-US" dirty="0"/>
              <a:t> details</a:t>
            </a:r>
          </a:p>
        </p:txBody>
      </p:sp>
      <p:sp>
        <p:nvSpPr>
          <p:cNvPr id="4" name="Content Placeholder 3">
            <a:extLst>
              <a:ext uri="{FF2B5EF4-FFF2-40B4-BE49-F238E27FC236}">
                <a16:creationId xmlns:a16="http://schemas.microsoft.com/office/drawing/2014/main" id="{B58B2967-8226-AB4C-A652-E5DAECC33C84}"/>
              </a:ext>
            </a:extLst>
          </p:cNvPr>
          <p:cNvSpPr>
            <a:spLocks noGrp="1"/>
          </p:cNvSpPr>
          <p:nvPr>
            <p:ph sz="half" idx="1"/>
          </p:nvPr>
        </p:nvSpPr>
        <p:spPr/>
        <p:txBody>
          <a:bodyPr/>
          <a:lstStyle/>
          <a:p>
            <a:r>
              <a:rPr lang="en-US" dirty="0"/>
              <a:t>Side effect is triggered by patterns that rapidly activate the same cells multiple times</a:t>
            </a:r>
          </a:p>
          <a:p>
            <a:r>
              <a:rPr lang="en-US" dirty="0"/>
              <a:t>However, if the charge leaked to the red cell, the bit would be flipped.</a:t>
            </a:r>
          </a:p>
        </p:txBody>
      </p:sp>
      <p:graphicFrame>
        <p:nvGraphicFramePr>
          <p:cNvPr id="6" name="Table 6">
            <a:extLst>
              <a:ext uri="{FF2B5EF4-FFF2-40B4-BE49-F238E27FC236}">
                <a16:creationId xmlns:a16="http://schemas.microsoft.com/office/drawing/2014/main" id="{478D5924-060B-7F48-BEDC-5221867178DE}"/>
              </a:ext>
            </a:extLst>
          </p:cNvPr>
          <p:cNvGraphicFramePr>
            <a:graphicFrameLocks noGrp="1"/>
          </p:cNvGraphicFramePr>
          <p:nvPr>
            <p:ph sz="half" idx="2"/>
            <p:extLst>
              <p:ext uri="{D42A27DB-BD31-4B8C-83A1-F6EECF244321}">
                <p14:modId xmlns:p14="http://schemas.microsoft.com/office/powerpoint/2010/main" val="790856514"/>
              </p:ext>
            </p:extLst>
          </p:nvPr>
        </p:nvGraphicFramePr>
        <p:xfrm>
          <a:off x="5089525" y="2160588"/>
          <a:ext cx="4184650" cy="3708400"/>
        </p:xfrm>
        <a:graphic>
          <a:graphicData uri="http://schemas.openxmlformats.org/drawingml/2006/table">
            <a:tbl>
              <a:tblPr firstRow="1" bandRow="1">
                <a:tableStyleId>{5940675A-B579-460E-94D1-54222C63F5DA}</a:tableStyleId>
              </a:tblPr>
              <a:tblGrid>
                <a:gridCol w="418465">
                  <a:extLst>
                    <a:ext uri="{9D8B030D-6E8A-4147-A177-3AD203B41FA5}">
                      <a16:colId xmlns:a16="http://schemas.microsoft.com/office/drawing/2014/main" val="2952379367"/>
                    </a:ext>
                  </a:extLst>
                </a:gridCol>
                <a:gridCol w="418465">
                  <a:extLst>
                    <a:ext uri="{9D8B030D-6E8A-4147-A177-3AD203B41FA5}">
                      <a16:colId xmlns:a16="http://schemas.microsoft.com/office/drawing/2014/main" val="1475332678"/>
                    </a:ext>
                  </a:extLst>
                </a:gridCol>
                <a:gridCol w="418465">
                  <a:extLst>
                    <a:ext uri="{9D8B030D-6E8A-4147-A177-3AD203B41FA5}">
                      <a16:colId xmlns:a16="http://schemas.microsoft.com/office/drawing/2014/main" val="1796343766"/>
                    </a:ext>
                  </a:extLst>
                </a:gridCol>
                <a:gridCol w="418465">
                  <a:extLst>
                    <a:ext uri="{9D8B030D-6E8A-4147-A177-3AD203B41FA5}">
                      <a16:colId xmlns:a16="http://schemas.microsoft.com/office/drawing/2014/main" val="1568614681"/>
                    </a:ext>
                  </a:extLst>
                </a:gridCol>
                <a:gridCol w="418465">
                  <a:extLst>
                    <a:ext uri="{9D8B030D-6E8A-4147-A177-3AD203B41FA5}">
                      <a16:colId xmlns:a16="http://schemas.microsoft.com/office/drawing/2014/main" val="183341882"/>
                    </a:ext>
                  </a:extLst>
                </a:gridCol>
                <a:gridCol w="418465">
                  <a:extLst>
                    <a:ext uri="{9D8B030D-6E8A-4147-A177-3AD203B41FA5}">
                      <a16:colId xmlns:a16="http://schemas.microsoft.com/office/drawing/2014/main" val="2747378821"/>
                    </a:ext>
                  </a:extLst>
                </a:gridCol>
                <a:gridCol w="418465">
                  <a:extLst>
                    <a:ext uri="{9D8B030D-6E8A-4147-A177-3AD203B41FA5}">
                      <a16:colId xmlns:a16="http://schemas.microsoft.com/office/drawing/2014/main" val="276758045"/>
                    </a:ext>
                  </a:extLst>
                </a:gridCol>
                <a:gridCol w="418465">
                  <a:extLst>
                    <a:ext uri="{9D8B030D-6E8A-4147-A177-3AD203B41FA5}">
                      <a16:colId xmlns:a16="http://schemas.microsoft.com/office/drawing/2014/main" val="457151660"/>
                    </a:ext>
                  </a:extLst>
                </a:gridCol>
                <a:gridCol w="418465">
                  <a:extLst>
                    <a:ext uri="{9D8B030D-6E8A-4147-A177-3AD203B41FA5}">
                      <a16:colId xmlns:a16="http://schemas.microsoft.com/office/drawing/2014/main" val="2582761275"/>
                    </a:ext>
                  </a:extLst>
                </a:gridCol>
                <a:gridCol w="418465">
                  <a:extLst>
                    <a:ext uri="{9D8B030D-6E8A-4147-A177-3AD203B41FA5}">
                      <a16:colId xmlns:a16="http://schemas.microsoft.com/office/drawing/2014/main" val="1467362868"/>
                    </a:ext>
                  </a:extLst>
                </a:gridCol>
              </a:tblGrid>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26964711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0306705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93704355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solidFill>
                      <a:schemeClr val="accent5"/>
                    </a:solidFill>
                  </a:tcPr>
                </a:tc>
                <a:tc>
                  <a:txBody>
                    <a:bodyPr/>
                    <a:lstStyle/>
                    <a:p>
                      <a:pPr algn="ctr"/>
                      <a:r>
                        <a:rPr lang="en-US" dirty="0"/>
                        <a:t>1</a:t>
                      </a:r>
                    </a:p>
                  </a:txBody>
                  <a:tcPr>
                    <a:solidFill>
                      <a:schemeClr val="accent3"/>
                    </a:solidFill>
                  </a:tcPr>
                </a:tc>
                <a:tc>
                  <a:txBody>
                    <a:bodyPr/>
                    <a:lstStyle/>
                    <a:p>
                      <a:pPr algn="ctr"/>
                      <a:r>
                        <a:rPr lang="en-US" dirty="0"/>
                        <a:t>0</a:t>
                      </a:r>
                    </a:p>
                  </a:txBody>
                  <a:tcPr/>
                </a:tc>
                <a:extLst>
                  <a:ext uri="{0D108BD9-81ED-4DB2-BD59-A6C34878D82A}">
                    <a16:rowId xmlns:a16="http://schemas.microsoft.com/office/drawing/2014/main" val="2906072084"/>
                  </a:ext>
                </a:extLst>
              </a:tr>
              <a:tr h="370840">
                <a:tc>
                  <a:txBody>
                    <a:bodyPr/>
                    <a:lstStyle/>
                    <a:p>
                      <a:pPr algn="ctr"/>
                      <a:r>
                        <a:rPr lang="en-US" dirty="0"/>
                        <a:t>0</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extLst>
                  <a:ext uri="{0D108BD9-81ED-4DB2-BD59-A6C34878D82A}">
                    <a16:rowId xmlns:a16="http://schemas.microsoft.com/office/drawing/2014/main" val="151589476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36425252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2932475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53914128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4908744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12208223"/>
                  </a:ext>
                </a:extLst>
              </a:tr>
            </a:tbl>
          </a:graphicData>
        </a:graphic>
      </p:graphicFrame>
    </p:spTree>
    <p:extLst>
      <p:ext uri="{BB962C8B-B14F-4D97-AF65-F5344CB8AC3E}">
        <p14:creationId xmlns:p14="http://schemas.microsoft.com/office/powerpoint/2010/main" val="321657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F7D-8323-9B44-9D9B-5DAB827299C7}"/>
              </a:ext>
            </a:extLst>
          </p:cNvPr>
          <p:cNvSpPr>
            <a:spLocks noGrp="1"/>
          </p:cNvSpPr>
          <p:nvPr>
            <p:ph type="title"/>
          </p:nvPr>
        </p:nvSpPr>
        <p:spPr/>
        <p:txBody>
          <a:bodyPr/>
          <a:lstStyle/>
          <a:p>
            <a:r>
              <a:rPr lang="en-US" dirty="0" err="1"/>
              <a:t>RowHammer</a:t>
            </a:r>
            <a:r>
              <a:rPr lang="en-US" dirty="0"/>
              <a:t> details</a:t>
            </a:r>
          </a:p>
        </p:txBody>
      </p:sp>
      <p:sp>
        <p:nvSpPr>
          <p:cNvPr id="4" name="Content Placeholder 3">
            <a:extLst>
              <a:ext uri="{FF2B5EF4-FFF2-40B4-BE49-F238E27FC236}">
                <a16:creationId xmlns:a16="http://schemas.microsoft.com/office/drawing/2014/main" id="{B58B2967-8226-AB4C-A652-E5DAECC33C84}"/>
              </a:ext>
            </a:extLst>
          </p:cNvPr>
          <p:cNvSpPr>
            <a:spLocks noGrp="1"/>
          </p:cNvSpPr>
          <p:nvPr>
            <p:ph sz="half" idx="1"/>
          </p:nvPr>
        </p:nvSpPr>
        <p:spPr/>
        <p:txBody>
          <a:bodyPr/>
          <a:lstStyle/>
          <a:p>
            <a:r>
              <a:rPr lang="en-US" dirty="0"/>
              <a:t>The next problem is if this flipped bit is of any significance.</a:t>
            </a:r>
          </a:p>
          <a:p>
            <a:r>
              <a:rPr lang="en-US" dirty="0"/>
              <a:t>This example is called a “1-sided aggressor row” and is a “term of art” when it comes to </a:t>
            </a:r>
            <a:r>
              <a:rPr lang="en-US" dirty="0" err="1"/>
              <a:t>RowHammer</a:t>
            </a:r>
            <a:r>
              <a:rPr lang="en-US" dirty="0"/>
              <a:t> attacks.</a:t>
            </a:r>
          </a:p>
        </p:txBody>
      </p:sp>
      <p:graphicFrame>
        <p:nvGraphicFramePr>
          <p:cNvPr id="6" name="Table 6">
            <a:extLst>
              <a:ext uri="{FF2B5EF4-FFF2-40B4-BE49-F238E27FC236}">
                <a16:creationId xmlns:a16="http://schemas.microsoft.com/office/drawing/2014/main" id="{478D5924-060B-7F48-BEDC-5221867178DE}"/>
              </a:ext>
            </a:extLst>
          </p:cNvPr>
          <p:cNvGraphicFramePr>
            <a:graphicFrameLocks noGrp="1"/>
          </p:cNvGraphicFramePr>
          <p:nvPr>
            <p:ph sz="half" idx="2"/>
            <p:extLst>
              <p:ext uri="{D42A27DB-BD31-4B8C-83A1-F6EECF244321}">
                <p14:modId xmlns:p14="http://schemas.microsoft.com/office/powerpoint/2010/main" val="2739365758"/>
              </p:ext>
            </p:extLst>
          </p:nvPr>
        </p:nvGraphicFramePr>
        <p:xfrm>
          <a:off x="5089525" y="2160588"/>
          <a:ext cx="4184650" cy="3708400"/>
        </p:xfrm>
        <a:graphic>
          <a:graphicData uri="http://schemas.openxmlformats.org/drawingml/2006/table">
            <a:tbl>
              <a:tblPr firstRow="1" bandRow="1">
                <a:tableStyleId>{5940675A-B579-460E-94D1-54222C63F5DA}</a:tableStyleId>
              </a:tblPr>
              <a:tblGrid>
                <a:gridCol w="418465">
                  <a:extLst>
                    <a:ext uri="{9D8B030D-6E8A-4147-A177-3AD203B41FA5}">
                      <a16:colId xmlns:a16="http://schemas.microsoft.com/office/drawing/2014/main" val="2952379367"/>
                    </a:ext>
                  </a:extLst>
                </a:gridCol>
                <a:gridCol w="418465">
                  <a:extLst>
                    <a:ext uri="{9D8B030D-6E8A-4147-A177-3AD203B41FA5}">
                      <a16:colId xmlns:a16="http://schemas.microsoft.com/office/drawing/2014/main" val="1475332678"/>
                    </a:ext>
                  </a:extLst>
                </a:gridCol>
                <a:gridCol w="418465">
                  <a:extLst>
                    <a:ext uri="{9D8B030D-6E8A-4147-A177-3AD203B41FA5}">
                      <a16:colId xmlns:a16="http://schemas.microsoft.com/office/drawing/2014/main" val="1796343766"/>
                    </a:ext>
                  </a:extLst>
                </a:gridCol>
                <a:gridCol w="418465">
                  <a:extLst>
                    <a:ext uri="{9D8B030D-6E8A-4147-A177-3AD203B41FA5}">
                      <a16:colId xmlns:a16="http://schemas.microsoft.com/office/drawing/2014/main" val="1568614681"/>
                    </a:ext>
                  </a:extLst>
                </a:gridCol>
                <a:gridCol w="418465">
                  <a:extLst>
                    <a:ext uri="{9D8B030D-6E8A-4147-A177-3AD203B41FA5}">
                      <a16:colId xmlns:a16="http://schemas.microsoft.com/office/drawing/2014/main" val="183341882"/>
                    </a:ext>
                  </a:extLst>
                </a:gridCol>
                <a:gridCol w="418465">
                  <a:extLst>
                    <a:ext uri="{9D8B030D-6E8A-4147-A177-3AD203B41FA5}">
                      <a16:colId xmlns:a16="http://schemas.microsoft.com/office/drawing/2014/main" val="2747378821"/>
                    </a:ext>
                  </a:extLst>
                </a:gridCol>
                <a:gridCol w="418465">
                  <a:extLst>
                    <a:ext uri="{9D8B030D-6E8A-4147-A177-3AD203B41FA5}">
                      <a16:colId xmlns:a16="http://schemas.microsoft.com/office/drawing/2014/main" val="276758045"/>
                    </a:ext>
                  </a:extLst>
                </a:gridCol>
                <a:gridCol w="418465">
                  <a:extLst>
                    <a:ext uri="{9D8B030D-6E8A-4147-A177-3AD203B41FA5}">
                      <a16:colId xmlns:a16="http://schemas.microsoft.com/office/drawing/2014/main" val="457151660"/>
                    </a:ext>
                  </a:extLst>
                </a:gridCol>
                <a:gridCol w="418465">
                  <a:extLst>
                    <a:ext uri="{9D8B030D-6E8A-4147-A177-3AD203B41FA5}">
                      <a16:colId xmlns:a16="http://schemas.microsoft.com/office/drawing/2014/main" val="2582761275"/>
                    </a:ext>
                  </a:extLst>
                </a:gridCol>
                <a:gridCol w="418465">
                  <a:extLst>
                    <a:ext uri="{9D8B030D-6E8A-4147-A177-3AD203B41FA5}">
                      <a16:colId xmlns:a16="http://schemas.microsoft.com/office/drawing/2014/main" val="1467362868"/>
                    </a:ext>
                  </a:extLst>
                </a:gridCol>
              </a:tblGrid>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26964711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0306705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93704355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solidFill>
                      <a:schemeClr val="accent5"/>
                    </a:solidFill>
                  </a:tcPr>
                </a:tc>
                <a:tc>
                  <a:txBody>
                    <a:bodyPr/>
                    <a:lstStyle/>
                    <a:p>
                      <a:pPr algn="ctr"/>
                      <a:r>
                        <a:rPr lang="en-US" dirty="0"/>
                        <a:t>1</a:t>
                      </a:r>
                    </a:p>
                  </a:txBody>
                  <a:tcPr>
                    <a:noFill/>
                  </a:tcPr>
                </a:tc>
                <a:tc>
                  <a:txBody>
                    <a:bodyPr/>
                    <a:lstStyle/>
                    <a:p>
                      <a:pPr algn="ctr"/>
                      <a:r>
                        <a:rPr lang="en-US" dirty="0"/>
                        <a:t>0</a:t>
                      </a:r>
                    </a:p>
                  </a:txBody>
                  <a:tcPr/>
                </a:tc>
                <a:extLst>
                  <a:ext uri="{0D108BD9-81ED-4DB2-BD59-A6C34878D82A}">
                    <a16:rowId xmlns:a16="http://schemas.microsoft.com/office/drawing/2014/main" val="2906072084"/>
                  </a:ext>
                </a:extLst>
              </a:tr>
              <a:tr h="370840">
                <a:tc>
                  <a:txBody>
                    <a:bodyPr/>
                    <a:lstStyle/>
                    <a:p>
                      <a:pPr algn="ctr"/>
                      <a:r>
                        <a:rPr lang="en-US" dirty="0"/>
                        <a:t>0</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extLst>
                  <a:ext uri="{0D108BD9-81ED-4DB2-BD59-A6C34878D82A}">
                    <a16:rowId xmlns:a16="http://schemas.microsoft.com/office/drawing/2014/main" val="151589476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36425252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2932475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53914128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4908744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12208223"/>
                  </a:ext>
                </a:extLst>
              </a:tr>
            </a:tbl>
          </a:graphicData>
        </a:graphic>
      </p:graphicFrame>
    </p:spTree>
    <p:extLst>
      <p:ext uri="{BB962C8B-B14F-4D97-AF65-F5344CB8AC3E}">
        <p14:creationId xmlns:p14="http://schemas.microsoft.com/office/powerpoint/2010/main" val="161123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F7D-8323-9B44-9D9B-5DAB827299C7}"/>
              </a:ext>
            </a:extLst>
          </p:cNvPr>
          <p:cNvSpPr>
            <a:spLocks noGrp="1"/>
          </p:cNvSpPr>
          <p:nvPr>
            <p:ph type="title"/>
          </p:nvPr>
        </p:nvSpPr>
        <p:spPr/>
        <p:txBody>
          <a:bodyPr/>
          <a:lstStyle/>
          <a:p>
            <a:r>
              <a:rPr lang="en-US" dirty="0" err="1"/>
              <a:t>RowHammer</a:t>
            </a:r>
            <a:r>
              <a:rPr lang="en-US" dirty="0"/>
              <a:t> details</a:t>
            </a:r>
          </a:p>
        </p:txBody>
      </p:sp>
      <p:sp>
        <p:nvSpPr>
          <p:cNvPr id="4" name="Content Placeholder 3">
            <a:extLst>
              <a:ext uri="{FF2B5EF4-FFF2-40B4-BE49-F238E27FC236}">
                <a16:creationId xmlns:a16="http://schemas.microsoft.com/office/drawing/2014/main" id="{B58B2967-8226-AB4C-A652-E5DAECC33C84}"/>
              </a:ext>
            </a:extLst>
          </p:cNvPr>
          <p:cNvSpPr>
            <a:spLocks noGrp="1"/>
          </p:cNvSpPr>
          <p:nvPr>
            <p:ph sz="half" idx="1"/>
          </p:nvPr>
        </p:nvSpPr>
        <p:spPr/>
        <p:txBody>
          <a:bodyPr/>
          <a:lstStyle/>
          <a:p>
            <a:r>
              <a:rPr lang="en-US" dirty="0"/>
              <a:t>Other patterns include:</a:t>
            </a:r>
          </a:p>
          <a:p>
            <a:pPr lvl="1"/>
            <a:r>
              <a:rPr lang="en-US" dirty="0"/>
              <a:t>“2-sided” aggressor row attacks</a:t>
            </a:r>
          </a:p>
          <a:p>
            <a:pPr lvl="1"/>
            <a:r>
              <a:rPr lang="en-US" dirty="0"/>
              <a:t> “n-sided” aggressor row attacks</a:t>
            </a:r>
          </a:p>
          <a:p>
            <a:r>
              <a:rPr lang="en-US" dirty="0"/>
              <a:t>But all </a:t>
            </a:r>
            <a:r>
              <a:rPr lang="en-US" dirty="0" err="1"/>
              <a:t>RowHammer</a:t>
            </a:r>
            <a:r>
              <a:rPr lang="en-US" dirty="0"/>
              <a:t> attacks use uniform patterns.</a:t>
            </a:r>
          </a:p>
        </p:txBody>
      </p:sp>
      <p:graphicFrame>
        <p:nvGraphicFramePr>
          <p:cNvPr id="6" name="Table 6">
            <a:extLst>
              <a:ext uri="{FF2B5EF4-FFF2-40B4-BE49-F238E27FC236}">
                <a16:creationId xmlns:a16="http://schemas.microsoft.com/office/drawing/2014/main" id="{478D5924-060B-7F48-BEDC-5221867178DE}"/>
              </a:ext>
            </a:extLst>
          </p:cNvPr>
          <p:cNvGraphicFramePr>
            <a:graphicFrameLocks noGrp="1"/>
          </p:cNvGraphicFramePr>
          <p:nvPr>
            <p:ph sz="half" idx="2"/>
            <p:extLst>
              <p:ext uri="{D42A27DB-BD31-4B8C-83A1-F6EECF244321}">
                <p14:modId xmlns:p14="http://schemas.microsoft.com/office/powerpoint/2010/main" val="3310428601"/>
              </p:ext>
            </p:extLst>
          </p:nvPr>
        </p:nvGraphicFramePr>
        <p:xfrm>
          <a:off x="5089525" y="2160588"/>
          <a:ext cx="4184650" cy="3708400"/>
        </p:xfrm>
        <a:graphic>
          <a:graphicData uri="http://schemas.openxmlformats.org/drawingml/2006/table">
            <a:tbl>
              <a:tblPr firstRow="1" bandRow="1">
                <a:tableStyleId>{5940675A-B579-460E-94D1-54222C63F5DA}</a:tableStyleId>
              </a:tblPr>
              <a:tblGrid>
                <a:gridCol w="418465">
                  <a:extLst>
                    <a:ext uri="{9D8B030D-6E8A-4147-A177-3AD203B41FA5}">
                      <a16:colId xmlns:a16="http://schemas.microsoft.com/office/drawing/2014/main" val="2952379367"/>
                    </a:ext>
                  </a:extLst>
                </a:gridCol>
                <a:gridCol w="418465">
                  <a:extLst>
                    <a:ext uri="{9D8B030D-6E8A-4147-A177-3AD203B41FA5}">
                      <a16:colId xmlns:a16="http://schemas.microsoft.com/office/drawing/2014/main" val="1475332678"/>
                    </a:ext>
                  </a:extLst>
                </a:gridCol>
                <a:gridCol w="418465">
                  <a:extLst>
                    <a:ext uri="{9D8B030D-6E8A-4147-A177-3AD203B41FA5}">
                      <a16:colId xmlns:a16="http://schemas.microsoft.com/office/drawing/2014/main" val="1796343766"/>
                    </a:ext>
                  </a:extLst>
                </a:gridCol>
                <a:gridCol w="418465">
                  <a:extLst>
                    <a:ext uri="{9D8B030D-6E8A-4147-A177-3AD203B41FA5}">
                      <a16:colId xmlns:a16="http://schemas.microsoft.com/office/drawing/2014/main" val="1568614681"/>
                    </a:ext>
                  </a:extLst>
                </a:gridCol>
                <a:gridCol w="418465">
                  <a:extLst>
                    <a:ext uri="{9D8B030D-6E8A-4147-A177-3AD203B41FA5}">
                      <a16:colId xmlns:a16="http://schemas.microsoft.com/office/drawing/2014/main" val="183341882"/>
                    </a:ext>
                  </a:extLst>
                </a:gridCol>
                <a:gridCol w="418465">
                  <a:extLst>
                    <a:ext uri="{9D8B030D-6E8A-4147-A177-3AD203B41FA5}">
                      <a16:colId xmlns:a16="http://schemas.microsoft.com/office/drawing/2014/main" val="2747378821"/>
                    </a:ext>
                  </a:extLst>
                </a:gridCol>
                <a:gridCol w="418465">
                  <a:extLst>
                    <a:ext uri="{9D8B030D-6E8A-4147-A177-3AD203B41FA5}">
                      <a16:colId xmlns:a16="http://schemas.microsoft.com/office/drawing/2014/main" val="276758045"/>
                    </a:ext>
                  </a:extLst>
                </a:gridCol>
                <a:gridCol w="418465">
                  <a:extLst>
                    <a:ext uri="{9D8B030D-6E8A-4147-A177-3AD203B41FA5}">
                      <a16:colId xmlns:a16="http://schemas.microsoft.com/office/drawing/2014/main" val="457151660"/>
                    </a:ext>
                  </a:extLst>
                </a:gridCol>
                <a:gridCol w="418465">
                  <a:extLst>
                    <a:ext uri="{9D8B030D-6E8A-4147-A177-3AD203B41FA5}">
                      <a16:colId xmlns:a16="http://schemas.microsoft.com/office/drawing/2014/main" val="2582761275"/>
                    </a:ext>
                  </a:extLst>
                </a:gridCol>
                <a:gridCol w="418465">
                  <a:extLst>
                    <a:ext uri="{9D8B030D-6E8A-4147-A177-3AD203B41FA5}">
                      <a16:colId xmlns:a16="http://schemas.microsoft.com/office/drawing/2014/main" val="1467362868"/>
                    </a:ext>
                  </a:extLst>
                </a:gridCol>
              </a:tblGrid>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26964711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03067052"/>
                  </a:ext>
                </a:extLst>
              </a:tr>
              <a:tr h="370840">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extLst>
                  <a:ext uri="{0D108BD9-81ED-4DB2-BD59-A6C34878D82A}">
                    <a16:rowId xmlns:a16="http://schemas.microsoft.com/office/drawing/2014/main" val="293704355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solidFill>
                      <a:schemeClr val="accent5"/>
                    </a:solidFill>
                  </a:tcPr>
                </a:tc>
                <a:tc>
                  <a:txBody>
                    <a:bodyPr/>
                    <a:lstStyle/>
                    <a:p>
                      <a:pPr algn="ctr"/>
                      <a:r>
                        <a:rPr lang="en-US" dirty="0"/>
                        <a:t>0</a:t>
                      </a:r>
                    </a:p>
                  </a:txBody>
                  <a:tcPr>
                    <a:noFill/>
                  </a:tcPr>
                </a:tc>
                <a:tc>
                  <a:txBody>
                    <a:bodyPr/>
                    <a:lstStyle/>
                    <a:p>
                      <a:pPr algn="ctr"/>
                      <a:r>
                        <a:rPr lang="en-US" dirty="0"/>
                        <a:t>1</a:t>
                      </a:r>
                    </a:p>
                  </a:txBody>
                  <a:tcPr>
                    <a:noFill/>
                  </a:tcPr>
                </a:tc>
                <a:tc>
                  <a:txBody>
                    <a:bodyPr/>
                    <a:lstStyle/>
                    <a:p>
                      <a:pPr algn="ctr"/>
                      <a:r>
                        <a:rPr lang="en-US" dirty="0"/>
                        <a:t>0</a:t>
                      </a:r>
                    </a:p>
                  </a:txBody>
                  <a:tcPr/>
                </a:tc>
                <a:extLst>
                  <a:ext uri="{0D108BD9-81ED-4DB2-BD59-A6C34878D82A}">
                    <a16:rowId xmlns:a16="http://schemas.microsoft.com/office/drawing/2014/main" val="2906072084"/>
                  </a:ext>
                </a:extLst>
              </a:tr>
              <a:tr h="370840">
                <a:tc>
                  <a:txBody>
                    <a:bodyPr/>
                    <a:lstStyle/>
                    <a:p>
                      <a:pPr algn="ctr"/>
                      <a:r>
                        <a:rPr lang="en-US" dirty="0"/>
                        <a:t>0</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extLst>
                  <a:ext uri="{0D108BD9-81ED-4DB2-BD59-A6C34878D82A}">
                    <a16:rowId xmlns:a16="http://schemas.microsoft.com/office/drawing/2014/main" val="151589476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36425252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2932475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53914128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4908744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12208223"/>
                  </a:ext>
                </a:extLst>
              </a:tr>
            </a:tbl>
          </a:graphicData>
        </a:graphic>
      </p:graphicFrame>
    </p:spTree>
    <p:extLst>
      <p:ext uri="{BB962C8B-B14F-4D97-AF65-F5344CB8AC3E}">
        <p14:creationId xmlns:p14="http://schemas.microsoft.com/office/powerpoint/2010/main" val="3918124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F14C8-1C23-A241-9120-D81C057204C0}"/>
              </a:ext>
            </a:extLst>
          </p:cNvPr>
          <p:cNvSpPr>
            <a:spLocks noGrp="1"/>
          </p:cNvSpPr>
          <p:nvPr>
            <p:ph type="title"/>
          </p:nvPr>
        </p:nvSpPr>
        <p:spPr/>
        <p:txBody>
          <a:bodyPr/>
          <a:lstStyle/>
          <a:p>
            <a:r>
              <a:rPr lang="en-US" dirty="0" err="1"/>
              <a:t>RowHammer</a:t>
            </a:r>
            <a:r>
              <a:rPr lang="en-US" dirty="0"/>
              <a:t> Mitigations</a:t>
            </a:r>
          </a:p>
        </p:txBody>
      </p:sp>
      <p:sp>
        <p:nvSpPr>
          <p:cNvPr id="6" name="Content Placeholder 5">
            <a:extLst>
              <a:ext uri="{FF2B5EF4-FFF2-40B4-BE49-F238E27FC236}">
                <a16:creationId xmlns:a16="http://schemas.microsoft.com/office/drawing/2014/main" id="{0674D040-D400-8E4C-9786-02B887994A0A}"/>
              </a:ext>
            </a:extLst>
          </p:cNvPr>
          <p:cNvSpPr>
            <a:spLocks noGrp="1"/>
          </p:cNvSpPr>
          <p:nvPr>
            <p:ph idx="1"/>
          </p:nvPr>
        </p:nvSpPr>
        <p:spPr/>
        <p:txBody>
          <a:bodyPr/>
          <a:lstStyle/>
          <a:p>
            <a:r>
              <a:rPr lang="en-US" dirty="0" err="1"/>
              <a:t>RowHammer</a:t>
            </a:r>
            <a:r>
              <a:rPr lang="en-US" dirty="0"/>
              <a:t> is not a vulnerability that can be fixed in existing devices (similar to </a:t>
            </a:r>
            <a:r>
              <a:rPr lang="en-US" dirty="0" err="1"/>
              <a:t>Spectre</a:t>
            </a:r>
            <a:r>
              <a:rPr lang="en-US" dirty="0"/>
              <a:t> and Meltdown attacks).</a:t>
            </a:r>
          </a:p>
          <a:p>
            <a:r>
              <a:rPr lang="en-US" dirty="0"/>
              <a:t>These are design choices.  New secure designs are required.  Old devices must be replaced.</a:t>
            </a:r>
          </a:p>
          <a:p>
            <a:r>
              <a:rPr lang="en-US" dirty="0"/>
              <a:t>New DRAM (DDR4) has anti-</a:t>
            </a:r>
            <a:r>
              <a:rPr lang="en-US" dirty="0" err="1"/>
              <a:t>RowHammer</a:t>
            </a:r>
            <a:r>
              <a:rPr lang="en-US" dirty="0"/>
              <a:t> mitigations like </a:t>
            </a:r>
            <a:br>
              <a:rPr lang="en-US" dirty="0"/>
            </a:br>
            <a:r>
              <a:rPr lang="en-US" dirty="0"/>
              <a:t>TRR (Target Row Refreshing).</a:t>
            </a:r>
          </a:p>
          <a:p>
            <a:pPr lvl="1"/>
            <a:endParaRPr lang="en-US" dirty="0"/>
          </a:p>
          <a:p>
            <a:pPr marL="57150" indent="0">
              <a:buNone/>
            </a:pPr>
            <a:r>
              <a:rPr lang="en-US" dirty="0"/>
              <a:t>But cyber attacks and defense (mitigations) are co-evolutionary!  As defenders “catch up” to new attackers, the attackers’ new attacks get better.  </a:t>
            </a:r>
          </a:p>
          <a:p>
            <a:endParaRPr lang="en-US" dirty="0"/>
          </a:p>
        </p:txBody>
      </p:sp>
    </p:spTree>
    <p:extLst>
      <p:ext uri="{BB962C8B-B14F-4D97-AF65-F5344CB8AC3E}">
        <p14:creationId xmlns:p14="http://schemas.microsoft.com/office/powerpoint/2010/main" val="360026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E7756B81-5B2F-7C42-915B-A100EDCA9C87}"/>
              </a:ext>
            </a:extLst>
          </p:cNvPr>
          <p:cNvSpPr>
            <a:spLocks noGrp="1"/>
          </p:cNvSpPr>
          <p:nvPr>
            <p:ph type="title"/>
          </p:nvPr>
        </p:nvSpPr>
        <p:spPr>
          <a:xfrm>
            <a:off x="677334" y="609600"/>
            <a:ext cx="8596668" cy="1320800"/>
          </a:xfrm>
        </p:spPr>
        <p:txBody>
          <a:bodyPr>
            <a:normAutofit/>
          </a:bodyPr>
          <a:lstStyle/>
          <a:p>
            <a:r>
              <a:rPr lang="en-US" dirty="0"/>
              <a:t>Overview</a:t>
            </a:r>
          </a:p>
        </p:txBody>
      </p:sp>
      <p:sp>
        <p:nvSpPr>
          <p:cNvPr id="5" name="Content Placeholder 4">
            <a:extLst>
              <a:ext uri="{FF2B5EF4-FFF2-40B4-BE49-F238E27FC236}">
                <a16:creationId xmlns:a16="http://schemas.microsoft.com/office/drawing/2014/main" id="{5C17A07D-DAC3-5C4B-B951-D5858D9FCCF2}"/>
              </a:ext>
            </a:extLst>
          </p:cNvPr>
          <p:cNvSpPr>
            <a:spLocks noGrp="1"/>
          </p:cNvSpPr>
          <p:nvPr>
            <p:ph idx="1"/>
          </p:nvPr>
        </p:nvSpPr>
        <p:spPr>
          <a:xfrm>
            <a:off x="677334" y="2160589"/>
            <a:ext cx="8596668" cy="3880773"/>
          </a:xfrm>
        </p:spPr>
        <p:txBody>
          <a:bodyPr>
            <a:normAutofit/>
          </a:bodyPr>
          <a:lstStyle/>
          <a:p>
            <a:r>
              <a:rPr lang="en-US" dirty="0"/>
              <a:t>What is </a:t>
            </a:r>
            <a:r>
              <a:rPr lang="en-US" dirty="0" err="1"/>
              <a:t>BlackSmith</a:t>
            </a:r>
            <a:r>
              <a:rPr lang="en-US" dirty="0"/>
              <a:t>? (and what is </a:t>
            </a:r>
            <a:r>
              <a:rPr lang="en-US" dirty="0" err="1"/>
              <a:t>RowHammer</a:t>
            </a:r>
            <a:r>
              <a:rPr lang="en-US" dirty="0"/>
              <a:t>?!)</a:t>
            </a:r>
          </a:p>
          <a:p>
            <a:r>
              <a:rPr lang="en-US" dirty="0"/>
              <a:t>Bit Flipping for fun and profit</a:t>
            </a:r>
          </a:p>
          <a:p>
            <a:r>
              <a:rPr lang="en-US" dirty="0"/>
              <a:t>Coverage</a:t>
            </a:r>
          </a:p>
          <a:p>
            <a:r>
              <a:rPr lang="en-US" dirty="0"/>
              <a:t>Mitigation</a:t>
            </a:r>
          </a:p>
        </p:txBody>
      </p:sp>
    </p:spTree>
    <p:extLst>
      <p:ext uri="{BB962C8B-B14F-4D97-AF65-F5344CB8AC3E}">
        <p14:creationId xmlns:p14="http://schemas.microsoft.com/office/powerpoint/2010/main" val="272010942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F65BE0-1E69-2345-98C1-A69F64DA6EB0}"/>
              </a:ext>
            </a:extLst>
          </p:cNvPr>
          <p:cNvSpPr>
            <a:spLocks noGrp="1"/>
          </p:cNvSpPr>
          <p:nvPr>
            <p:ph type="title"/>
          </p:nvPr>
        </p:nvSpPr>
        <p:spPr/>
        <p:txBody>
          <a:bodyPr/>
          <a:lstStyle/>
          <a:p>
            <a:r>
              <a:rPr lang="en-US" dirty="0"/>
              <a:t>Evolution of </a:t>
            </a:r>
            <a:r>
              <a:rPr lang="en-US" dirty="0" err="1"/>
              <a:t>RowHammer</a:t>
            </a:r>
            <a:endParaRPr lang="en-US" dirty="0"/>
          </a:p>
        </p:txBody>
      </p:sp>
      <p:sp>
        <p:nvSpPr>
          <p:cNvPr id="6" name="Content Placeholder 5">
            <a:extLst>
              <a:ext uri="{FF2B5EF4-FFF2-40B4-BE49-F238E27FC236}">
                <a16:creationId xmlns:a16="http://schemas.microsoft.com/office/drawing/2014/main" id="{05853FA1-FAAC-7744-82FD-571617C364E2}"/>
              </a:ext>
            </a:extLst>
          </p:cNvPr>
          <p:cNvSpPr>
            <a:spLocks noGrp="1"/>
          </p:cNvSpPr>
          <p:nvPr>
            <p:ph idx="1"/>
          </p:nvPr>
        </p:nvSpPr>
        <p:spPr/>
        <p:txBody>
          <a:bodyPr/>
          <a:lstStyle/>
          <a:p>
            <a:r>
              <a:rPr lang="en-US" dirty="0"/>
              <a:t>“Attacks only get better.”  -- </a:t>
            </a:r>
            <a:r>
              <a:rPr lang="en-US" dirty="0">
                <a:hlinkClick r:id="rId3"/>
              </a:rPr>
              <a:t>Bruce </a:t>
            </a:r>
            <a:r>
              <a:rPr lang="en-US" dirty="0" err="1">
                <a:hlinkClick r:id="rId3"/>
              </a:rPr>
              <a:t>Schneier</a:t>
            </a:r>
            <a:endParaRPr lang="en-US" dirty="0"/>
          </a:p>
          <a:p>
            <a:r>
              <a:rPr lang="en-US" dirty="0" err="1"/>
              <a:t>RowHammer</a:t>
            </a:r>
            <a:r>
              <a:rPr lang="en-US" dirty="0"/>
              <a:t> attacks are practical!</a:t>
            </a:r>
          </a:p>
          <a:p>
            <a:r>
              <a:rPr lang="en-US" dirty="0"/>
              <a:t>Work in the real word (web browsers, smart phones, in the Cloud, and across the Internet):</a:t>
            </a:r>
          </a:p>
          <a:p>
            <a:pPr marL="0" indent="0">
              <a:buNone/>
            </a:pPr>
            <a:endParaRPr lang="en-US" dirty="0"/>
          </a:p>
          <a:p>
            <a:pPr>
              <a:buFont typeface="+mj-lt"/>
              <a:buAutoNum type="arabicPeriod"/>
            </a:pPr>
            <a:r>
              <a:rPr lang="en-US" dirty="0"/>
              <a:t>SMASH Attack (JavaScript web page bit flipping)</a:t>
            </a:r>
          </a:p>
          <a:p>
            <a:pPr>
              <a:buFont typeface="+mj-lt"/>
              <a:buAutoNum type="arabicPeriod"/>
            </a:pPr>
            <a:r>
              <a:rPr lang="en-US" dirty="0"/>
              <a:t>DRAMMER (Deterministic bit flipping on mobile devices)</a:t>
            </a:r>
          </a:p>
          <a:p>
            <a:pPr>
              <a:buFont typeface="+mj-lt"/>
              <a:buAutoNum type="arabicPeriod"/>
            </a:pPr>
            <a:r>
              <a:rPr lang="en-US" dirty="0"/>
              <a:t>Flip Feng Shui (Software “needle in a haystack” bit flip)</a:t>
            </a:r>
          </a:p>
          <a:p>
            <a:pPr>
              <a:buFont typeface="+mj-lt"/>
              <a:buAutoNum type="arabicPeriod"/>
            </a:pPr>
            <a:r>
              <a:rPr lang="en-US" dirty="0"/>
              <a:t>Throw Hammer (Remote bit flipping via network)</a:t>
            </a:r>
          </a:p>
          <a:p>
            <a:pPr lvl="1">
              <a:buFont typeface="+mj-lt"/>
              <a:buAutoNum type="arabicPeriod"/>
            </a:pPr>
            <a:endParaRPr lang="en-US" dirty="0"/>
          </a:p>
        </p:txBody>
      </p:sp>
    </p:spTree>
    <p:extLst>
      <p:ext uri="{BB962C8B-B14F-4D97-AF65-F5344CB8AC3E}">
        <p14:creationId xmlns:p14="http://schemas.microsoft.com/office/powerpoint/2010/main" val="722494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06EE-7CB5-CA41-9758-7C0B9FE397F1}"/>
              </a:ext>
            </a:extLst>
          </p:cNvPr>
          <p:cNvSpPr>
            <a:spLocks noGrp="1"/>
          </p:cNvSpPr>
          <p:nvPr>
            <p:ph type="title"/>
          </p:nvPr>
        </p:nvSpPr>
        <p:spPr/>
        <p:txBody>
          <a:bodyPr/>
          <a:lstStyle/>
          <a:p>
            <a:r>
              <a:rPr lang="en-US" dirty="0"/>
              <a:t>And now… </a:t>
            </a:r>
            <a:r>
              <a:rPr lang="en-US" dirty="0" err="1"/>
              <a:t>BlackSmith</a:t>
            </a:r>
            <a:br>
              <a:rPr lang="en-US" dirty="0"/>
            </a:br>
            <a:r>
              <a:rPr lang="en-US" dirty="0"/>
              <a:t>CVE 2021-42114</a:t>
            </a:r>
          </a:p>
        </p:txBody>
      </p:sp>
      <p:sp>
        <p:nvSpPr>
          <p:cNvPr id="3" name="Content Placeholder 2">
            <a:extLst>
              <a:ext uri="{FF2B5EF4-FFF2-40B4-BE49-F238E27FC236}">
                <a16:creationId xmlns:a16="http://schemas.microsoft.com/office/drawing/2014/main" id="{5F2BAB90-8D5C-BA43-8AF1-B6A4BE7ABC34}"/>
              </a:ext>
            </a:extLst>
          </p:cNvPr>
          <p:cNvSpPr>
            <a:spLocks noGrp="1"/>
          </p:cNvSpPr>
          <p:nvPr>
            <p:ph idx="1"/>
          </p:nvPr>
        </p:nvSpPr>
        <p:spPr/>
        <p:txBody>
          <a:bodyPr/>
          <a:lstStyle/>
          <a:p>
            <a:r>
              <a:rPr lang="en-US" b="1" u="sng" dirty="0" err="1"/>
              <a:t>BlackSmith</a:t>
            </a:r>
            <a:r>
              <a:rPr lang="en-US" dirty="0"/>
              <a:t>: resulted from research into new, non-uniform access patterns that are frequency based and bypass TRR on standard PCs using “fuzzing”.</a:t>
            </a:r>
          </a:p>
          <a:p>
            <a:r>
              <a:rPr lang="en-US" dirty="0"/>
              <a:t>Unfortunately, </a:t>
            </a:r>
            <a:r>
              <a:rPr lang="en-US" dirty="0" err="1"/>
              <a:t>BlackSmith</a:t>
            </a:r>
            <a:r>
              <a:rPr lang="en-US" dirty="0"/>
              <a:t> demonstrates </a:t>
            </a:r>
            <a:r>
              <a:rPr lang="en-US" dirty="0" err="1"/>
              <a:t>RowHammer</a:t>
            </a:r>
            <a:r>
              <a:rPr lang="en-US" dirty="0"/>
              <a:t> bit flipping on ALL DDR4 devices tested with little effort.</a:t>
            </a:r>
          </a:p>
          <a:p>
            <a:pPr lvl="1"/>
            <a:r>
              <a:rPr lang="en-US" dirty="0"/>
              <a:t>Search space of non-uniform access patterns is MASSIVE!</a:t>
            </a:r>
          </a:p>
          <a:p>
            <a:pPr lvl="1"/>
            <a:r>
              <a:rPr lang="en-US" dirty="0"/>
              <a:t>Basic research question, “Which access patterns still flip bits?”</a:t>
            </a:r>
          </a:p>
          <a:p>
            <a:pPr lvl="2"/>
            <a:r>
              <a:rPr lang="en-US" dirty="0"/>
              <a:t>Fuzzing varies the order, regularity, and intensity of ”aggressor rows”</a:t>
            </a:r>
          </a:p>
          <a:p>
            <a:pPr lvl="2"/>
            <a:r>
              <a:rPr lang="en-US" dirty="0"/>
              <a:t>Observations matched well-known input parameters in the frequency domain (frequency, amplitude, and phase)</a:t>
            </a:r>
          </a:p>
          <a:p>
            <a:pPr lvl="2"/>
            <a:r>
              <a:rPr lang="en-US" dirty="0"/>
              <a:t>N-sided patterns still trigger bit flips 31% of the time!</a:t>
            </a:r>
          </a:p>
          <a:p>
            <a:pPr lvl="1"/>
            <a:endParaRPr lang="en-US" dirty="0"/>
          </a:p>
        </p:txBody>
      </p:sp>
    </p:spTree>
    <p:extLst>
      <p:ext uri="{BB962C8B-B14F-4D97-AF65-F5344CB8AC3E}">
        <p14:creationId xmlns:p14="http://schemas.microsoft.com/office/powerpoint/2010/main" val="2391625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0615-80B0-584F-B0FC-B98E9A38A804}"/>
              </a:ext>
            </a:extLst>
          </p:cNvPr>
          <p:cNvSpPr>
            <a:spLocks noGrp="1"/>
          </p:cNvSpPr>
          <p:nvPr>
            <p:ph type="title"/>
          </p:nvPr>
        </p:nvSpPr>
        <p:spPr/>
        <p:txBody>
          <a:bodyPr/>
          <a:lstStyle/>
          <a:p>
            <a:r>
              <a:rPr lang="en-US" dirty="0"/>
              <a:t>Some quick examples</a:t>
            </a:r>
          </a:p>
        </p:txBody>
      </p:sp>
      <p:pic>
        <p:nvPicPr>
          <p:cNvPr id="9" name="Content Placeholder 8" descr="A picture containing text, screenshot&#10;&#10;Description automatically generated">
            <a:extLst>
              <a:ext uri="{FF2B5EF4-FFF2-40B4-BE49-F238E27FC236}">
                <a16:creationId xmlns:a16="http://schemas.microsoft.com/office/drawing/2014/main" id="{F4AA71A6-1089-F34E-9F3B-A9A116844317}"/>
              </a:ext>
            </a:extLst>
          </p:cNvPr>
          <p:cNvPicPr>
            <a:picLocks noGrp="1" noChangeAspect="1"/>
          </p:cNvPicPr>
          <p:nvPr>
            <p:ph idx="1"/>
          </p:nvPr>
        </p:nvPicPr>
        <p:blipFill>
          <a:blip r:embed="rId3"/>
          <a:stretch>
            <a:fillRect/>
          </a:stretch>
        </p:blipFill>
        <p:spPr>
          <a:xfrm>
            <a:off x="1686325" y="1524002"/>
            <a:ext cx="6578686" cy="4545734"/>
          </a:xfrm>
        </p:spPr>
      </p:pic>
    </p:spTree>
    <p:extLst>
      <p:ext uri="{BB962C8B-B14F-4D97-AF65-F5344CB8AC3E}">
        <p14:creationId xmlns:p14="http://schemas.microsoft.com/office/powerpoint/2010/main" val="27388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2BFC-71DD-7149-ACC9-A969AB257B13}"/>
              </a:ext>
            </a:extLst>
          </p:cNvPr>
          <p:cNvSpPr>
            <a:spLocks noGrp="1"/>
          </p:cNvSpPr>
          <p:nvPr>
            <p:ph type="title"/>
          </p:nvPr>
        </p:nvSpPr>
        <p:spPr/>
        <p:txBody>
          <a:bodyPr/>
          <a:lstStyle/>
          <a:p>
            <a:r>
              <a:rPr lang="en-US" dirty="0"/>
              <a:t>What is a </a:t>
            </a:r>
            <a:r>
              <a:rPr lang="en-US" dirty="0" err="1"/>
              <a:t>fuzzer</a:t>
            </a:r>
            <a:r>
              <a:rPr lang="en-US" dirty="0"/>
              <a:t>?</a:t>
            </a:r>
          </a:p>
        </p:txBody>
      </p:sp>
      <p:sp>
        <p:nvSpPr>
          <p:cNvPr id="3" name="Content Placeholder 2">
            <a:extLst>
              <a:ext uri="{FF2B5EF4-FFF2-40B4-BE49-F238E27FC236}">
                <a16:creationId xmlns:a16="http://schemas.microsoft.com/office/drawing/2014/main" id="{6CE6BEB0-5CA6-F34A-9C0E-BECDEA1E7DAE}"/>
              </a:ext>
            </a:extLst>
          </p:cNvPr>
          <p:cNvSpPr>
            <a:spLocks noGrp="1"/>
          </p:cNvSpPr>
          <p:nvPr>
            <p:ph sz="half" idx="1"/>
          </p:nvPr>
        </p:nvSpPr>
        <p:spPr/>
        <p:txBody>
          <a:bodyPr>
            <a:normAutofit lnSpcReduction="10000"/>
          </a:bodyPr>
          <a:lstStyle/>
          <a:p>
            <a:r>
              <a:rPr lang="en-US" dirty="0" err="1"/>
              <a:t>Fuzzers</a:t>
            </a:r>
            <a:r>
              <a:rPr lang="en-US" dirty="0"/>
              <a:t> are a security tool that (randomly) </a:t>
            </a:r>
            <a:r>
              <a:rPr lang="en-US" b="1" dirty="0"/>
              <a:t>varies input</a:t>
            </a:r>
            <a:r>
              <a:rPr lang="en-US" dirty="0"/>
              <a:t> and notes </a:t>
            </a:r>
            <a:r>
              <a:rPr lang="en-US" b="1" dirty="0"/>
              <a:t>output</a:t>
            </a:r>
            <a:r>
              <a:rPr lang="en-US" dirty="0"/>
              <a:t>.</a:t>
            </a:r>
          </a:p>
          <a:p>
            <a:r>
              <a:rPr lang="en-US" dirty="0" err="1"/>
              <a:t>BlackSmith</a:t>
            </a:r>
            <a:r>
              <a:rPr lang="en-US" dirty="0"/>
              <a:t> </a:t>
            </a:r>
            <a:r>
              <a:rPr lang="en-US" b="1" dirty="0"/>
              <a:t>fuzzes access patterns</a:t>
            </a:r>
            <a:r>
              <a:rPr lang="en-US" dirty="0"/>
              <a:t> on DRAM device over a period of 12 hours.</a:t>
            </a:r>
          </a:p>
          <a:p>
            <a:r>
              <a:rPr lang="en-US" b="1" dirty="0"/>
              <a:t>Learns</a:t>
            </a:r>
            <a:r>
              <a:rPr lang="en-US" dirty="0"/>
              <a:t> best access pattern over 256 MB</a:t>
            </a:r>
          </a:p>
          <a:p>
            <a:r>
              <a:rPr lang="en-US" dirty="0"/>
              <a:t>Processor access to DRAM bypasses L1, L2, and L3 cache and is SLOW</a:t>
            </a:r>
          </a:p>
          <a:p>
            <a:r>
              <a:rPr lang="en-US" dirty="0"/>
              <a:t>Reported a large number of bit flips in 2:3 vendors (anonymized results)</a:t>
            </a:r>
          </a:p>
        </p:txBody>
      </p:sp>
      <p:graphicFrame>
        <p:nvGraphicFramePr>
          <p:cNvPr id="5" name="Table 5">
            <a:extLst>
              <a:ext uri="{FF2B5EF4-FFF2-40B4-BE49-F238E27FC236}">
                <a16:creationId xmlns:a16="http://schemas.microsoft.com/office/drawing/2014/main" id="{351B959E-BAD8-0142-AC7E-9F346AD1C5A3}"/>
              </a:ext>
            </a:extLst>
          </p:cNvPr>
          <p:cNvGraphicFramePr>
            <a:graphicFrameLocks noGrp="1"/>
          </p:cNvGraphicFramePr>
          <p:nvPr>
            <p:ph sz="half" idx="2"/>
            <p:extLst>
              <p:ext uri="{D42A27DB-BD31-4B8C-83A1-F6EECF244321}">
                <p14:modId xmlns:p14="http://schemas.microsoft.com/office/powerpoint/2010/main" val="3340595350"/>
              </p:ext>
            </p:extLst>
          </p:nvPr>
        </p:nvGraphicFramePr>
        <p:xfrm>
          <a:off x="5089525" y="2160588"/>
          <a:ext cx="4184650" cy="741680"/>
        </p:xfrm>
        <a:graphic>
          <a:graphicData uri="http://schemas.openxmlformats.org/drawingml/2006/table">
            <a:tbl>
              <a:tblPr firstRow="1" bandRow="1">
                <a:tableStyleId>{5C22544A-7EE6-4342-B048-85BDC9FD1C3A}</a:tableStyleId>
              </a:tblPr>
              <a:tblGrid>
                <a:gridCol w="2092325">
                  <a:extLst>
                    <a:ext uri="{9D8B030D-6E8A-4147-A177-3AD203B41FA5}">
                      <a16:colId xmlns:a16="http://schemas.microsoft.com/office/drawing/2014/main" val="1530192637"/>
                    </a:ext>
                  </a:extLst>
                </a:gridCol>
                <a:gridCol w="2092325">
                  <a:extLst>
                    <a:ext uri="{9D8B030D-6E8A-4147-A177-3AD203B41FA5}">
                      <a16:colId xmlns:a16="http://schemas.microsoft.com/office/drawing/2014/main" val="2947790339"/>
                    </a:ext>
                  </a:extLst>
                </a:gridCol>
              </a:tblGrid>
              <a:tr h="370840">
                <a:tc>
                  <a:txBody>
                    <a:bodyPr/>
                    <a:lstStyle/>
                    <a:p>
                      <a:pPr algn="ctr"/>
                      <a:r>
                        <a:rPr lang="en-US" dirty="0"/>
                        <a:t>f(x)</a:t>
                      </a:r>
                    </a:p>
                  </a:txBody>
                  <a:tcPr/>
                </a:tc>
                <a:tc>
                  <a:txBody>
                    <a:bodyPr/>
                    <a:lstStyle/>
                    <a:p>
                      <a:pPr algn="ctr"/>
                      <a:r>
                        <a:rPr lang="en-US" dirty="0"/>
                        <a:t>y</a:t>
                      </a:r>
                    </a:p>
                  </a:txBody>
                  <a:tcPr/>
                </a:tc>
                <a:extLst>
                  <a:ext uri="{0D108BD9-81ED-4DB2-BD59-A6C34878D82A}">
                    <a16:rowId xmlns:a16="http://schemas.microsoft.com/office/drawing/2014/main" val="3281370377"/>
                  </a:ext>
                </a:extLst>
              </a:tr>
              <a:tr h="370840">
                <a:tc>
                  <a:txBody>
                    <a:bodyPr/>
                    <a:lstStyle/>
                    <a:p>
                      <a:pPr algn="r"/>
                      <a:r>
                        <a:rPr lang="en-US" dirty="0"/>
                        <a:t>1</a:t>
                      </a:r>
                    </a:p>
                  </a:txBody>
                  <a:tcPr/>
                </a:tc>
                <a:tc>
                  <a:txBody>
                    <a:bodyPr/>
                    <a:lstStyle/>
                    <a:p>
                      <a:pPr algn="r"/>
                      <a:r>
                        <a:rPr lang="en-US" dirty="0"/>
                        <a:t>0</a:t>
                      </a:r>
                    </a:p>
                  </a:txBody>
                  <a:tcPr/>
                </a:tc>
                <a:extLst>
                  <a:ext uri="{0D108BD9-81ED-4DB2-BD59-A6C34878D82A}">
                    <a16:rowId xmlns:a16="http://schemas.microsoft.com/office/drawing/2014/main" val="3592833512"/>
                  </a:ext>
                </a:extLst>
              </a:tr>
            </a:tbl>
          </a:graphicData>
        </a:graphic>
      </p:graphicFrame>
    </p:spTree>
    <p:extLst>
      <p:ext uri="{BB962C8B-B14F-4D97-AF65-F5344CB8AC3E}">
        <p14:creationId xmlns:p14="http://schemas.microsoft.com/office/powerpoint/2010/main" val="214728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2BFC-71DD-7149-ACC9-A969AB257B13}"/>
              </a:ext>
            </a:extLst>
          </p:cNvPr>
          <p:cNvSpPr>
            <a:spLocks noGrp="1"/>
          </p:cNvSpPr>
          <p:nvPr>
            <p:ph type="title"/>
          </p:nvPr>
        </p:nvSpPr>
        <p:spPr/>
        <p:txBody>
          <a:bodyPr/>
          <a:lstStyle/>
          <a:p>
            <a:r>
              <a:rPr lang="en-US" dirty="0"/>
              <a:t>What is a </a:t>
            </a:r>
            <a:r>
              <a:rPr lang="en-US" dirty="0" err="1"/>
              <a:t>fuzzer</a:t>
            </a:r>
            <a:r>
              <a:rPr lang="en-US" dirty="0"/>
              <a:t>?</a:t>
            </a:r>
          </a:p>
        </p:txBody>
      </p:sp>
      <p:sp>
        <p:nvSpPr>
          <p:cNvPr id="3" name="Content Placeholder 2">
            <a:extLst>
              <a:ext uri="{FF2B5EF4-FFF2-40B4-BE49-F238E27FC236}">
                <a16:creationId xmlns:a16="http://schemas.microsoft.com/office/drawing/2014/main" id="{6CE6BEB0-5CA6-F34A-9C0E-BECDEA1E7DAE}"/>
              </a:ext>
            </a:extLst>
          </p:cNvPr>
          <p:cNvSpPr>
            <a:spLocks noGrp="1"/>
          </p:cNvSpPr>
          <p:nvPr>
            <p:ph sz="half" idx="1"/>
          </p:nvPr>
        </p:nvSpPr>
        <p:spPr/>
        <p:txBody>
          <a:bodyPr>
            <a:normAutofit lnSpcReduction="10000"/>
          </a:bodyPr>
          <a:lstStyle/>
          <a:p>
            <a:r>
              <a:rPr lang="en-US" dirty="0" err="1"/>
              <a:t>Fuzzers</a:t>
            </a:r>
            <a:r>
              <a:rPr lang="en-US" dirty="0"/>
              <a:t> are a security tool that (randomly) </a:t>
            </a:r>
            <a:r>
              <a:rPr lang="en-US" b="1" dirty="0"/>
              <a:t>varies input</a:t>
            </a:r>
            <a:r>
              <a:rPr lang="en-US" dirty="0"/>
              <a:t> and notes </a:t>
            </a:r>
            <a:r>
              <a:rPr lang="en-US" b="1" dirty="0"/>
              <a:t>output</a:t>
            </a:r>
            <a:r>
              <a:rPr lang="en-US" dirty="0"/>
              <a:t>.</a:t>
            </a:r>
          </a:p>
          <a:p>
            <a:r>
              <a:rPr lang="en-US" dirty="0" err="1"/>
              <a:t>BlackSmith</a:t>
            </a:r>
            <a:r>
              <a:rPr lang="en-US" dirty="0"/>
              <a:t> </a:t>
            </a:r>
            <a:r>
              <a:rPr lang="en-US" b="1" dirty="0"/>
              <a:t>fuzzes access patterns</a:t>
            </a:r>
            <a:r>
              <a:rPr lang="en-US" dirty="0"/>
              <a:t> on DRAM device over a period of 12 hours.</a:t>
            </a:r>
          </a:p>
          <a:p>
            <a:r>
              <a:rPr lang="en-US" b="1" dirty="0"/>
              <a:t>Learns</a:t>
            </a:r>
            <a:r>
              <a:rPr lang="en-US" dirty="0"/>
              <a:t> best access pattern over 256 MB</a:t>
            </a:r>
          </a:p>
          <a:p>
            <a:r>
              <a:rPr lang="en-US" dirty="0"/>
              <a:t>Processor access to DRAM bypasses L1, L2, and L3 cache and is SLOW</a:t>
            </a:r>
          </a:p>
          <a:p>
            <a:r>
              <a:rPr lang="en-US" dirty="0"/>
              <a:t>Reported a large number of bit flips in 2:3 vendors (anonymized results)</a:t>
            </a:r>
          </a:p>
        </p:txBody>
      </p:sp>
      <p:graphicFrame>
        <p:nvGraphicFramePr>
          <p:cNvPr id="5" name="Table 5">
            <a:extLst>
              <a:ext uri="{FF2B5EF4-FFF2-40B4-BE49-F238E27FC236}">
                <a16:creationId xmlns:a16="http://schemas.microsoft.com/office/drawing/2014/main" id="{351B959E-BAD8-0142-AC7E-9F346AD1C5A3}"/>
              </a:ext>
            </a:extLst>
          </p:cNvPr>
          <p:cNvGraphicFramePr>
            <a:graphicFrameLocks noGrp="1"/>
          </p:cNvGraphicFramePr>
          <p:nvPr>
            <p:ph sz="half" idx="2"/>
            <p:extLst>
              <p:ext uri="{D42A27DB-BD31-4B8C-83A1-F6EECF244321}">
                <p14:modId xmlns:p14="http://schemas.microsoft.com/office/powerpoint/2010/main" val="865736396"/>
              </p:ext>
            </p:extLst>
          </p:nvPr>
        </p:nvGraphicFramePr>
        <p:xfrm>
          <a:off x="5089525" y="2160588"/>
          <a:ext cx="4184650" cy="1112520"/>
        </p:xfrm>
        <a:graphic>
          <a:graphicData uri="http://schemas.openxmlformats.org/drawingml/2006/table">
            <a:tbl>
              <a:tblPr firstRow="1" bandRow="1">
                <a:tableStyleId>{5C22544A-7EE6-4342-B048-85BDC9FD1C3A}</a:tableStyleId>
              </a:tblPr>
              <a:tblGrid>
                <a:gridCol w="2092325">
                  <a:extLst>
                    <a:ext uri="{9D8B030D-6E8A-4147-A177-3AD203B41FA5}">
                      <a16:colId xmlns:a16="http://schemas.microsoft.com/office/drawing/2014/main" val="1530192637"/>
                    </a:ext>
                  </a:extLst>
                </a:gridCol>
                <a:gridCol w="2092325">
                  <a:extLst>
                    <a:ext uri="{9D8B030D-6E8A-4147-A177-3AD203B41FA5}">
                      <a16:colId xmlns:a16="http://schemas.microsoft.com/office/drawing/2014/main" val="2947790339"/>
                    </a:ext>
                  </a:extLst>
                </a:gridCol>
              </a:tblGrid>
              <a:tr h="370840">
                <a:tc>
                  <a:txBody>
                    <a:bodyPr/>
                    <a:lstStyle/>
                    <a:p>
                      <a:pPr algn="ctr"/>
                      <a:r>
                        <a:rPr lang="en-US" dirty="0"/>
                        <a:t>f(x)</a:t>
                      </a:r>
                    </a:p>
                  </a:txBody>
                  <a:tcPr/>
                </a:tc>
                <a:tc>
                  <a:txBody>
                    <a:bodyPr/>
                    <a:lstStyle/>
                    <a:p>
                      <a:pPr algn="ctr"/>
                      <a:r>
                        <a:rPr lang="en-US" dirty="0"/>
                        <a:t>y</a:t>
                      </a:r>
                    </a:p>
                  </a:txBody>
                  <a:tcPr/>
                </a:tc>
                <a:extLst>
                  <a:ext uri="{0D108BD9-81ED-4DB2-BD59-A6C34878D82A}">
                    <a16:rowId xmlns:a16="http://schemas.microsoft.com/office/drawing/2014/main" val="3281370377"/>
                  </a:ext>
                </a:extLst>
              </a:tr>
              <a:tr h="370840">
                <a:tc>
                  <a:txBody>
                    <a:bodyPr/>
                    <a:lstStyle/>
                    <a:p>
                      <a:pPr algn="r"/>
                      <a:r>
                        <a:rPr lang="en-US" dirty="0"/>
                        <a:t>1</a:t>
                      </a:r>
                    </a:p>
                  </a:txBody>
                  <a:tcPr/>
                </a:tc>
                <a:tc>
                  <a:txBody>
                    <a:bodyPr/>
                    <a:lstStyle/>
                    <a:p>
                      <a:pPr algn="r"/>
                      <a:r>
                        <a:rPr lang="en-US" dirty="0"/>
                        <a:t>0</a:t>
                      </a:r>
                    </a:p>
                  </a:txBody>
                  <a:tcPr/>
                </a:tc>
                <a:extLst>
                  <a:ext uri="{0D108BD9-81ED-4DB2-BD59-A6C34878D82A}">
                    <a16:rowId xmlns:a16="http://schemas.microsoft.com/office/drawing/2014/main" val="3592833512"/>
                  </a:ext>
                </a:extLst>
              </a:tr>
              <a:tr h="370840">
                <a:tc>
                  <a:txBody>
                    <a:bodyPr/>
                    <a:lstStyle/>
                    <a:p>
                      <a:pPr algn="r"/>
                      <a:r>
                        <a:rPr lang="en-US" dirty="0"/>
                        <a:t>2</a:t>
                      </a:r>
                    </a:p>
                  </a:txBody>
                  <a:tcPr/>
                </a:tc>
                <a:tc>
                  <a:txBody>
                    <a:bodyPr/>
                    <a:lstStyle/>
                    <a:p>
                      <a:pPr algn="r"/>
                      <a:r>
                        <a:rPr lang="en-US" dirty="0"/>
                        <a:t>3</a:t>
                      </a:r>
                    </a:p>
                  </a:txBody>
                  <a:tcPr/>
                </a:tc>
                <a:extLst>
                  <a:ext uri="{0D108BD9-81ED-4DB2-BD59-A6C34878D82A}">
                    <a16:rowId xmlns:a16="http://schemas.microsoft.com/office/drawing/2014/main" val="3348649653"/>
                  </a:ext>
                </a:extLst>
              </a:tr>
            </a:tbl>
          </a:graphicData>
        </a:graphic>
      </p:graphicFrame>
    </p:spTree>
    <p:extLst>
      <p:ext uri="{BB962C8B-B14F-4D97-AF65-F5344CB8AC3E}">
        <p14:creationId xmlns:p14="http://schemas.microsoft.com/office/powerpoint/2010/main" val="548924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2BFC-71DD-7149-ACC9-A969AB257B13}"/>
              </a:ext>
            </a:extLst>
          </p:cNvPr>
          <p:cNvSpPr>
            <a:spLocks noGrp="1"/>
          </p:cNvSpPr>
          <p:nvPr>
            <p:ph type="title"/>
          </p:nvPr>
        </p:nvSpPr>
        <p:spPr/>
        <p:txBody>
          <a:bodyPr/>
          <a:lstStyle/>
          <a:p>
            <a:r>
              <a:rPr lang="en-US" dirty="0"/>
              <a:t>What is a </a:t>
            </a:r>
            <a:r>
              <a:rPr lang="en-US" dirty="0" err="1"/>
              <a:t>fuzzer</a:t>
            </a:r>
            <a:r>
              <a:rPr lang="en-US" dirty="0"/>
              <a:t>?</a:t>
            </a:r>
          </a:p>
        </p:txBody>
      </p:sp>
      <p:sp>
        <p:nvSpPr>
          <p:cNvPr id="3" name="Content Placeholder 2">
            <a:extLst>
              <a:ext uri="{FF2B5EF4-FFF2-40B4-BE49-F238E27FC236}">
                <a16:creationId xmlns:a16="http://schemas.microsoft.com/office/drawing/2014/main" id="{6CE6BEB0-5CA6-F34A-9C0E-BECDEA1E7DAE}"/>
              </a:ext>
            </a:extLst>
          </p:cNvPr>
          <p:cNvSpPr>
            <a:spLocks noGrp="1"/>
          </p:cNvSpPr>
          <p:nvPr>
            <p:ph sz="half" idx="1"/>
          </p:nvPr>
        </p:nvSpPr>
        <p:spPr/>
        <p:txBody>
          <a:bodyPr>
            <a:normAutofit lnSpcReduction="10000"/>
          </a:bodyPr>
          <a:lstStyle/>
          <a:p>
            <a:r>
              <a:rPr lang="en-US" dirty="0" err="1"/>
              <a:t>Fuzzers</a:t>
            </a:r>
            <a:r>
              <a:rPr lang="en-US" dirty="0"/>
              <a:t> are a security tool that (randomly) </a:t>
            </a:r>
            <a:r>
              <a:rPr lang="en-US" b="1" dirty="0"/>
              <a:t>varies input</a:t>
            </a:r>
            <a:r>
              <a:rPr lang="en-US" dirty="0"/>
              <a:t> and notes </a:t>
            </a:r>
            <a:r>
              <a:rPr lang="en-US" b="1" dirty="0"/>
              <a:t>output</a:t>
            </a:r>
            <a:r>
              <a:rPr lang="en-US" dirty="0"/>
              <a:t>.</a:t>
            </a:r>
          </a:p>
          <a:p>
            <a:r>
              <a:rPr lang="en-US" dirty="0" err="1"/>
              <a:t>BlackSmith</a:t>
            </a:r>
            <a:r>
              <a:rPr lang="en-US" dirty="0"/>
              <a:t> </a:t>
            </a:r>
            <a:r>
              <a:rPr lang="en-US" b="1" dirty="0"/>
              <a:t>fuzzes access patterns</a:t>
            </a:r>
            <a:r>
              <a:rPr lang="en-US" dirty="0"/>
              <a:t> on DRAM device over a period of 12 hours.</a:t>
            </a:r>
          </a:p>
          <a:p>
            <a:r>
              <a:rPr lang="en-US" b="1" dirty="0"/>
              <a:t>Learns</a:t>
            </a:r>
            <a:r>
              <a:rPr lang="en-US" dirty="0"/>
              <a:t> best access pattern over 256 MB</a:t>
            </a:r>
          </a:p>
          <a:p>
            <a:r>
              <a:rPr lang="en-US" dirty="0"/>
              <a:t>Processor access to DRAM bypasses L1, L2, and L3 cache and is SLOW</a:t>
            </a:r>
          </a:p>
          <a:p>
            <a:r>
              <a:rPr lang="en-US" dirty="0"/>
              <a:t>Reported a large number of bit flips in 2:3 vendors (anonymized results)</a:t>
            </a:r>
          </a:p>
        </p:txBody>
      </p:sp>
      <p:graphicFrame>
        <p:nvGraphicFramePr>
          <p:cNvPr id="5" name="Table 5">
            <a:extLst>
              <a:ext uri="{FF2B5EF4-FFF2-40B4-BE49-F238E27FC236}">
                <a16:creationId xmlns:a16="http://schemas.microsoft.com/office/drawing/2014/main" id="{351B959E-BAD8-0142-AC7E-9F346AD1C5A3}"/>
              </a:ext>
            </a:extLst>
          </p:cNvPr>
          <p:cNvGraphicFramePr>
            <a:graphicFrameLocks noGrp="1"/>
          </p:cNvGraphicFramePr>
          <p:nvPr>
            <p:ph sz="half" idx="2"/>
            <p:extLst>
              <p:ext uri="{D42A27DB-BD31-4B8C-83A1-F6EECF244321}">
                <p14:modId xmlns:p14="http://schemas.microsoft.com/office/powerpoint/2010/main" val="583607626"/>
              </p:ext>
            </p:extLst>
          </p:nvPr>
        </p:nvGraphicFramePr>
        <p:xfrm>
          <a:off x="5089525" y="2160588"/>
          <a:ext cx="4184650" cy="1483360"/>
        </p:xfrm>
        <a:graphic>
          <a:graphicData uri="http://schemas.openxmlformats.org/drawingml/2006/table">
            <a:tbl>
              <a:tblPr firstRow="1" bandRow="1">
                <a:tableStyleId>{5C22544A-7EE6-4342-B048-85BDC9FD1C3A}</a:tableStyleId>
              </a:tblPr>
              <a:tblGrid>
                <a:gridCol w="2092325">
                  <a:extLst>
                    <a:ext uri="{9D8B030D-6E8A-4147-A177-3AD203B41FA5}">
                      <a16:colId xmlns:a16="http://schemas.microsoft.com/office/drawing/2014/main" val="1530192637"/>
                    </a:ext>
                  </a:extLst>
                </a:gridCol>
                <a:gridCol w="2092325">
                  <a:extLst>
                    <a:ext uri="{9D8B030D-6E8A-4147-A177-3AD203B41FA5}">
                      <a16:colId xmlns:a16="http://schemas.microsoft.com/office/drawing/2014/main" val="2947790339"/>
                    </a:ext>
                  </a:extLst>
                </a:gridCol>
              </a:tblGrid>
              <a:tr h="370840">
                <a:tc>
                  <a:txBody>
                    <a:bodyPr/>
                    <a:lstStyle/>
                    <a:p>
                      <a:pPr algn="ctr"/>
                      <a:r>
                        <a:rPr lang="en-US" dirty="0"/>
                        <a:t>f(x)</a:t>
                      </a:r>
                    </a:p>
                  </a:txBody>
                  <a:tcPr/>
                </a:tc>
                <a:tc>
                  <a:txBody>
                    <a:bodyPr/>
                    <a:lstStyle/>
                    <a:p>
                      <a:pPr algn="ctr"/>
                      <a:r>
                        <a:rPr lang="en-US" dirty="0"/>
                        <a:t>y</a:t>
                      </a:r>
                    </a:p>
                  </a:txBody>
                  <a:tcPr/>
                </a:tc>
                <a:extLst>
                  <a:ext uri="{0D108BD9-81ED-4DB2-BD59-A6C34878D82A}">
                    <a16:rowId xmlns:a16="http://schemas.microsoft.com/office/drawing/2014/main" val="3281370377"/>
                  </a:ext>
                </a:extLst>
              </a:tr>
              <a:tr h="370840">
                <a:tc>
                  <a:txBody>
                    <a:bodyPr/>
                    <a:lstStyle/>
                    <a:p>
                      <a:pPr algn="r"/>
                      <a:r>
                        <a:rPr lang="en-US" dirty="0"/>
                        <a:t>1</a:t>
                      </a:r>
                    </a:p>
                  </a:txBody>
                  <a:tcPr/>
                </a:tc>
                <a:tc>
                  <a:txBody>
                    <a:bodyPr/>
                    <a:lstStyle/>
                    <a:p>
                      <a:pPr algn="r"/>
                      <a:r>
                        <a:rPr lang="en-US" dirty="0"/>
                        <a:t>0</a:t>
                      </a:r>
                    </a:p>
                  </a:txBody>
                  <a:tcPr/>
                </a:tc>
                <a:extLst>
                  <a:ext uri="{0D108BD9-81ED-4DB2-BD59-A6C34878D82A}">
                    <a16:rowId xmlns:a16="http://schemas.microsoft.com/office/drawing/2014/main" val="3592833512"/>
                  </a:ext>
                </a:extLst>
              </a:tr>
              <a:tr h="370840">
                <a:tc>
                  <a:txBody>
                    <a:bodyPr/>
                    <a:lstStyle/>
                    <a:p>
                      <a:pPr algn="r"/>
                      <a:r>
                        <a:rPr lang="en-US" dirty="0"/>
                        <a:t>2</a:t>
                      </a:r>
                    </a:p>
                  </a:txBody>
                  <a:tcPr/>
                </a:tc>
                <a:tc>
                  <a:txBody>
                    <a:bodyPr/>
                    <a:lstStyle/>
                    <a:p>
                      <a:pPr algn="r"/>
                      <a:r>
                        <a:rPr lang="en-US" dirty="0"/>
                        <a:t>3</a:t>
                      </a:r>
                    </a:p>
                  </a:txBody>
                  <a:tcPr/>
                </a:tc>
                <a:extLst>
                  <a:ext uri="{0D108BD9-81ED-4DB2-BD59-A6C34878D82A}">
                    <a16:rowId xmlns:a16="http://schemas.microsoft.com/office/drawing/2014/main" val="3348649653"/>
                  </a:ext>
                </a:extLst>
              </a:tr>
              <a:tr h="370840">
                <a:tc>
                  <a:txBody>
                    <a:bodyPr/>
                    <a:lstStyle/>
                    <a:p>
                      <a:pPr algn="r"/>
                      <a:r>
                        <a:rPr lang="en-US" dirty="0"/>
                        <a:t>3</a:t>
                      </a:r>
                    </a:p>
                  </a:txBody>
                  <a:tcPr/>
                </a:tc>
                <a:tc>
                  <a:txBody>
                    <a:bodyPr/>
                    <a:lstStyle/>
                    <a:p>
                      <a:pPr algn="r"/>
                      <a:r>
                        <a:rPr lang="en-US" dirty="0"/>
                        <a:t>8</a:t>
                      </a:r>
                    </a:p>
                  </a:txBody>
                  <a:tcPr/>
                </a:tc>
                <a:extLst>
                  <a:ext uri="{0D108BD9-81ED-4DB2-BD59-A6C34878D82A}">
                    <a16:rowId xmlns:a16="http://schemas.microsoft.com/office/drawing/2014/main" val="3320202376"/>
                  </a:ext>
                </a:extLst>
              </a:tr>
            </a:tbl>
          </a:graphicData>
        </a:graphic>
      </p:graphicFrame>
    </p:spTree>
    <p:extLst>
      <p:ext uri="{BB962C8B-B14F-4D97-AF65-F5344CB8AC3E}">
        <p14:creationId xmlns:p14="http://schemas.microsoft.com/office/powerpoint/2010/main" val="1648022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2BFC-71DD-7149-ACC9-A969AB257B13}"/>
              </a:ext>
            </a:extLst>
          </p:cNvPr>
          <p:cNvSpPr>
            <a:spLocks noGrp="1"/>
          </p:cNvSpPr>
          <p:nvPr>
            <p:ph type="title"/>
          </p:nvPr>
        </p:nvSpPr>
        <p:spPr/>
        <p:txBody>
          <a:bodyPr/>
          <a:lstStyle/>
          <a:p>
            <a:r>
              <a:rPr lang="en-US" dirty="0"/>
              <a:t>What is a </a:t>
            </a:r>
            <a:r>
              <a:rPr lang="en-US" dirty="0" err="1"/>
              <a:t>fuzzer</a:t>
            </a:r>
            <a:r>
              <a:rPr lang="en-US" dirty="0"/>
              <a:t>?</a:t>
            </a:r>
          </a:p>
        </p:txBody>
      </p:sp>
      <p:sp>
        <p:nvSpPr>
          <p:cNvPr id="3" name="Content Placeholder 2">
            <a:extLst>
              <a:ext uri="{FF2B5EF4-FFF2-40B4-BE49-F238E27FC236}">
                <a16:creationId xmlns:a16="http://schemas.microsoft.com/office/drawing/2014/main" id="{6CE6BEB0-5CA6-F34A-9C0E-BECDEA1E7DAE}"/>
              </a:ext>
            </a:extLst>
          </p:cNvPr>
          <p:cNvSpPr>
            <a:spLocks noGrp="1"/>
          </p:cNvSpPr>
          <p:nvPr>
            <p:ph sz="half" idx="1"/>
          </p:nvPr>
        </p:nvSpPr>
        <p:spPr/>
        <p:txBody>
          <a:bodyPr>
            <a:normAutofit lnSpcReduction="10000"/>
          </a:bodyPr>
          <a:lstStyle/>
          <a:p>
            <a:r>
              <a:rPr lang="en-US" dirty="0" err="1"/>
              <a:t>Fuzzers</a:t>
            </a:r>
            <a:r>
              <a:rPr lang="en-US" dirty="0"/>
              <a:t> are a security tool that (randomly) </a:t>
            </a:r>
            <a:r>
              <a:rPr lang="en-US" b="1" dirty="0"/>
              <a:t>varies input</a:t>
            </a:r>
            <a:r>
              <a:rPr lang="en-US" dirty="0"/>
              <a:t> and notes </a:t>
            </a:r>
            <a:r>
              <a:rPr lang="en-US" b="1" dirty="0"/>
              <a:t>output</a:t>
            </a:r>
            <a:r>
              <a:rPr lang="en-US" dirty="0"/>
              <a:t>.</a:t>
            </a:r>
          </a:p>
          <a:p>
            <a:r>
              <a:rPr lang="en-US" dirty="0" err="1"/>
              <a:t>BlackSmith</a:t>
            </a:r>
            <a:r>
              <a:rPr lang="en-US" dirty="0"/>
              <a:t> </a:t>
            </a:r>
            <a:r>
              <a:rPr lang="en-US" b="1" dirty="0"/>
              <a:t>fuzzes access patterns</a:t>
            </a:r>
            <a:r>
              <a:rPr lang="en-US" dirty="0"/>
              <a:t> on DRAM device over a period of 12 hours.</a:t>
            </a:r>
          </a:p>
          <a:p>
            <a:r>
              <a:rPr lang="en-US" b="1" dirty="0"/>
              <a:t>Learns</a:t>
            </a:r>
            <a:r>
              <a:rPr lang="en-US" dirty="0"/>
              <a:t> best access pattern over 256 MB</a:t>
            </a:r>
          </a:p>
          <a:p>
            <a:r>
              <a:rPr lang="en-US" dirty="0"/>
              <a:t>Processor access to DRAM bypasses L1, L2, and L3 cache and is SLOW</a:t>
            </a:r>
          </a:p>
          <a:p>
            <a:r>
              <a:rPr lang="en-US" dirty="0"/>
              <a:t>Reported a large number of bit flips in 2:3 vendors (anonymized results)</a:t>
            </a:r>
          </a:p>
        </p:txBody>
      </p:sp>
      <p:graphicFrame>
        <p:nvGraphicFramePr>
          <p:cNvPr id="5" name="Table 5">
            <a:extLst>
              <a:ext uri="{FF2B5EF4-FFF2-40B4-BE49-F238E27FC236}">
                <a16:creationId xmlns:a16="http://schemas.microsoft.com/office/drawing/2014/main" id="{351B959E-BAD8-0142-AC7E-9F346AD1C5A3}"/>
              </a:ext>
            </a:extLst>
          </p:cNvPr>
          <p:cNvGraphicFramePr>
            <a:graphicFrameLocks noGrp="1"/>
          </p:cNvGraphicFramePr>
          <p:nvPr>
            <p:ph sz="half" idx="2"/>
          </p:nvPr>
        </p:nvGraphicFramePr>
        <p:xfrm>
          <a:off x="5089525" y="2160588"/>
          <a:ext cx="4184650" cy="1854200"/>
        </p:xfrm>
        <a:graphic>
          <a:graphicData uri="http://schemas.openxmlformats.org/drawingml/2006/table">
            <a:tbl>
              <a:tblPr firstRow="1" bandRow="1">
                <a:tableStyleId>{5C22544A-7EE6-4342-B048-85BDC9FD1C3A}</a:tableStyleId>
              </a:tblPr>
              <a:tblGrid>
                <a:gridCol w="2092325">
                  <a:extLst>
                    <a:ext uri="{9D8B030D-6E8A-4147-A177-3AD203B41FA5}">
                      <a16:colId xmlns:a16="http://schemas.microsoft.com/office/drawing/2014/main" val="1530192637"/>
                    </a:ext>
                  </a:extLst>
                </a:gridCol>
                <a:gridCol w="2092325">
                  <a:extLst>
                    <a:ext uri="{9D8B030D-6E8A-4147-A177-3AD203B41FA5}">
                      <a16:colId xmlns:a16="http://schemas.microsoft.com/office/drawing/2014/main" val="2947790339"/>
                    </a:ext>
                  </a:extLst>
                </a:gridCol>
              </a:tblGrid>
              <a:tr h="370840">
                <a:tc>
                  <a:txBody>
                    <a:bodyPr/>
                    <a:lstStyle/>
                    <a:p>
                      <a:pPr algn="ctr"/>
                      <a:r>
                        <a:rPr lang="en-US" dirty="0"/>
                        <a:t>f(x)</a:t>
                      </a:r>
                    </a:p>
                  </a:txBody>
                  <a:tcPr/>
                </a:tc>
                <a:tc>
                  <a:txBody>
                    <a:bodyPr/>
                    <a:lstStyle/>
                    <a:p>
                      <a:pPr algn="ctr"/>
                      <a:r>
                        <a:rPr lang="en-US" dirty="0"/>
                        <a:t>y</a:t>
                      </a:r>
                    </a:p>
                  </a:txBody>
                  <a:tcPr/>
                </a:tc>
                <a:extLst>
                  <a:ext uri="{0D108BD9-81ED-4DB2-BD59-A6C34878D82A}">
                    <a16:rowId xmlns:a16="http://schemas.microsoft.com/office/drawing/2014/main" val="3281370377"/>
                  </a:ext>
                </a:extLst>
              </a:tr>
              <a:tr h="370840">
                <a:tc>
                  <a:txBody>
                    <a:bodyPr/>
                    <a:lstStyle/>
                    <a:p>
                      <a:pPr algn="r"/>
                      <a:r>
                        <a:rPr lang="en-US" dirty="0"/>
                        <a:t>1</a:t>
                      </a:r>
                    </a:p>
                  </a:txBody>
                  <a:tcPr/>
                </a:tc>
                <a:tc>
                  <a:txBody>
                    <a:bodyPr/>
                    <a:lstStyle/>
                    <a:p>
                      <a:pPr algn="r"/>
                      <a:r>
                        <a:rPr lang="en-US" dirty="0"/>
                        <a:t>0</a:t>
                      </a:r>
                    </a:p>
                  </a:txBody>
                  <a:tcPr/>
                </a:tc>
                <a:extLst>
                  <a:ext uri="{0D108BD9-81ED-4DB2-BD59-A6C34878D82A}">
                    <a16:rowId xmlns:a16="http://schemas.microsoft.com/office/drawing/2014/main" val="3592833512"/>
                  </a:ext>
                </a:extLst>
              </a:tr>
              <a:tr h="370840">
                <a:tc>
                  <a:txBody>
                    <a:bodyPr/>
                    <a:lstStyle/>
                    <a:p>
                      <a:pPr algn="r"/>
                      <a:r>
                        <a:rPr lang="en-US" dirty="0"/>
                        <a:t>2</a:t>
                      </a:r>
                    </a:p>
                  </a:txBody>
                  <a:tcPr/>
                </a:tc>
                <a:tc>
                  <a:txBody>
                    <a:bodyPr/>
                    <a:lstStyle/>
                    <a:p>
                      <a:pPr algn="r"/>
                      <a:r>
                        <a:rPr lang="en-US" dirty="0"/>
                        <a:t>3</a:t>
                      </a:r>
                    </a:p>
                  </a:txBody>
                  <a:tcPr/>
                </a:tc>
                <a:extLst>
                  <a:ext uri="{0D108BD9-81ED-4DB2-BD59-A6C34878D82A}">
                    <a16:rowId xmlns:a16="http://schemas.microsoft.com/office/drawing/2014/main" val="3348649653"/>
                  </a:ext>
                </a:extLst>
              </a:tr>
              <a:tr h="370840">
                <a:tc>
                  <a:txBody>
                    <a:bodyPr/>
                    <a:lstStyle/>
                    <a:p>
                      <a:pPr algn="r"/>
                      <a:r>
                        <a:rPr lang="en-US" dirty="0"/>
                        <a:t>3</a:t>
                      </a:r>
                    </a:p>
                  </a:txBody>
                  <a:tcPr/>
                </a:tc>
                <a:tc>
                  <a:txBody>
                    <a:bodyPr/>
                    <a:lstStyle/>
                    <a:p>
                      <a:pPr algn="r"/>
                      <a:r>
                        <a:rPr lang="en-US" dirty="0"/>
                        <a:t>8</a:t>
                      </a:r>
                    </a:p>
                  </a:txBody>
                  <a:tcPr/>
                </a:tc>
                <a:extLst>
                  <a:ext uri="{0D108BD9-81ED-4DB2-BD59-A6C34878D82A}">
                    <a16:rowId xmlns:a16="http://schemas.microsoft.com/office/drawing/2014/main" val="3320202376"/>
                  </a:ext>
                </a:extLst>
              </a:tr>
              <a:tr h="370840">
                <a:tc>
                  <a:txBody>
                    <a:bodyPr/>
                    <a:lstStyle/>
                    <a:p>
                      <a:pPr algn="r"/>
                      <a:r>
                        <a:rPr lang="en-US" dirty="0"/>
                        <a:t>4</a:t>
                      </a:r>
                    </a:p>
                  </a:txBody>
                  <a:tcPr/>
                </a:tc>
                <a:tc>
                  <a:txBody>
                    <a:bodyPr/>
                    <a:lstStyle/>
                    <a:p>
                      <a:pPr algn="r"/>
                      <a:r>
                        <a:rPr lang="en-US" dirty="0"/>
                        <a:t>15</a:t>
                      </a:r>
                    </a:p>
                  </a:txBody>
                  <a:tcPr/>
                </a:tc>
                <a:extLst>
                  <a:ext uri="{0D108BD9-81ED-4DB2-BD59-A6C34878D82A}">
                    <a16:rowId xmlns:a16="http://schemas.microsoft.com/office/drawing/2014/main" val="1164133102"/>
                  </a:ext>
                </a:extLst>
              </a:tr>
            </a:tbl>
          </a:graphicData>
        </a:graphic>
      </p:graphicFrame>
    </p:spTree>
    <p:extLst>
      <p:ext uri="{BB962C8B-B14F-4D97-AF65-F5344CB8AC3E}">
        <p14:creationId xmlns:p14="http://schemas.microsoft.com/office/powerpoint/2010/main" val="428079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2BFC-71DD-7149-ACC9-A969AB257B13}"/>
              </a:ext>
            </a:extLst>
          </p:cNvPr>
          <p:cNvSpPr>
            <a:spLocks noGrp="1"/>
          </p:cNvSpPr>
          <p:nvPr>
            <p:ph type="title"/>
          </p:nvPr>
        </p:nvSpPr>
        <p:spPr/>
        <p:txBody>
          <a:bodyPr/>
          <a:lstStyle/>
          <a:p>
            <a:r>
              <a:rPr lang="en-US" dirty="0"/>
              <a:t>What is a </a:t>
            </a:r>
            <a:r>
              <a:rPr lang="en-US" dirty="0" err="1"/>
              <a:t>fuzzer</a:t>
            </a:r>
            <a:r>
              <a:rPr lang="en-US" dirty="0"/>
              <a:t>?</a:t>
            </a:r>
          </a:p>
        </p:txBody>
      </p:sp>
      <p:sp>
        <p:nvSpPr>
          <p:cNvPr id="3" name="Content Placeholder 2">
            <a:extLst>
              <a:ext uri="{FF2B5EF4-FFF2-40B4-BE49-F238E27FC236}">
                <a16:creationId xmlns:a16="http://schemas.microsoft.com/office/drawing/2014/main" id="{6CE6BEB0-5CA6-F34A-9C0E-BECDEA1E7DAE}"/>
              </a:ext>
            </a:extLst>
          </p:cNvPr>
          <p:cNvSpPr>
            <a:spLocks noGrp="1"/>
          </p:cNvSpPr>
          <p:nvPr>
            <p:ph sz="half" idx="1"/>
          </p:nvPr>
        </p:nvSpPr>
        <p:spPr/>
        <p:txBody>
          <a:bodyPr>
            <a:normAutofit lnSpcReduction="10000"/>
          </a:bodyPr>
          <a:lstStyle/>
          <a:p>
            <a:r>
              <a:rPr lang="en-US" dirty="0" err="1"/>
              <a:t>Fuzzers</a:t>
            </a:r>
            <a:r>
              <a:rPr lang="en-US" dirty="0"/>
              <a:t> are a security tool that (randomly) </a:t>
            </a:r>
            <a:r>
              <a:rPr lang="en-US" b="1" dirty="0"/>
              <a:t>varies input</a:t>
            </a:r>
            <a:r>
              <a:rPr lang="en-US" dirty="0"/>
              <a:t> and notes </a:t>
            </a:r>
            <a:r>
              <a:rPr lang="en-US" b="1" dirty="0"/>
              <a:t>output</a:t>
            </a:r>
            <a:r>
              <a:rPr lang="en-US" dirty="0"/>
              <a:t>.</a:t>
            </a:r>
          </a:p>
          <a:p>
            <a:r>
              <a:rPr lang="en-US" dirty="0" err="1"/>
              <a:t>BlackSmith</a:t>
            </a:r>
            <a:r>
              <a:rPr lang="en-US" dirty="0"/>
              <a:t> </a:t>
            </a:r>
            <a:r>
              <a:rPr lang="en-US" b="1" dirty="0"/>
              <a:t>fuzzes access patterns</a:t>
            </a:r>
            <a:r>
              <a:rPr lang="en-US" dirty="0"/>
              <a:t> on DRAM device over a period of 12 hours.</a:t>
            </a:r>
          </a:p>
          <a:p>
            <a:r>
              <a:rPr lang="en-US" b="1" dirty="0"/>
              <a:t>Learns</a:t>
            </a:r>
            <a:r>
              <a:rPr lang="en-US" dirty="0"/>
              <a:t> best access pattern over 256 MB</a:t>
            </a:r>
          </a:p>
          <a:p>
            <a:r>
              <a:rPr lang="en-US" dirty="0"/>
              <a:t>Processor access to DRAM bypasses L1, L2, and L3 cache and is SLOW</a:t>
            </a:r>
          </a:p>
          <a:p>
            <a:r>
              <a:rPr lang="en-US" dirty="0"/>
              <a:t>Reported a large number of bit flips in 2:3 vendors (anonymized results)</a:t>
            </a:r>
          </a:p>
        </p:txBody>
      </p:sp>
      <p:graphicFrame>
        <p:nvGraphicFramePr>
          <p:cNvPr id="5" name="Table 5">
            <a:extLst>
              <a:ext uri="{FF2B5EF4-FFF2-40B4-BE49-F238E27FC236}">
                <a16:creationId xmlns:a16="http://schemas.microsoft.com/office/drawing/2014/main" id="{351B959E-BAD8-0142-AC7E-9F346AD1C5A3}"/>
              </a:ext>
            </a:extLst>
          </p:cNvPr>
          <p:cNvGraphicFramePr>
            <a:graphicFrameLocks noGrp="1"/>
          </p:cNvGraphicFramePr>
          <p:nvPr>
            <p:ph sz="half" idx="2"/>
            <p:extLst>
              <p:ext uri="{D42A27DB-BD31-4B8C-83A1-F6EECF244321}">
                <p14:modId xmlns:p14="http://schemas.microsoft.com/office/powerpoint/2010/main" val="404825682"/>
              </p:ext>
            </p:extLst>
          </p:nvPr>
        </p:nvGraphicFramePr>
        <p:xfrm>
          <a:off x="5089525" y="2160588"/>
          <a:ext cx="4184650" cy="1854200"/>
        </p:xfrm>
        <a:graphic>
          <a:graphicData uri="http://schemas.openxmlformats.org/drawingml/2006/table">
            <a:tbl>
              <a:tblPr firstRow="1" bandRow="1">
                <a:tableStyleId>{5C22544A-7EE6-4342-B048-85BDC9FD1C3A}</a:tableStyleId>
              </a:tblPr>
              <a:tblGrid>
                <a:gridCol w="2092325">
                  <a:extLst>
                    <a:ext uri="{9D8B030D-6E8A-4147-A177-3AD203B41FA5}">
                      <a16:colId xmlns:a16="http://schemas.microsoft.com/office/drawing/2014/main" val="1530192637"/>
                    </a:ext>
                  </a:extLst>
                </a:gridCol>
                <a:gridCol w="2092325">
                  <a:extLst>
                    <a:ext uri="{9D8B030D-6E8A-4147-A177-3AD203B41FA5}">
                      <a16:colId xmlns:a16="http://schemas.microsoft.com/office/drawing/2014/main" val="2947790339"/>
                    </a:ext>
                  </a:extLst>
                </a:gridCol>
              </a:tblGrid>
              <a:tr h="370840">
                <a:tc>
                  <a:txBody>
                    <a:bodyPr/>
                    <a:lstStyle/>
                    <a:p>
                      <a:pPr algn="ctr"/>
                      <a:r>
                        <a:rPr lang="en-US" i="1" dirty="0"/>
                        <a:t>f</a:t>
                      </a:r>
                      <a:r>
                        <a:rPr lang="en-US" dirty="0"/>
                        <a:t>(</a:t>
                      </a:r>
                      <a:r>
                        <a:rPr lang="en-US" i="1" dirty="0"/>
                        <a:t>x</a:t>
                      </a:r>
                      <a:r>
                        <a:rPr lang="en-US" dirty="0"/>
                        <a:t>)</a:t>
                      </a:r>
                    </a:p>
                  </a:txBody>
                  <a:tcPr/>
                </a:tc>
                <a:tc>
                  <a:txBody>
                    <a:bodyPr/>
                    <a:lstStyle/>
                    <a:p>
                      <a:pPr algn="ctr"/>
                      <a:r>
                        <a:rPr lang="en-US" i="1" dirty="0"/>
                        <a:t>y</a:t>
                      </a:r>
                    </a:p>
                  </a:txBody>
                  <a:tcPr/>
                </a:tc>
                <a:extLst>
                  <a:ext uri="{0D108BD9-81ED-4DB2-BD59-A6C34878D82A}">
                    <a16:rowId xmlns:a16="http://schemas.microsoft.com/office/drawing/2014/main" val="3281370377"/>
                  </a:ext>
                </a:extLst>
              </a:tr>
              <a:tr h="370840">
                <a:tc>
                  <a:txBody>
                    <a:bodyPr/>
                    <a:lstStyle/>
                    <a:p>
                      <a:pPr algn="r"/>
                      <a:r>
                        <a:rPr lang="en-US" dirty="0"/>
                        <a:t>1</a:t>
                      </a:r>
                    </a:p>
                  </a:txBody>
                  <a:tcPr/>
                </a:tc>
                <a:tc>
                  <a:txBody>
                    <a:bodyPr/>
                    <a:lstStyle/>
                    <a:p>
                      <a:pPr algn="r"/>
                      <a:r>
                        <a:rPr lang="en-US" dirty="0"/>
                        <a:t>0</a:t>
                      </a:r>
                    </a:p>
                  </a:txBody>
                  <a:tcPr/>
                </a:tc>
                <a:extLst>
                  <a:ext uri="{0D108BD9-81ED-4DB2-BD59-A6C34878D82A}">
                    <a16:rowId xmlns:a16="http://schemas.microsoft.com/office/drawing/2014/main" val="3592833512"/>
                  </a:ext>
                </a:extLst>
              </a:tr>
              <a:tr h="370840">
                <a:tc>
                  <a:txBody>
                    <a:bodyPr/>
                    <a:lstStyle/>
                    <a:p>
                      <a:pPr algn="r"/>
                      <a:r>
                        <a:rPr lang="en-US" dirty="0"/>
                        <a:t>2</a:t>
                      </a:r>
                    </a:p>
                  </a:txBody>
                  <a:tcPr/>
                </a:tc>
                <a:tc>
                  <a:txBody>
                    <a:bodyPr/>
                    <a:lstStyle/>
                    <a:p>
                      <a:pPr algn="r"/>
                      <a:r>
                        <a:rPr lang="en-US" dirty="0"/>
                        <a:t>3</a:t>
                      </a:r>
                    </a:p>
                  </a:txBody>
                  <a:tcPr/>
                </a:tc>
                <a:extLst>
                  <a:ext uri="{0D108BD9-81ED-4DB2-BD59-A6C34878D82A}">
                    <a16:rowId xmlns:a16="http://schemas.microsoft.com/office/drawing/2014/main" val="3348649653"/>
                  </a:ext>
                </a:extLst>
              </a:tr>
              <a:tr h="370840">
                <a:tc>
                  <a:txBody>
                    <a:bodyPr/>
                    <a:lstStyle/>
                    <a:p>
                      <a:pPr algn="r"/>
                      <a:r>
                        <a:rPr lang="en-US" dirty="0"/>
                        <a:t>3</a:t>
                      </a:r>
                    </a:p>
                  </a:txBody>
                  <a:tcPr/>
                </a:tc>
                <a:tc>
                  <a:txBody>
                    <a:bodyPr/>
                    <a:lstStyle/>
                    <a:p>
                      <a:pPr algn="r"/>
                      <a:r>
                        <a:rPr lang="en-US" dirty="0"/>
                        <a:t>8</a:t>
                      </a:r>
                    </a:p>
                  </a:txBody>
                  <a:tcPr/>
                </a:tc>
                <a:extLst>
                  <a:ext uri="{0D108BD9-81ED-4DB2-BD59-A6C34878D82A}">
                    <a16:rowId xmlns:a16="http://schemas.microsoft.com/office/drawing/2014/main" val="3320202376"/>
                  </a:ext>
                </a:extLst>
              </a:tr>
              <a:tr h="370840">
                <a:tc>
                  <a:txBody>
                    <a:bodyPr/>
                    <a:lstStyle/>
                    <a:p>
                      <a:pPr algn="r"/>
                      <a:r>
                        <a:rPr lang="en-US" dirty="0"/>
                        <a:t>4</a:t>
                      </a:r>
                    </a:p>
                  </a:txBody>
                  <a:tcPr/>
                </a:tc>
                <a:tc>
                  <a:txBody>
                    <a:bodyPr/>
                    <a:lstStyle/>
                    <a:p>
                      <a:pPr algn="r"/>
                      <a:r>
                        <a:rPr lang="en-US" dirty="0"/>
                        <a:t>15</a:t>
                      </a:r>
                    </a:p>
                  </a:txBody>
                  <a:tcPr/>
                </a:tc>
                <a:extLst>
                  <a:ext uri="{0D108BD9-81ED-4DB2-BD59-A6C34878D82A}">
                    <a16:rowId xmlns:a16="http://schemas.microsoft.com/office/drawing/2014/main" val="1164133102"/>
                  </a:ext>
                </a:extLst>
              </a:tr>
            </a:tbl>
          </a:graphicData>
        </a:graphic>
      </p:graphicFrame>
      <p:sp>
        <p:nvSpPr>
          <p:cNvPr id="4" name="TextBox 3">
            <a:extLst>
              <a:ext uri="{FF2B5EF4-FFF2-40B4-BE49-F238E27FC236}">
                <a16:creationId xmlns:a16="http://schemas.microsoft.com/office/drawing/2014/main" id="{A5402CB2-6C77-DB4C-A9D3-F67B1B8D2F0F}"/>
              </a:ext>
            </a:extLst>
          </p:cNvPr>
          <p:cNvSpPr txBox="1"/>
          <p:nvPr/>
        </p:nvSpPr>
        <p:spPr>
          <a:xfrm>
            <a:off x="5089525" y="4060310"/>
            <a:ext cx="4184035" cy="369332"/>
          </a:xfrm>
          <a:prstGeom prst="rect">
            <a:avLst/>
          </a:prstGeom>
          <a:noFill/>
        </p:spPr>
        <p:txBody>
          <a:bodyPr wrap="square" rtlCol="0">
            <a:spAutoFit/>
          </a:bodyPr>
          <a:lstStyle/>
          <a:p>
            <a:pPr algn="ctr"/>
            <a:r>
              <a:rPr lang="en-US" i="1" dirty="0"/>
              <a:t>f</a:t>
            </a:r>
            <a:r>
              <a:rPr lang="en-US" dirty="0"/>
              <a:t> = </a:t>
            </a:r>
            <a:r>
              <a:rPr lang="en-US" i="1" dirty="0"/>
              <a:t>x</a:t>
            </a:r>
            <a:r>
              <a:rPr lang="en-US" baseline="30000" dirty="0"/>
              <a:t>2</a:t>
            </a:r>
            <a:r>
              <a:rPr lang="en-US" dirty="0"/>
              <a:t> - 1</a:t>
            </a:r>
          </a:p>
        </p:txBody>
      </p:sp>
    </p:spTree>
    <p:extLst>
      <p:ext uri="{BB962C8B-B14F-4D97-AF65-F5344CB8AC3E}">
        <p14:creationId xmlns:p14="http://schemas.microsoft.com/office/powerpoint/2010/main" val="1830673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2BFC-71DD-7149-ACC9-A969AB257B13}"/>
              </a:ext>
            </a:extLst>
          </p:cNvPr>
          <p:cNvSpPr>
            <a:spLocks noGrp="1"/>
          </p:cNvSpPr>
          <p:nvPr>
            <p:ph type="title"/>
          </p:nvPr>
        </p:nvSpPr>
        <p:spPr/>
        <p:txBody>
          <a:bodyPr/>
          <a:lstStyle/>
          <a:p>
            <a:r>
              <a:rPr lang="en-US" dirty="0"/>
              <a:t>What is a </a:t>
            </a:r>
            <a:r>
              <a:rPr lang="en-US" dirty="0" err="1"/>
              <a:t>fuzzer</a:t>
            </a:r>
            <a:r>
              <a:rPr lang="en-US" dirty="0"/>
              <a:t>?</a:t>
            </a:r>
          </a:p>
        </p:txBody>
      </p:sp>
      <p:sp>
        <p:nvSpPr>
          <p:cNvPr id="3" name="Content Placeholder 2">
            <a:extLst>
              <a:ext uri="{FF2B5EF4-FFF2-40B4-BE49-F238E27FC236}">
                <a16:creationId xmlns:a16="http://schemas.microsoft.com/office/drawing/2014/main" id="{6CE6BEB0-5CA6-F34A-9C0E-BECDEA1E7DAE}"/>
              </a:ext>
            </a:extLst>
          </p:cNvPr>
          <p:cNvSpPr>
            <a:spLocks noGrp="1"/>
          </p:cNvSpPr>
          <p:nvPr>
            <p:ph sz="half" idx="1"/>
          </p:nvPr>
        </p:nvSpPr>
        <p:spPr/>
        <p:txBody>
          <a:bodyPr>
            <a:normAutofit lnSpcReduction="10000"/>
          </a:bodyPr>
          <a:lstStyle/>
          <a:p>
            <a:r>
              <a:rPr lang="en-US" dirty="0" err="1"/>
              <a:t>Fuzzers</a:t>
            </a:r>
            <a:r>
              <a:rPr lang="en-US" dirty="0"/>
              <a:t> are a security tool that (randomly) </a:t>
            </a:r>
            <a:r>
              <a:rPr lang="en-US" b="1" dirty="0"/>
              <a:t>varies input</a:t>
            </a:r>
            <a:r>
              <a:rPr lang="en-US" dirty="0"/>
              <a:t> and notes </a:t>
            </a:r>
            <a:r>
              <a:rPr lang="en-US" b="1" dirty="0"/>
              <a:t>output</a:t>
            </a:r>
            <a:r>
              <a:rPr lang="en-US" dirty="0"/>
              <a:t>.</a:t>
            </a:r>
          </a:p>
          <a:p>
            <a:r>
              <a:rPr lang="en-US" dirty="0" err="1"/>
              <a:t>BlackSmith</a:t>
            </a:r>
            <a:r>
              <a:rPr lang="en-US" dirty="0"/>
              <a:t> </a:t>
            </a:r>
            <a:r>
              <a:rPr lang="en-US" b="1" dirty="0"/>
              <a:t>fuzzes access patterns</a:t>
            </a:r>
            <a:r>
              <a:rPr lang="en-US" dirty="0"/>
              <a:t> on DRAM device over a period of 12 hours.</a:t>
            </a:r>
          </a:p>
          <a:p>
            <a:r>
              <a:rPr lang="en-US" b="1" dirty="0"/>
              <a:t>Learns</a:t>
            </a:r>
            <a:r>
              <a:rPr lang="en-US" dirty="0"/>
              <a:t> best access pattern over 256 MB</a:t>
            </a:r>
          </a:p>
          <a:p>
            <a:r>
              <a:rPr lang="en-US" dirty="0"/>
              <a:t>Processor access to DRAM bypasses L1, L2, and L3 cache and is SLOW</a:t>
            </a:r>
          </a:p>
          <a:p>
            <a:r>
              <a:rPr lang="en-US" dirty="0"/>
              <a:t>Reported a large number of bit flips in 2:3 vendors (anonymized results)</a:t>
            </a:r>
          </a:p>
        </p:txBody>
      </p:sp>
      <p:graphicFrame>
        <p:nvGraphicFramePr>
          <p:cNvPr id="5" name="Table 5">
            <a:extLst>
              <a:ext uri="{FF2B5EF4-FFF2-40B4-BE49-F238E27FC236}">
                <a16:creationId xmlns:a16="http://schemas.microsoft.com/office/drawing/2014/main" id="{351B959E-BAD8-0142-AC7E-9F346AD1C5A3}"/>
              </a:ext>
            </a:extLst>
          </p:cNvPr>
          <p:cNvGraphicFramePr>
            <a:graphicFrameLocks noGrp="1"/>
          </p:cNvGraphicFramePr>
          <p:nvPr>
            <p:ph sz="half" idx="2"/>
          </p:nvPr>
        </p:nvGraphicFramePr>
        <p:xfrm>
          <a:off x="5089525" y="2160588"/>
          <a:ext cx="4184650" cy="1854200"/>
        </p:xfrm>
        <a:graphic>
          <a:graphicData uri="http://schemas.openxmlformats.org/drawingml/2006/table">
            <a:tbl>
              <a:tblPr firstRow="1" bandRow="1">
                <a:tableStyleId>{5C22544A-7EE6-4342-B048-85BDC9FD1C3A}</a:tableStyleId>
              </a:tblPr>
              <a:tblGrid>
                <a:gridCol w="2092325">
                  <a:extLst>
                    <a:ext uri="{9D8B030D-6E8A-4147-A177-3AD203B41FA5}">
                      <a16:colId xmlns:a16="http://schemas.microsoft.com/office/drawing/2014/main" val="1530192637"/>
                    </a:ext>
                  </a:extLst>
                </a:gridCol>
                <a:gridCol w="2092325">
                  <a:extLst>
                    <a:ext uri="{9D8B030D-6E8A-4147-A177-3AD203B41FA5}">
                      <a16:colId xmlns:a16="http://schemas.microsoft.com/office/drawing/2014/main" val="2947790339"/>
                    </a:ext>
                  </a:extLst>
                </a:gridCol>
              </a:tblGrid>
              <a:tr h="370840">
                <a:tc>
                  <a:txBody>
                    <a:bodyPr/>
                    <a:lstStyle/>
                    <a:p>
                      <a:pPr algn="ctr"/>
                      <a:r>
                        <a:rPr lang="en-US" i="1" dirty="0"/>
                        <a:t>f</a:t>
                      </a:r>
                      <a:r>
                        <a:rPr lang="en-US" dirty="0"/>
                        <a:t>(</a:t>
                      </a:r>
                      <a:r>
                        <a:rPr lang="en-US" i="1" dirty="0"/>
                        <a:t>x</a:t>
                      </a:r>
                      <a:r>
                        <a:rPr lang="en-US" dirty="0"/>
                        <a:t>)</a:t>
                      </a:r>
                    </a:p>
                  </a:txBody>
                  <a:tcPr/>
                </a:tc>
                <a:tc>
                  <a:txBody>
                    <a:bodyPr/>
                    <a:lstStyle/>
                    <a:p>
                      <a:pPr algn="ctr"/>
                      <a:r>
                        <a:rPr lang="en-US" i="1" dirty="0"/>
                        <a:t>y</a:t>
                      </a:r>
                    </a:p>
                  </a:txBody>
                  <a:tcPr/>
                </a:tc>
                <a:extLst>
                  <a:ext uri="{0D108BD9-81ED-4DB2-BD59-A6C34878D82A}">
                    <a16:rowId xmlns:a16="http://schemas.microsoft.com/office/drawing/2014/main" val="3281370377"/>
                  </a:ext>
                </a:extLst>
              </a:tr>
              <a:tr h="370840">
                <a:tc>
                  <a:txBody>
                    <a:bodyPr/>
                    <a:lstStyle/>
                    <a:p>
                      <a:pPr algn="r"/>
                      <a:r>
                        <a:rPr lang="en-US" dirty="0"/>
                        <a:t>1</a:t>
                      </a:r>
                    </a:p>
                  </a:txBody>
                  <a:tcPr/>
                </a:tc>
                <a:tc>
                  <a:txBody>
                    <a:bodyPr/>
                    <a:lstStyle/>
                    <a:p>
                      <a:pPr algn="r"/>
                      <a:r>
                        <a:rPr lang="en-US" dirty="0"/>
                        <a:t>0</a:t>
                      </a:r>
                    </a:p>
                  </a:txBody>
                  <a:tcPr/>
                </a:tc>
                <a:extLst>
                  <a:ext uri="{0D108BD9-81ED-4DB2-BD59-A6C34878D82A}">
                    <a16:rowId xmlns:a16="http://schemas.microsoft.com/office/drawing/2014/main" val="3592833512"/>
                  </a:ext>
                </a:extLst>
              </a:tr>
              <a:tr h="370840">
                <a:tc>
                  <a:txBody>
                    <a:bodyPr/>
                    <a:lstStyle/>
                    <a:p>
                      <a:pPr algn="r"/>
                      <a:r>
                        <a:rPr lang="en-US" dirty="0"/>
                        <a:t>2</a:t>
                      </a:r>
                    </a:p>
                  </a:txBody>
                  <a:tcPr/>
                </a:tc>
                <a:tc>
                  <a:txBody>
                    <a:bodyPr/>
                    <a:lstStyle/>
                    <a:p>
                      <a:pPr algn="r"/>
                      <a:r>
                        <a:rPr lang="en-US" dirty="0"/>
                        <a:t>3</a:t>
                      </a:r>
                    </a:p>
                  </a:txBody>
                  <a:tcPr/>
                </a:tc>
                <a:extLst>
                  <a:ext uri="{0D108BD9-81ED-4DB2-BD59-A6C34878D82A}">
                    <a16:rowId xmlns:a16="http://schemas.microsoft.com/office/drawing/2014/main" val="3348649653"/>
                  </a:ext>
                </a:extLst>
              </a:tr>
              <a:tr h="370840">
                <a:tc>
                  <a:txBody>
                    <a:bodyPr/>
                    <a:lstStyle/>
                    <a:p>
                      <a:pPr algn="r"/>
                      <a:r>
                        <a:rPr lang="en-US" dirty="0"/>
                        <a:t>3</a:t>
                      </a:r>
                    </a:p>
                  </a:txBody>
                  <a:tcPr/>
                </a:tc>
                <a:tc>
                  <a:txBody>
                    <a:bodyPr/>
                    <a:lstStyle/>
                    <a:p>
                      <a:pPr algn="r"/>
                      <a:r>
                        <a:rPr lang="en-US" dirty="0"/>
                        <a:t>8</a:t>
                      </a:r>
                    </a:p>
                  </a:txBody>
                  <a:tcPr/>
                </a:tc>
                <a:extLst>
                  <a:ext uri="{0D108BD9-81ED-4DB2-BD59-A6C34878D82A}">
                    <a16:rowId xmlns:a16="http://schemas.microsoft.com/office/drawing/2014/main" val="3320202376"/>
                  </a:ext>
                </a:extLst>
              </a:tr>
              <a:tr h="370840">
                <a:tc>
                  <a:txBody>
                    <a:bodyPr/>
                    <a:lstStyle/>
                    <a:p>
                      <a:pPr algn="r"/>
                      <a:r>
                        <a:rPr lang="en-US" dirty="0"/>
                        <a:t>4</a:t>
                      </a:r>
                    </a:p>
                  </a:txBody>
                  <a:tcPr/>
                </a:tc>
                <a:tc>
                  <a:txBody>
                    <a:bodyPr/>
                    <a:lstStyle/>
                    <a:p>
                      <a:pPr algn="r"/>
                      <a:r>
                        <a:rPr lang="en-US" dirty="0"/>
                        <a:t>15</a:t>
                      </a:r>
                    </a:p>
                  </a:txBody>
                  <a:tcPr/>
                </a:tc>
                <a:extLst>
                  <a:ext uri="{0D108BD9-81ED-4DB2-BD59-A6C34878D82A}">
                    <a16:rowId xmlns:a16="http://schemas.microsoft.com/office/drawing/2014/main" val="1164133102"/>
                  </a:ext>
                </a:extLst>
              </a:tr>
            </a:tbl>
          </a:graphicData>
        </a:graphic>
      </p:graphicFrame>
      <p:sp>
        <p:nvSpPr>
          <p:cNvPr id="4" name="TextBox 3">
            <a:extLst>
              <a:ext uri="{FF2B5EF4-FFF2-40B4-BE49-F238E27FC236}">
                <a16:creationId xmlns:a16="http://schemas.microsoft.com/office/drawing/2014/main" id="{A5402CB2-6C77-DB4C-A9D3-F67B1B8D2F0F}"/>
              </a:ext>
            </a:extLst>
          </p:cNvPr>
          <p:cNvSpPr txBox="1"/>
          <p:nvPr/>
        </p:nvSpPr>
        <p:spPr>
          <a:xfrm>
            <a:off x="5089525" y="4060310"/>
            <a:ext cx="4184035" cy="369332"/>
          </a:xfrm>
          <a:prstGeom prst="rect">
            <a:avLst/>
          </a:prstGeom>
          <a:noFill/>
        </p:spPr>
        <p:txBody>
          <a:bodyPr wrap="square" rtlCol="0">
            <a:spAutoFit/>
          </a:bodyPr>
          <a:lstStyle/>
          <a:p>
            <a:pPr algn="ctr"/>
            <a:r>
              <a:rPr lang="en-US" i="1" dirty="0"/>
              <a:t>f</a:t>
            </a:r>
            <a:r>
              <a:rPr lang="en-US" dirty="0"/>
              <a:t> = </a:t>
            </a:r>
            <a:r>
              <a:rPr lang="en-US" i="1" dirty="0"/>
              <a:t>x</a:t>
            </a:r>
            <a:r>
              <a:rPr lang="en-US" baseline="30000" dirty="0"/>
              <a:t>2</a:t>
            </a:r>
            <a:r>
              <a:rPr lang="en-US" dirty="0"/>
              <a:t> - 1</a:t>
            </a:r>
          </a:p>
        </p:txBody>
      </p:sp>
      <p:sp>
        <p:nvSpPr>
          <p:cNvPr id="6" name="TextBox 5">
            <a:extLst>
              <a:ext uri="{FF2B5EF4-FFF2-40B4-BE49-F238E27FC236}">
                <a16:creationId xmlns:a16="http://schemas.microsoft.com/office/drawing/2014/main" id="{96A9F22A-9335-9145-8815-8D8A940339FA}"/>
              </a:ext>
            </a:extLst>
          </p:cNvPr>
          <p:cNvSpPr txBox="1"/>
          <p:nvPr/>
        </p:nvSpPr>
        <p:spPr>
          <a:xfrm>
            <a:off x="4975668" y="4512110"/>
            <a:ext cx="4330032" cy="1477328"/>
          </a:xfrm>
          <a:prstGeom prst="rect">
            <a:avLst/>
          </a:prstGeom>
          <a:noFill/>
        </p:spPr>
        <p:txBody>
          <a:bodyPr wrap="none" rtlCol="0">
            <a:spAutoFit/>
          </a:bodyPr>
          <a:lstStyle/>
          <a:p>
            <a:r>
              <a:rPr lang="en-US" b="1" dirty="0"/>
              <a:t>Now, what could go wrong when we </a:t>
            </a:r>
            <a:br>
              <a:rPr lang="en-US" b="1" dirty="0"/>
            </a:br>
            <a:r>
              <a:rPr lang="en-US" b="1" dirty="0"/>
              <a:t>fuzz input?</a:t>
            </a:r>
          </a:p>
          <a:p>
            <a:endParaRPr lang="en-US" dirty="0"/>
          </a:p>
          <a:p>
            <a:r>
              <a:rPr lang="en-US" dirty="0"/>
              <a:t>Are we able to transition from a secure </a:t>
            </a:r>
            <a:br>
              <a:rPr lang="en-US" dirty="0"/>
            </a:br>
            <a:r>
              <a:rPr lang="en-US" dirty="0"/>
              <a:t>state to an insecure state?</a:t>
            </a:r>
          </a:p>
        </p:txBody>
      </p:sp>
    </p:spTree>
    <p:extLst>
      <p:ext uri="{BB962C8B-B14F-4D97-AF65-F5344CB8AC3E}">
        <p14:creationId xmlns:p14="http://schemas.microsoft.com/office/powerpoint/2010/main" val="3371865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67791-DC6C-9746-BCF8-802D67BC933B}"/>
              </a:ext>
            </a:extLst>
          </p:cNvPr>
          <p:cNvSpPr>
            <a:spLocks noGrp="1"/>
          </p:cNvSpPr>
          <p:nvPr>
            <p:ph type="title"/>
          </p:nvPr>
        </p:nvSpPr>
        <p:spPr/>
        <p:txBody>
          <a:bodyPr/>
          <a:lstStyle/>
          <a:p>
            <a:r>
              <a:rPr lang="en-US" dirty="0"/>
              <a:t>Bit Flipping for Fun and Profit</a:t>
            </a:r>
          </a:p>
        </p:txBody>
      </p:sp>
      <p:sp>
        <p:nvSpPr>
          <p:cNvPr id="5" name="Text Placeholder 4">
            <a:extLst>
              <a:ext uri="{FF2B5EF4-FFF2-40B4-BE49-F238E27FC236}">
                <a16:creationId xmlns:a16="http://schemas.microsoft.com/office/drawing/2014/main" id="{AD7992C8-A9EF-6147-8097-471AAC6C46A9}"/>
              </a:ext>
            </a:extLst>
          </p:cNvPr>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237956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67791-DC6C-9746-BCF8-802D67BC933B}"/>
              </a:ext>
            </a:extLst>
          </p:cNvPr>
          <p:cNvSpPr>
            <a:spLocks noGrp="1"/>
          </p:cNvSpPr>
          <p:nvPr>
            <p:ph type="title"/>
          </p:nvPr>
        </p:nvSpPr>
        <p:spPr/>
        <p:txBody>
          <a:bodyPr/>
          <a:lstStyle/>
          <a:p>
            <a:r>
              <a:rPr lang="en-US" dirty="0"/>
              <a:t>What is </a:t>
            </a:r>
            <a:r>
              <a:rPr lang="en-US" dirty="0" err="1"/>
              <a:t>BlackSmith</a:t>
            </a:r>
            <a:r>
              <a:rPr lang="en-US" dirty="0"/>
              <a:t>?</a:t>
            </a:r>
          </a:p>
        </p:txBody>
      </p:sp>
      <p:sp>
        <p:nvSpPr>
          <p:cNvPr id="5" name="Text Placeholder 4">
            <a:extLst>
              <a:ext uri="{FF2B5EF4-FFF2-40B4-BE49-F238E27FC236}">
                <a16:creationId xmlns:a16="http://schemas.microsoft.com/office/drawing/2014/main" id="{AD7992C8-A9EF-6147-8097-471AAC6C46A9}"/>
              </a:ext>
            </a:extLst>
          </p:cNvPr>
          <p:cNvSpPr>
            <a:spLocks noGrp="1"/>
          </p:cNvSpPr>
          <p:nvPr>
            <p:ph type="body" idx="1"/>
          </p:nvPr>
        </p:nvSpPr>
        <p:spPr/>
        <p:txBody>
          <a:bodyPr/>
          <a:lstStyle/>
          <a:p>
            <a:r>
              <a:rPr lang="en-US" dirty="0"/>
              <a:t>(and a brief introduction of </a:t>
            </a:r>
            <a:r>
              <a:rPr lang="en-US" dirty="0" err="1"/>
              <a:t>RowHammer</a:t>
            </a:r>
            <a:r>
              <a:rPr lang="en-US" dirty="0"/>
              <a:t>)</a:t>
            </a:r>
          </a:p>
        </p:txBody>
      </p:sp>
    </p:spTree>
    <p:extLst>
      <p:ext uri="{BB962C8B-B14F-4D97-AF65-F5344CB8AC3E}">
        <p14:creationId xmlns:p14="http://schemas.microsoft.com/office/powerpoint/2010/main" val="818014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A9D1C-0740-B347-A400-6F7236FC8A14}"/>
              </a:ext>
            </a:extLst>
          </p:cNvPr>
          <p:cNvSpPr>
            <a:spLocks noGrp="1"/>
          </p:cNvSpPr>
          <p:nvPr>
            <p:ph type="title"/>
          </p:nvPr>
        </p:nvSpPr>
        <p:spPr/>
        <p:txBody>
          <a:bodyPr/>
          <a:lstStyle/>
          <a:p>
            <a:r>
              <a:rPr lang="en-US" dirty="0"/>
              <a:t>”What could possibly go wrong?”</a:t>
            </a:r>
          </a:p>
        </p:txBody>
      </p:sp>
      <p:sp>
        <p:nvSpPr>
          <p:cNvPr id="5" name="Content Placeholder 4">
            <a:extLst>
              <a:ext uri="{FF2B5EF4-FFF2-40B4-BE49-F238E27FC236}">
                <a16:creationId xmlns:a16="http://schemas.microsoft.com/office/drawing/2014/main" id="{BD4D566E-D155-534F-9D36-E5AFE8F08E83}"/>
              </a:ext>
            </a:extLst>
          </p:cNvPr>
          <p:cNvSpPr>
            <a:spLocks noGrp="1"/>
          </p:cNvSpPr>
          <p:nvPr>
            <p:ph idx="1"/>
          </p:nvPr>
        </p:nvSpPr>
        <p:spPr/>
        <p:txBody>
          <a:bodyPr>
            <a:normAutofit/>
          </a:bodyPr>
          <a:lstStyle/>
          <a:p>
            <a:r>
              <a:rPr lang="en-US" dirty="0"/>
              <a:t>Bits are the fundamental unit of digital information.</a:t>
            </a:r>
          </a:p>
          <a:p>
            <a:r>
              <a:rPr lang="en-US" dirty="0"/>
              <a:t>The binary digits are 0 and 1, on/off, yes/no, true/false</a:t>
            </a:r>
          </a:p>
          <a:p>
            <a:r>
              <a:rPr lang="en-US" dirty="0"/>
              <a:t>Change page table ids and pivot to attacker control</a:t>
            </a:r>
          </a:p>
          <a:p>
            <a:r>
              <a:rPr lang="en-US" dirty="0"/>
              <a:t>Change control bits; e.g., </a:t>
            </a:r>
            <a:r>
              <a:rPr lang="en-US" dirty="0" err="1"/>
              <a:t>ReadOnly</a:t>
            </a:r>
            <a:r>
              <a:rPr lang="en-US" dirty="0"/>
              <a:t> to </a:t>
            </a:r>
            <a:r>
              <a:rPr lang="en-US" dirty="0" err="1"/>
              <a:t>ReadWrite</a:t>
            </a:r>
            <a:r>
              <a:rPr lang="en-US" dirty="0"/>
              <a:t>, Execute bits, etc.</a:t>
            </a:r>
          </a:p>
          <a:p>
            <a:r>
              <a:rPr lang="en-US" dirty="0"/>
              <a:t>Also consider side-channel attacks on secure systems like RSA keys, </a:t>
            </a:r>
            <a:br>
              <a:rPr lang="en-US" dirty="0"/>
            </a:br>
            <a:r>
              <a:rPr lang="en-US" dirty="0" err="1"/>
              <a:t>sudo</a:t>
            </a:r>
            <a:r>
              <a:rPr lang="en-US" dirty="0"/>
              <a:t> authentication mechanisms, flow control, etc.</a:t>
            </a:r>
          </a:p>
        </p:txBody>
      </p:sp>
    </p:spTree>
    <p:extLst>
      <p:ext uri="{BB962C8B-B14F-4D97-AF65-F5344CB8AC3E}">
        <p14:creationId xmlns:p14="http://schemas.microsoft.com/office/powerpoint/2010/main" val="1502456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67791-DC6C-9746-BCF8-802D67BC933B}"/>
              </a:ext>
            </a:extLst>
          </p:cNvPr>
          <p:cNvSpPr>
            <a:spLocks noGrp="1"/>
          </p:cNvSpPr>
          <p:nvPr>
            <p:ph type="title"/>
          </p:nvPr>
        </p:nvSpPr>
        <p:spPr/>
        <p:txBody>
          <a:bodyPr/>
          <a:lstStyle/>
          <a:p>
            <a:r>
              <a:rPr lang="en-US" dirty="0"/>
              <a:t>Coverage</a:t>
            </a:r>
          </a:p>
        </p:txBody>
      </p:sp>
      <p:sp>
        <p:nvSpPr>
          <p:cNvPr id="5" name="Text Placeholder 4">
            <a:extLst>
              <a:ext uri="{FF2B5EF4-FFF2-40B4-BE49-F238E27FC236}">
                <a16:creationId xmlns:a16="http://schemas.microsoft.com/office/drawing/2014/main" id="{AD7992C8-A9EF-6147-8097-471AAC6C46A9}"/>
              </a:ext>
            </a:extLst>
          </p:cNvPr>
          <p:cNvSpPr>
            <a:spLocks noGrp="1"/>
          </p:cNvSpPr>
          <p:nvPr>
            <p:ph type="body" idx="1"/>
          </p:nvPr>
        </p:nvSpPr>
        <p:spPr/>
        <p:txBody>
          <a:bodyPr/>
          <a:lstStyle/>
          <a:p>
            <a:r>
              <a:rPr lang="en-US" dirty="0"/>
              <a:t>How widespread is the vulnerability?</a:t>
            </a:r>
          </a:p>
        </p:txBody>
      </p:sp>
    </p:spTree>
    <p:extLst>
      <p:ext uri="{BB962C8B-B14F-4D97-AF65-F5344CB8AC3E}">
        <p14:creationId xmlns:p14="http://schemas.microsoft.com/office/powerpoint/2010/main" val="2265172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247E2C-18DA-6F4F-BE7D-200F3A2BC4B3}"/>
              </a:ext>
            </a:extLst>
          </p:cNvPr>
          <p:cNvSpPr>
            <a:spLocks noGrp="1"/>
          </p:cNvSpPr>
          <p:nvPr>
            <p:ph type="title"/>
          </p:nvPr>
        </p:nvSpPr>
        <p:spPr/>
        <p:txBody>
          <a:bodyPr/>
          <a:lstStyle/>
          <a:p>
            <a:r>
              <a:rPr lang="en-US" dirty="0" err="1"/>
              <a:t>BlackSmith</a:t>
            </a:r>
            <a:r>
              <a:rPr lang="en-US" dirty="0"/>
              <a:t> tested against three vendors</a:t>
            </a:r>
          </a:p>
        </p:txBody>
      </p:sp>
      <p:sp>
        <p:nvSpPr>
          <p:cNvPr id="5" name="Content Placeholder 4">
            <a:extLst>
              <a:ext uri="{FF2B5EF4-FFF2-40B4-BE49-F238E27FC236}">
                <a16:creationId xmlns:a16="http://schemas.microsoft.com/office/drawing/2014/main" id="{8E54E64A-74AB-ED40-9BFB-2C859DD7A487}"/>
              </a:ext>
            </a:extLst>
          </p:cNvPr>
          <p:cNvSpPr>
            <a:spLocks noGrp="1"/>
          </p:cNvSpPr>
          <p:nvPr>
            <p:ph sz="half" idx="1"/>
          </p:nvPr>
        </p:nvSpPr>
        <p:spPr/>
        <p:txBody>
          <a:bodyPr/>
          <a:lstStyle/>
          <a:p>
            <a:r>
              <a:rPr lang="en-US" dirty="0"/>
              <a:t>Think about experiment design:  How many vendors should you evaluate?</a:t>
            </a:r>
          </a:p>
          <a:p>
            <a:pPr lvl="1"/>
            <a:r>
              <a:rPr lang="en-US" dirty="0"/>
              <a:t>Just </a:t>
            </a:r>
            <a:r>
              <a:rPr lang="en-US" b="1" dirty="0"/>
              <a:t>three</a:t>
            </a:r>
            <a:r>
              <a:rPr lang="en-US" dirty="0"/>
              <a:t> vendors (</a:t>
            </a:r>
            <a:r>
              <a:rPr lang="en-US" b="1" dirty="0"/>
              <a:t>Samsung</a:t>
            </a:r>
            <a:r>
              <a:rPr lang="en-US" dirty="0"/>
              <a:t>, </a:t>
            </a:r>
            <a:r>
              <a:rPr lang="en-US" b="1" dirty="0"/>
              <a:t>Micron</a:t>
            </a:r>
            <a:r>
              <a:rPr lang="en-US" dirty="0"/>
              <a:t>, and </a:t>
            </a:r>
            <a:r>
              <a:rPr lang="en-US" b="1" dirty="0"/>
              <a:t>SK Hynix</a:t>
            </a:r>
            <a:r>
              <a:rPr lang="en-US" dirty="0"/>
              <a:t>) cover </a:t>
            </a:r>
            <a:r>
              <a:rPr lang="en-US" b="1" dirty="0"/>
              <a:t>94%</a:t>
            </a:r>
            <a:r>
              <a:rPr lang="en-US" dirty="0"/>
              <a:t> of the RAM market.</a:t>
            </a:r>
          </a:p>
          <a:p>
            <a:pPr lvl="1"/>
            <a:r>
              <a:rPr lang="en-US" dirty="0"/>
              <a:t>40 different devices in test pool</a:t>
            </a:r>
          </a:p>
          <a:p>
            <a:pPr lvl="1"/>
            <a:r>
              <a:rPr lang="en-US" dirty="0" err="1"/>
              <a:t>BlackSmith</a:t>
            </a:r>
            <a:r>
              <a:rPr lang="en-US" dirty="0"/>
              <a:t> was effective on 100% of the devices in the test pool!</a:t>
            </a:r>
          </a:p>
        </p:txBody>
      </p:sp>
      <p:pic>
        <p:nvPicPr>
          <p:cNvPr id="8" name="Content Placeholder 7" descr="A picture containing text, clipart&#10;&#10;Description automatically generated">
            <a:extLst>
              <a:ext uri="{FF2B5EF4-FFF2-40B4-BE49-F238E27FC236}">
                <a16:creationId xmlns:a16="http://schemas.microsoft.com/office/drawing/2014/main" id="{C0A16887-1B2C-164B-9C1A-5AAD43BCA198}"/>
              </a:ext>
            </a:extLst>
          </p:cNvPr>
          <p:cNvPicPr>
            <a:picLocks noGrp="1" noChangeAspect="1"/>
          </p:cNvPicPr>
          <p:nvPr>
            <p:ph sz="half" idx="2"/>
          </p:nvPr>
        </p:nvPicPr>
        <p:blipFill>
          <a:blip r:embed="rId2"/>
          <a:stretch>
            <a:fillRect/>
          </a:stretch>
        </p:blipFill>
        <p:spPr>
          <a:xfrm>
            <a:off x="7412098" y="2957624"/>
            <a:ext cx="1794270" cy="942752"/>
          </a:xfrm>
        </p:spPr>
      </p:pic>
      <p:pic>
        <p:nvPicPr>
          <p:cNvPr id="10" name="Picture 9">
            <a:extLst>
              <a:ext uri="{FF2B5EF4-FFF2-40B4-BE49-F238E27FC236}">
                <a16:creationId xmlns:a16="http://schemas.microsoft.com/office/drawing/2014/main" id="{5B276935-E8F4-6B47-91BD-D4AC50C60456}"/>
              </a:ext>
            </a:extLst>
          </p:cNvPr>
          <p:cNvPicPr>
            <a:picLocks noChangeAspect="1"/>
          </p:cNvPicPr>
          <p:nvPr/>
        </p:nvPicPr>
        <p:blipFill>
          <a:blip r:embed="rId3"/>
          <a:stretch>
            <a:fillRect/>
          </a:stretch>
        </p:blipFill>
        <p:spPr>
          <a:xfrm>
            <a:off x="4975668" y="2172151"/>
            <a:ext cx="2436430" cy="660727"/>
          </a:xfrm>
          <a:prstGeom prst="rect">
            <a:avLst/>
          </a:prstGeom>
        </p:spPr>
      </p:pic>
      <p:pic>
        <p:nvPicPr>
          <p:cNvPr id="12" name="Picture 11">
            <a:extLst>
              <a:ext uri="{FF2B5EF4-FFF2-40B4-BE49-F238E27FC236}">
                <a16:creationId xmlns:a16="http://schemas.microsoft.com/office/drawing/2014/main" id="{76D6AF36-AB4F-B849-BDCB-31AE4A6CFEED}"/>
              </a:ext>
            </a:extLst>
          </p:cNvPr>
          <p:cNvPicPr>
            <a:picLocks noChangeAspect="1"/>
          </p:cNvPicPr>
          <p:nvPr/>
        </p:nvPicPr>
        <p:blipFill>
          <a:blip r:embed="rId4"/>
          <a:stretch>
            <a:fillRect/>
          </a:stretch>
        </p:blipFill>
        <p:spPr>
          <a:xfrm>
            <a:off x="4975668" y="4108795"/>
            <a:ext cx="2436430" cy="660727"/>
          </a:xfrm>
          <a:prstGeom prst="rect">
            <a:avLst/>
          </a:prstGeom>
        </p:spPr>
      </p:pic>
      <p:pic>
        <p:nvPicPr>
          <p:cNvPr id="14" name="Picture 13" descr="A picture containing text, electronics, circuit&#10;&#10;Description automatically generated">
            <a:extLst>
              <a:ext uri="{FF2B5EF4-FFF2-40B4-BE49-F238E27FC236}">
                <a16:creationId xmlns:a16="http://schemas.microsoft.com/office/drawing/2014/main" id="{6FADCE1F-9178-FB4A-B3E0-1AD6D2E3B610}"/>
              </a:ext>
            </a:extLst>
          </p:cNvPr>
          <p:cNvPicPr>
            <a:picLocks noChangeAspect="1"/>
          </p:cNvPicPr>
          <p:nvPr/>
        </p:nvPicPr>
        <p:blipFill>
          <a:blip r:embed="rId5"/>
          <a:stretch>
            <a:fillRect/>
          </a:stretch>
        </p:blipFill>
        <p:spPr>
          <a:xfrm flipV="1">
            <a:off x="1965771" y="4927601"/>
            <a:ext cx="5791196" cy="1930399"/>
          </a:xfrm>
          <a:prstGeom prst="rect">
            <a:avLst/>
          </a:prstGeom>
        </p:spPr>
      </p:pic>
    </p:spTree>
    <p:extLst>
      <p:ext uri="{BB962C8B-B14F-4D97-AF65-F5344CB8AC3E}">
        <p14:creationId xmlns:p14="http://schemas.microsoft.com/office/powerpoint/2010/main" val="116967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67791-DC6C-9746-BCF8-802D67BC933B}"/>
              </a:ext>
            </a:extLst>
          </p:cNvPr>
          <p:cNvSpPr>
            <a:spLocks noGrp="1"/>
          </p:cNvSpPr>
          <p:nvPr>
            <p:ph type="title"/>
          </p:nvPr>
        </p:nvSpPr>
        <p:spPr/>
        <p:txBody>
          <a:bodyPr/>
          <a:lstStyle/>
          <a:p>
            <a:r>
              <a:rPr lang="en-US" dirty="0"/>
              <a:t>Mitigation</a:t>
            </a:r>
          </a:p>
        </p:txBody>
      </p:sp>
      <p:sp>
        <p:nvSpPr>
          <p:cNvPr id="5" name="Text Placeholder 4">
            <a:extLst>
              <a:ext uri="{FF2B5EF4-FFF2-40B4-BE49-F238E27FC236}">
                <a16:creationId xmlns:a16="http://schemas.microsoft.com/office/drawing/2014/main" id="{AD7992C8-A9EF-6147-8097-471AAC6C46A9}"/>
              </a:ext>
            </a:extLst>
          </p:cNvPr>
          <p:cNvSpPr>
            <a:spLocks noGrp="1"/>
          </p:cNvSpPr>
          <p:nvPr>
            <p:ph type="body" idx="1"/>
          </p:nvPr>
        </p:nvSpPr>
        <p:spPr/>
        <p:txBody>
          <a:bodyPr/>
          <a:lstStyle/>
          <a:p>
            <a:r>
              <a:rPr lang="en-US" dirty="0"/>
              <a:t>Can we ever design a truly secure computer system?</a:t>
            </a:r>
          </a:p>
        </p:txBody>
      </p:sp>
    </p:spTree>
    <p:extLst>
      <p:ext uri="{BB962C8B-B14F-4D97-AF65-F5344CB8AC3E}">
        <p14:creationId xmlns:p14="http://schemas.microsoft.com/office/powerpoint/2010/main" val="290567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C4437B-23AE-144B-9EB0-A7470DBF18E1}"/>
              </a:ext>
            </a:extLst>
          </p:cNvPr>
          <p:cNvSpPr>
            <a:spLocks noGrp="1"/>
          </p:cNvSpPr>
          <p:nvPr>
            <p:ph type="title"/>
          </p:nvPr>
        </p:nvSpPr>
        <p:spPr/>
        <p:txBody>
          <a:bodyPr/>
          <a:lstStyle/>
          <a:p>
            <a:r>
              <a:rPr lang="en-US" dirty="0"/>
              <a:t>Mitigations</a:t>
            </a:r>
          </a:p>
        </p:txBody>
      </p:sp>
      <p:sp>
        <p:nvSpPr>
          <p:cNvPr id="5" name="Content Placeholder 4">
            <a:extLst>
              <a:ext uri="{FF2B5EF4-FFF2-40B4-BE49-F238E27FC236}">
                <a16:creationId xmlns:a16="http://schemas.microsoft.com/office/drawing/2014/main" id="{FED8D6F0-0D0E-9948-B7CC-DEE9DCF42807}"/>
              </a:ext>
            </a:extLst>
          </p:cNvPr>
          <p:cNvSpPr>
            <a:spLocks noGrp="1"/>
          </p:cNvSpPr>
          <p:nvPr>
            <p:ph idx="1"/>
          </p:nvPr>
        </p:nvSpPr>
        <p:spPr/>
        <p:txBody>
          <a:bodyPr/>
          <a:lstStyle/>
          <a:p>
            <a:r>
              <a:rPr lang="en-US" dirty="0"/>
              <a:t>Some DIMMs are more vulnerable than others, but none are safe.</a:t>
            </a:r>
          </a:p>
          <a:p>
            <a:r>
              <a:rPr lang="en-US" dirty="0"/>
              <a:t>Devices (RAM) in the wild are vulnerable until replaced.  </a:t>
            </a:r>
            <a:br>
              <a:rPr lang="en-US" dirty="0"/>
            </a:br>
            <a:r>
              <a:rPr lang="en-US" dirty="0"/>
              <a:t>(There is no DDR5, yet…)</a:t>
            </a:r>
          </a:p>
          <a:p>
            <a:r>
              <a:rPr lang="en-US" dirty="0" err="1"/>
              <a:t>BlackSmith</a:t>
            </a:r>
            <a:r>
              <a:rPr lang="en-US" dirty="0"/>
              <a:t> code is available on GitHub</a:t>
            </a:r>
          </a:p>
          <a:p>
            <a:r>
              <a:rPr lang="en-US" dirty="0"/>
              <a:t>There is a project with Google to implement </a:t>
            </a:r>
            <a:r>
              <a:rPr lang="en-US" dirty="0" err="1"/>
              <a:t>BlackSmith</a:t>
            </a:r>
            <a:r>
              <a:rPr lang="en-US" dirty="0"/>
              <a:t> in a FPGA</a:t>
            </a:r>
          </a:p>
          <a:p>
            <a:pPr lvl="1"/>
            <a:r>
              <a:rPr lang="en-US" dirty="0"/>
              <a:t>Hardware test device!</a:t>
            </a:r>
          </a:p>
          <a:p>
            <a:pPr lvl="1"/>
            <a:r>
              <a:rPr lang="en-US" dirty="0"/>
              <a:t>Find that good vendor</a:t>
            </a:r>
          </a:p>
          <a:p>
            <a:pPr lvl="1"/>
            <a:r>
              <a:rPr lang="en-US" dirty="0"/>
              <a:t>Test all your RAM and use the least vulnerable</a:t>
            </a:r>
          </a:p>
          <a:p>
            <a:r>
              <a:rPr lang="en-US" dirty="0"/>
              <a:t>By manufacturer, some had 4 bits flipped, others had 4,000,000 bits flipped!</a:t>
            </a:r>
          </a:p>
          <a:p>
            <a:r>
              <a:rPr lang="en-US" dirty="0"/>
              <a:t>EEC capable RAM doesn’t prevent </a:t>
            </a:r>
            <a:r>
              <a:rPr lang="en-US" dirty="0" err="1"/>
              <a:t>RowHammer</a:t>
            </a:r>
            <a:r>
              <a:rPr lang="en-US" dirty="0"/>
              <a:t>, but makes it harder.</a:t>
            </a:r>
          </a:p>
        </p:txBody>
      </p:sp>
    </p:spTree>
    <p:extLst>
      <p:ext uri="{BB962C8B-B14F-4D97-AF65-F5344CB8AC3E}">
        <p14:creationId xmlns:p14="http://schemas.microsoft.com/office/powerpoint/2010/main" val="1373383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6C2F-F29A-CF42-9578-CBDC05B30BE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78990100-C2A1-5747-85DF-CC4429713800}"/>
              </a:ext>
            </a:extLst>
          </p:cNvPr>
          <p:cNvSpPr>
            <a:spLocks noGrp="1"/>
          </p:cNvSpPr>
          <p:nvPr>
            <p:ph idx="1"/>
          </p:nvPr>
        </p:nvSpPr>
        <p:spPr/>
        <p:txBody>
          <a:bodyPr/>
          <a:lstStyle/>
          <a:p>
            <a:r>
              <a:rPr lang="en-US" dirty="0"/>
              <a:t>Security is porous.</a:t>
            </a:r>
          </a:p>
          <a:p>
            <a:r>
              <a:rPr lang="en-US" dirty="0"/>
              <a:t>We’ve never seen such pressure on security.</a:t>
            </a:r>
          </a:p>
          <a:p>
            <a:r>
              <a:rPr lang="en-US" dirty="0"/>
              <a:t>This is a serious problem!</a:t>
            </a:r>
          </a:p>
          <a:p>
            <a:endParaRPr lang="en-US" dirty="0"/>
          </a:p>
          <a:p>
            <a:r>
              <a:rPr lang="en-US" dirty="0"/>
              <a:t>Is it possible to build a secure system?  (Why </a:t>
            </a:r>
            <a:r>
              <a:rPr lang="en-US"/>
              <a:t>or why not?)</a:t>
            </a:r>
          </a:p>
        </p:txBody>
      </p:sp>
    </p:spTree>
    <p:extLst>
      <p:ext uri="{BB962C8B-B14F-4D97-AF65-F5344CB8AC3E}">
        <p14:creationId xmlns:p14="http://schemas.microsoft.com/office/powerpoint/2010/main" val="215793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45307-17E2-7A4B-83BA-BD7FC2024ACA}"/>
              </a:ext>
            </a:extLst>
          </p:cNvPr>
          <p:cNvSpPr>
            <a:spLocks noGrp="1"/>
          </p:cNvSpPr>
          <p:nvPr>
            <p:ph type="title"/>
          </p:nvPr>
        </p:nvSpPr>
        <p:spPr/>
        <p:txBody>
          <a:bodyPr/>
          <a:lstStyle/>
          <a:p>
            <a:r>
              <a:rPr lang="en-US" dirty="0" err="1"/>
              <a:t>BlackSmith</a:t>
            </a:r>
            <a:r>
              <a:rPr lang="en-US" dirty="0"/>
              <a:t>: Scalable </a:t>
            </a:r>
            <a:r>
              <a:rPr lang="en-US" dirty="0" err="1"/>
              <a:t>RowHammering</a:t>
            </a:r>
            <a:r>
              <a:rPr lang="en-US" dirty="0"/>
              <a:t> </a:t>
            </a:r>
            <a:br>
              <a:rPr lang="en-US" dirty="0"/>
            </a:br>
            <a:r>
              <a:rPr lang="en-US" dirty="0"/>
              <a:t>in the Frequency Domain</a:t>
            </a:r>
          </a:p>
        </p:txBody>
      </p:sp>
      <p:sp>
        <p:nvSpPr>
          <p:cNvPr id="5" name="Content Placeholder 4">
            <a:extLst>
              <a:ext uri="{FF2B5EF4-FFF2-40B4-BE49-F238E27FC236}">
                <a16:creationId xmlns:a16="http://schemas.microsoft.com/office/drawing/2014/main" id="{BFF29FF7-B1CA-F846-B2F8-ED6869ED70EA}"/>
              </a:ext>
            </a:extLst>
          </p:cNvPr>
          <p:cNvSpPr>
            <a:spLocks noGrp="1"/>
          </p:cNvSpPr>
          <p:nvPr>
            <p:ph sz="half" idx="1"/>
          </p:nvPr>
        </p:nvSpPr>
        <p:spPr/>
        <p:txBody>
          <a:bodyPr>
            <a:normAutofit/>
          </a:bodyPr>
          <a:lstStyle/>
          <a:p>
            <a:r>
              <a:rPr lang="en-US" dirty="0"/>
              <a:t>Security research conducted by </a:t>
            </a:r>
            <a:r>
              <a:rPr lang="en-US" b="1" dirty="0">
                <a:hlinkClick r:id="rId3"/>
              </a:rPr>
              <a:t>COMSEC</a:t>
            </a:r>
            <a:r>
              <a:rPr lang="en-US" dirty="0"/>
              <a:t> (Computer Security) group of ETH Zurich (</a:t>
            </a:r>
            <a:r>
              <a:rPr lang="en-US" b="1" dirty="0"/>
              <a:t>Switzerland</a:t>
            </a:r>
            <a:r>
              <a:rPr lang="en-US" dirty="0"/>
              <a:t>)</a:t>
            </a:r>
          </a:p>
          <a:p>
            <a:r>
              <a:rPr lang="en-US" b="1" dirty="0" err="1"/>
              <a:t>BlackSmith</a:t>
            </a:r>
            <a:r>
              <a:rPr lang="en-US" dirty="0"/>
              <a:t> will be presented at the </a:t>
            </a:r>
            <a:r>
              <a:rPr lang="en-US" dirty="0">
                <a:hlinkClick r:id="rId4"/>
              </a:rPr>
              <a:t>43</a:t>
            </a:r>
            <a:r>
              <a:rPr lang="en-US" baseline="30000" dirty="0">
                <a:hlinkClick r:id="rId4"/>
              </a:rPr>
              <a:t>rd</a:t>
            </a:r>
            <a:r>
              <a:rPr lang="en-US" dirty="0">
                <a:hlinkClick r:id="rId4"/>
              </a:rPr>
              <a:t> Security &amp; Privacy symposium</a:t>
            </a:r>
            <a:r>
              <a:rPr lang="en-US" dirty="0"/>
              <a:t> on May 22-26, 2022</a:t>
            </a:r>
          </a:p>
          <a:p>
            <a:r>
              <a:rPr lang="en-US" dirty="0"/>
              <a:t>IEEE’s “</a:t>
            </a:r>
            <a:r>
              <a:rPr lang="en-US" b="1" dirty="0"/>
              <a:t>Security &amp; Privacy</a:t>
            </a:r>
            <a:r>
              <a:rPr lang="en-US" dirty="0"/>
              <a:t>” is a preeminent cyber security publication and conference.</a:t>
            </a:r>
          </a:p>
          <a:p>
            <a:pPr marL="0" indent="0">
              <a:buNone/>
            </a:pPr>
            <a:endParaRPr lang="en-US" dirty="0"/>
          </a:p>
        </p:txBody>
      </p:sp>
      <p:pic>
        <p:nvPicPr>
          <p:cNvPr id="8" name="Content Placeholder 7" descr="A screenshot of a computer&#10;&#10;Description automatically generated with medium confidence">
            <a:hlinkClick r:id="rId5"/>
            <a:extLst>
              <a:ext uri="{FF2B5EF4-FFF2-40B4-BE49-F238E27FC236}">
                <a16:creationId xmlns:a16="http://schemas.microsoft.com/office/drawing/2014/main" id="{0A449BBF-538C-3C4E-A60B-E33AAC24B4A6}"/>
              </a:ext>
            </a:extLst>
          </p:cNvPr>
          <p:cNvPicPr>
            <a:picLocks noGrp="1" noChangeAspect="1"/>
          </p:cNvPicPr>
          <p:nvPr>
            <p:ph sz="half" idx="2"/>
          </p:nvPr>
        </p:nvPicPr>
        <p:blipFill>
          <a:blip r:embed="rId6"/>
          <a:stretch>
            <a:fillRect/>
          </a:stretch>
        </p:blipFill>
        <p:spPr>
          <a:xfrm>
            <a:off x="4975668" y="2160589"/>
            <a:ext cx="4184650" cy="3400543"/>
          </a:xfrm>
          <a:ln>
            <a:solidFill>
              <a:srgbClr val="0070C0"/>
            </a:solidFill>
          </a:ln>
        </p:spPr>
      </p:pic>
    </p:spTree>
    <p:extLst>
      <p:ext uri="{BB962C8B-B14F-4D97-AF65-F5344CB8AC3E}">
        <p14:creationId xmlns:p14="http://schemas.microsoft.com/office/powerpoint/2010/main" val="280357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45307-17E2-7A4B-83BA-BD7FC2024ACA}"/>
              </a:ext>
            </a:extLst>
          </p:cNvPr>
          <p:cNvSpPr>
            <a:spLocks noGrp="1"/>
          </p:cNvSpPr>
          <p:nvPr>
            <p:ph type="title"/>
          </p:nvPr>
        </p:nvSpPr>
        <p:spPr/>
        <p:txBody>
          <a:bodyPr/>
          <a:lstStyle/>
          <a:p>
            <a:r>
              <a:rPr lang="en-US" dirty="0" err="1"/>
              <a:t>BlackSmith</a:t>
            </a:r>
            <a:r>
              <a:rPr lang="en-US" dirty="0"/>
              <a:t>: Scalable </a:t>
            </a:r>
            <a:r>
              <a:rPr lang="en-US" dirty="0" err="1"/>
              <a:t>RowHammering</a:t>
            </a:r>
            <a:r>
              <a:rPr lang="en-US" dirty="0"/>
              <a:t> </a:t>
            </a:r>
            <a:br>
              <a:rPr lang="en-US" dirty="0"/>
            </a:br>
            <a:r>
              <a:rPr lang="en-US" dirty="0"/>
              <a:t>in the Frequency Domain</a:t>
            </a:r>
          </a:p>
        </p:txBody>
      </p:sp>
      <p:sp>
        <p:nvSpPr>
          <p:cNvPr id="5" name="Content Placeholder 4">
            <a:extLst>
              <a:ext uri="{FF2B5EF4-FFF2-40B4-BE49-F238E27FC236}">
                <a16:creationId xmlns:a16="http://schemas.microsoft.com/office/drawing/2014/main" id="{BFF29FF7-B1CA-F846-B2F8-ED6869ED70EA}"/>
              </a:ext>
            </a:extLst>
          </p:cNvPr>
          <p:cNvSpPr>
            <a:spLocks noGrp="1"/>
          </p:cNvSpPr>
          <p:nvPr>
            <p:ph sz="half" idx="1"/>
          </p:nvPr>
        </p:nvSpPr>
        <p:spPr/>
        <p:txBody>
          <a:bodyPr>
            <a:normAutofit/>
          </a:bodyPr>
          <a:lstStyle/>
          <a:p>
            <a:r>
              <a:rPr lang="en-US" b="1" dirty="0" err="1"/>
              <a:t>BlackSmith</a:t>
            </a:r>
            <a:r>
              <a:rPr lang="en-US" dirty="0"/>
              <a:t> will be presented at the </a:t>
            </a:r>
            <a:r>
              <a:rPr lang="en-US" dirty="0">
                <a:hlinkClick r:id="rId3"/>
              </a:rPr>
              <a:t>43</a:t>
            </a:r>
            <a:r>
              <a:rPr lang="en-US" baseline="30000" dirty="0">
                <a:hlinkClick r:id="rId3"/>
              </a:rPr>
              <a:t>rd</a:t>
            </a:r>
            <a:r>
              <a:rPr lang="en-US" dirty="0">
                <a:hlinkClick r:id="rId3"/>
              </a:rPr>
              <a:t> Security &amp; Privacy symposium</a:t>
            </a:r>
            <a:r>
              <a:rPr lang="en-US" dirty="0"/>
              <a:t> on May 22-26, 2022</a:t>
            </a:r>
          </a:p>
          <a:p>
            <a:r>
              <a:rPr lang="en-US" dirty="0"/>
              <a:t>IEEE’s “</a:t>
            </a:r>
            <a:r>
              <a:rPr lang="en-US" b="1" dirty="0"/>
              <a:t>Security &amp; Privacy</a:t>
            </a:r>
            <a:r>
              <a:rPr lang="en-US" dirty="0"/>
              <a:t>” is a preeminent cyber security publication and conference.</a:t>
            </a:r>
          </a:p>
          <a:p>
            <a:r>
              <a:rPr lang="en-US" dirty="0"/>
              <a:t>COMSEC looks at the attack surface of the “</a:t>
            </a:r>
            <a:r>
              <a:rPr lang="en-US" b="1" dirty="0"/>
              <a:t>whole stack</a:t>
            </a:r>
            <a:r>
              <a:rPr lang="en-US" dirty="0"/>
              <a:t>” when it comes to security.  </a:t>
            </a:r>
          </a:p>
        </p:txBody>
      </p:sp>
      <p:pic>
        <p:nvPicPr>
          <p:cNvPr id="8" name="Content Placeholder 7" descr="A screenshot of a computer&#10;&#10;Description automatically generated with medium confidence">
            <a:hlinkClick r:id="rId4"/>
            <a:extLst>
              <a:ext uri="{FF2B5EF4-FFF2-40B4-BE49-F238E27FC236}">
                <a16:creationId xmlns:a16="http://schemas.microsoft.com/office/drawing/2014/main" id="{0A449BBF-538C-3C4E-A60B-E33AAC24B4A6}"/>
              </a:ext>
            </a:extLst>
          </p:cNvPr>
          <p:cNvPicPr>
            <a:picLocks noGrp="1" noChangeAspect="1"/>
          </p:cNvPicPr>
          <p:nvPr>
            <p:ph sz="half" idx="2"/>
          </p:nvPr>
        </p:nvPicPr>
        <p:blipFill>
          <a:blip r:embed="rId5"/>
          <a:stretch>
            <a:fillRect/>
          </a:stretch>
        </p:blipFill>
        <p:spPr>
          <a:xfrm>
            <a:off x="4975668" y="2160589"/>
            <a:ext cx="4184650" cy="3400543"/>
          </a:xfrm>
          <a:solidFill>
            <a:srgbClr val="0070C0"/>
          </a:solidFill>
          <a:ln>
            <a:solidFill>
              <a:srgbClr val="0070C0"/>
            </a:solidFill>
          </a:ln>
        </p:spPr>
      </p:pic>
    </p:spTree>
    <p:extLst>
      <p:ext uri="{BB962C8B-B14F-4D97-AF65-F5344CB8AC3E}">
        <p14:creationId xmlns:p14="http://schemas.microsoft.com/office/powerpoint/2010/main" val="1210274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45307-17E2-7A4B-83BA-BD7FC2024ACA}"/>
              </a:ext>
            </a:extLst>
          </p:cNvPr>
          <p:cNvSpPr>
            <a:spLocks noGrp="1"/>
          </p:cNvSpPr>
          <p:nvPr>
            <p:ph type="title"/>
          </p:nvPr>
        </p:nvSpPr>
        <p:spPr/>
        <p:txBody>
          <a:bodyPr/>
          <a:lstStyle/>
          <a:p>
            <a:r>
              <a:rPr lang="en-US" dirty="0" err="1"/>
              <a:t>BlackSmith</a:t>
            </a:r>
            <a:r>
              <a:rPr lang="en-US" dirty="0"/>
              <a:t>: Scalable </a:t>
            </a:r>
            <a:r>
              <a:rPr lang="en-US" dirty="0" err="1"/>
              <a:t>RowHammering</a:t>
            </a:r>
            <a:r>
              <a:rPr lang="en-US" dirty="0"/>
              <a:t> </a:t>
            </a:r>
            <a:br>
              <a:rPr lang="en-US" dirty="0"/>
            </a:br>
            <a:r>
              <a:rPr lang="en-US" dirty="0"/>
              <a:t>in the Frequency Domain</a:t>
            </a:r>
          </a:p>
        </p:txBody>
      </p:sp>
      <p:sp>
        <p:nvSpPr>
          <p:cNvPr id="5" name="Content Placeholder 4">
            <a:extLst>
              <a:ext uri="{FF2B5EF4-FFF2-40B4-BE49-F238E27FC236}">
                <a16:creationId xmlns:a16="http://schemas.microsoft.com/office/drawing/2014/main" id="{BFF29FF7-B1CA-F846-B2F8-ED6869ED70EA}"/>
              </a:ext>
            </a:extLst>
          </p:cNvPr>
          <p:cNvSpPr>
            <a:spLocks noGrp="1"/>
          </p:cNvSpPr>
          <p:nvPr>
            <p:ph sz="half" idx="1"/>
          </p:nvPr>
        </p:nvSpPr>
        <p:spPr/>
        <p:txBody>
          <a:bodyPr>
            <a:normAutofit/>
          </a:bodyPr>
          <a:lstStyle/>
          <a:p>
            <a:r>
              <a:rPr lang="en-US" dirty="0"/>
              <a:t>IEEE’s “</a:t>
            </a:r>
            <a:r>
              <a:rPr lang="en-US" b="1" dirty="0"/>
              <a:t>Security &amp; Privacy</a:t>
            </a:r>
            <a:r>
              <a:rPr lang="en-US" dirty="0"/>
              <a:t>” is a preeminent cyber security publication and conference.</a:t>
            </a:r>
          </a:p>
          <a:p>
            <a:r>
              <a:rPr lang="en-US" dirty="0"/>
              <a:t>COMSEC looks at the attack surface of the “</a:t>
            </a:r>
            <a:r>
              <a:rPr lang="en-US" b="1" dirty="0"/>
              <a:t>whole stack</a:t>
            </a:r>
            <a:r>
              <a:rPr lang="en-US" dirty="0"/>
              <a:t>” when it comes to security.  </a:t>
            </a:r>
          </a:p>
          <a:p>
            <a:pPr lvl="1"/>
            <a:r>
              <a:rPr lang="en-US" dirty="0"/>
              <a:t>(Hardware, software, OS, applications, network, protocols, data, people)</a:t>
            </a:r>
          </a:p>
        </p:txBody>
      </p:sp>
      <p:pic>
        <p:nvPicPr>
          <p:cNvPr id="8" name="Content Placeholder 7" descr="A screenshot of a computer&#10;&#10;Description automatically generated with medium confidence">
            <a:hlinkClick r:id="rId3"/>
            <a:extLst>
              <a:ext uri="{FF2B5EF4-FFF2-40B4-BE49-F238E27FC236}">
                <a16:creationId xmlns:a16="http://schemas.microsoft.com/office/drawing/2014/main" id="{0A449BBF-538C-3C4E-A60B-E33AAC24B4A6}"/>
              </a:ext>
            </a:extLst>
          </p:cNvPr>
          <p:cNvPicPr>
            <a:picLocks noGrp="1" noChangeAspect="1"/>
          </p:cNvPicPr>
          <p:nvPr>
            <p:ph sz="half" idx="2"/>
          </p:nvPr>
        </p:nvPicPr>
        <p:blipFill>
          <a:blip r:embed="rId4"/>
          <a:stretch>
            <a:fillRect/>
          </a:stretch>
        </p:blipFill>
        <p:spPr>
          <a:xfrm>
            <a:off x="4975668" y="2160589"/>
            <a:ext cx="4184650" cy="3400543"/>
          </a:xfrm>
          <a:noFill/>
          <a:ln>
            <a:solidFill>
              <a:srgbClr val="0070C0"/>
            </a:solidFill>
          </a:ln>
        </p:spPr>
      </p:pic>
    </p:spTree>
    <p:extLst>
      <p:ext uri="{BB962C8B-B14F-4D97-AF65-F5344CB8AC3E}">
        <p14:creationId xmlns:p14="http://schemas.microsoft.com/office/powerpoint/2010/main" val="25133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80043C-97CC-4F4B-AF7E-94F85C539A3F}"/>
              </a:ext>
            </a:extLst>
          </p:cNvPr>
          <p:cNvSpPr>
            <a:spLocks noGrp="1"/>
          </p:cNvSpPr>
          <p:nvPr>
            <p:ph type="title"/>
          </p:nvPr>
        </p:nvSpPr>
        <p:spPr/>
        <p:txBody>
          <a:bodyPr>
            <a:normAutofit/>
          </a:bodyPr>
          <a:lstStyle/>
          <a:p>
            <a:r>
              <a:rPr lang="en-US" dirty="0" err="1"/>
              <a:t>BlackSmith</a:t>
            </a:r>
            <a:r>
              <a:rPr lang="en-US" dirty="0"/>
              <a:t> is the maturation of</a:t>
            </a:r>
            <a:br>
              <a:rPr lang="en-US" dirty="0"/>
            </a:br>
            <a:r>
              <a:rPr lang="en-US" dirty="0"/>
              <a:t>the 2015 </a:t>
            </a:r>
            <a:r>
              <a:rPr lang="en-US" dirty="0" err="1"/>
              <a:t>RowHammer</a:t>
            </a:r>
            <a:r>
              <a:rPr lang="en-US" dirty="0"/>
              <a:t> attack</a:t>
            </a:r>
          </a:p>
        </p:txBody>
      </p:sp>
      <p:sp>
        <p:nvSpPr>
          <p:cNvPr id="6" name="Content Placeholder 5">
            <a:extLst>
              <a:ext uri="{FF2B5EF4-FFF2-40B4-BE49-F238E27FC236}">
                <a16:creationId xmlns:a16="http://schemas.microsoft.com/office/drawing/2014/main" id="{1F5AF50F-7B4E-034D-9651-EB4AEC33CDE8}"/>
              </a:ext>
            </a:extLst>
          </p:cNvPr>
          <p:cNvSpPr>
            <a:spLocks noGrp="1"/>
          </p:cNvSpPr>
          <p:nvPr>
            <p:ph idx="1"/>
          </p:nvPr>
        </p:nvSpPr>
        <p:spPr/>
        <p:txBody>
          <a:bodyPr/>
          <a:lstStyle/>
          <a:p>
            <a:r>
              <a:rPr lang="en-US" dirty="0" err="1"/>
              <a:t>RowHammer</a:t>
            </a:r>
            <a:endParaRPr lang="en-US" dirty="0"/>
          </a:p>
          <a:p>
            <a:pPr lvl="1"/>
            <a:r>
              <a:rPr lang="en-US" dirty="0"/>
              <a:t>Initial research (October 2014) did not indicate a security problem</a:t>
            </a:r>
          </a:p>
          <a:p>
            <a:pPr lvl="1"/>
            <a:r>
              <a:rPr lang="en-US" dirty="0"/>
              <a:t>CVE-2015-0565 (January 2015) begins to weaponize this research</a:t>
            </a:r>
          </a:p>
          <a:p>
            <a:pPr marL="57150" indent="0">
              <a:buNone/>
            </a:pPr>
            <a:r>
              <a:rPr lang="en-US" b="1" u="sng" dirty="0" err="1"/>
              <a:t>RowHammer</a:t>
            </a:r>
            <a:r>
              <a:rPr lang="en-US" b="1" dirty="0"/>
              <a:t>:</a:t>
            </a:r>
            <a:r>
              <a:rPr lang="en-US" dirty="0"/>
              <a:t> is a security exploit that takes advantage of an unintended and undesirable side effect in DRAM in which memory cells interact electrically between themselves by leaking their charges, possibly changing the contents of nearby memory rows that were not addressed in the original memory access</a:t>
            </a:r>
            <a:r>
              <a:rPr lang="en-US" baseline="30000" dirty="0"/>
              <a:t>1</a:t>
            </a:r>
            <a:r>
              <a:rPr lang="en-US" dirty="0"/>
              <a:t>.</a:t>
            </a:r>
          </a:p>
          <a:p>
            <a:pPr indent="-285750"/>
            <a:r>
              <a:rPr lang="en-US" dirty="0"/>
              <a:t>Violates</a:t>
            </a:r>
            <a:r>
              <a:rPr lang="en-US" b="1" dirty="0"/>
              <a:t> isolation</a:t>
            </a:r>
          </a:p>
          <a:p>
            <a:pPr indent="-285750"/>
            <a:r>
              <a:rPr lang="en-US" b="1" dirty="0"/>
              <a:t>High cell density</a:t>
            </a:r>
            <a:r>
              <a:rPr lang="en-US" dirty="0"/>
              <a:t> in modern DRAM</a:t>
            </a:r>
          </a:p>
          <a:p>
            <a:pPr indent="-285750"/>
            <a:r>
              <a:rPr lang="en-US" dirty="0"/>
              <a:t>Triggered by </a:t>
            </a:r>
            <a:r>
              <a:rPr lang="en-US" b="1" dirty="0"/>
              <a:t>specially crafted memory access patterns</a:t>
            </a:r>
          </a:p>
          <a:p>
            <a:pPr indent="-285750"/>
            <a:endParaRPr lang="en-US" dirty="0"/>
          </a:p>
        </p:txBody>
      </p:sp>
    </p:spTree>
    <p:extLst>
      <p:ext uri="{BB962C8B-B14F-4D97-AF65-F5344CB8AC3E}">
        <p14:creationId xmlns:p14="http://schemas.microsoft.com/office/powerpoint/2010/main" val="279361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F7D-8323-9B44-9D9B-5DAB827299C7}"/>
              </a:ext>
            </a:extLst>
          </p:cNvPr>
          <p:cNvSpPr>
            <a:spLocks noGrp="1"/>
          </p:cNvSpPr>
          <p:nvPr>
            <p:ph type="title"/>
          </p:nvPr>
        </p:nvSpPr>
        <p:spPr/>
        <p:txBody>
          <a:bodyPr/>
          <a:lstStyle/>
          <a:p>
            <a:r>
              <a:rPr lang="en-US" dirty="0" err="1"/>
              <a:t>RowHammer</a:t>
            </a:r>
            <a:r>
              <a:rPr lang="en-US" dirty="0"/>
              <a:t> details</a:t>
            </a:r>
          </a:p>
        </p:txBody>
      </p:sp>
      <p:sp>
        <p:nvSpPr>
          <p:cNvPr id="4" name="Content Placeholder 3">
            <a:extLst>
              <a:ext uri="{FF2B5EF4-FFF2-40B4-BE49-F238E27FC236}">
                <a16:creationId xmlns:a16="http://schemas.microsoft.com/office/drawing/2014/main" id="{B58B2967-8226-AB4C-A652-E5DAECC33C84}"/>
              </a:ext>
            </a:extLst>
          </p:cNvPr>
          <p:cNvSpPr>
            <a:spLocks noGrp="1"/>
          </p:cNvSpPr>
          <p:nvPr>
            <p:ph sz="half" idx="1"/>
          </p:nvPr>
        </p:nvSpPr>
        <p:spPr/>
        <p:txBody>
          <a:bodyPr/>
          <a:lstStyle/>
          <a:p>
            <a:r>
              <a:rPr lang="en-US" dirty="0"/>
              <a:t>Side effect is triggered by patterns that rapidly activate the same cells multiple times</a:t>
            </a:r>
          </a:p>
          <a:p>
            <a:endParaRPr lang="en-US" dirty="0"/>
          </a:p>
          <a:p>
            <a:r>
              <a:rPr lang="en-US" dirty="0"/>
              <a:t>Core memory</a:t>
            </a:r>
            <a:r>
              <a:rPr lang="en-US" baseline="30000" dirty="0"/>
              <a:t>[2,3]</a:t>
            </a:r>
            <a:r>
              <a:rPr lang="en-US" dirty="0"/>
              <a:t> (1955-1975) was also sensitive to memory access patterns.</a:t>
            </a:r>
          </a:p>
          <a:p>
            <a:r>
              <a:rPr lang="en-US" dirty="0"/>
              <a:t>”Checkerboard” diagnostics were run before computation to reveal any problems.</a:t>
            </a:r>
          </a:p>
        </p:txBody>
      </p:sp>
      <p:graphicFrame>
        <p:nvGraphicFramePr>
          <p:cNvPr id="6" name="Table 6">
            <a:extLst>
              <a:ext uri="{FF2B5EF4-FFF2-40B4-BE49-F238E27FC236}">
                <a16:creationId xmlns:a16="http://schemas.microsoft.com/office/drawing/2014/main" id="{478D5924-060B-7F48-BEDC-5221867178DE}"/>
              </a:ext>
            </a:extLst>
          </p:cNvPr>
          <p:cNvGraphicFramePr>
            <a:graphicFrameLocks noGrp="1"/>
          </p:cNvGraphicFramePr>
          <p:nvPr>
            <p:ph sz="half" idx="2"/>
            <p:extLst>
              <p:ext uri="{D42A27DB-BD31-4B8C-83A1-F6EECF244321}">
                <p14:modId xmlns:p14="http://schemas.microsoft.com/office/powerpoint/2010/main" val="1655329069"/>
              </p:ext>
            </p:extLst>
          </p:nvPr>
        </p:nvGraphicFramePr>
        <p:xfrm>
          <a:off x="5089525" y="2160588"/>
          <a:ext cx="4184650" cy="3708400"/>
        </p:xfrm>
        <a:graphic>
          <a:graphicData uri="http://schemas.openxmlformats.org/drawingml/2006/table">
            <a:tbl>
              <a:tblPr firstRow="1" bandRow="1">
                <a:tableStyleId>{5940675A-B579-460E-94D1-54222C63F5DA}</a:tableStyleId>
              </a:tblPr>
              <a:tblGrid>
                <a:gridCol w="418465">
                  <a:extLst>
                    <a:ext uri="{9D8B030D-6E8A-4147-A177-3AD203B41FA5}">
                      <a16:colId xmlns:a16="http://schemas.microsoft.com/office/drawing/2014/main" val="2952379367"/>
                    </a:ext>
                  </a:extLst>
                </a:gridCol>
                <a:gridCol w="418465">
                  <a:extLst>
                    <a:ext uri="{9D8B030D-6E8A-4147-A177-3AD203B41FA5}">
                      <a16:colId xmlns:a16="http://schemas.microsoft.com/office/drawing/2014/main" val="1475332678"/>
                    </a:ext>
                  </a:extLst>
                </a:gridCol>
                <a:gridCol w="418465">
                  <a:extLst>
                    <a:ext uri="{9D8B030D-6E8A-4147-A177-3AD203B41FA5}">
                      <a16:colId xmlns:a16="http://schemas.microsoft.com/office/drawing/2014/main" val="1796343766"/>
                    </a:ext>
                  </a:extLst>
                </a:gridCol>
                <a:gridCol w="418465">
                  <a:extLst>
                    <a:ext uri="{9D8B030D-6E8A-4147-A177-3AD203B41FA5}">
                      <a16:colId xmlns:a16="http://schemas.microsoft.com/office/drawing/2014/main" val="1568614681"/>
                    </a:ext>
                  </a:extLst>
                </a:gridCol>
                <a:gridCol w="418465">
                  <a:extLst>
                    <a:ext uri="{9D8B030D-6E8A-4147-A177-3AD203B41FA5}">
                      <a16:colId xmlns:a16="http://schemas.microsoft.com/office/drawing/2014/main" val="183341882"/>
                    </a:ext>
                  </a:extLst>
                </a:gridCol>
                <a:gridCol w="418465">
                  <a:extLst>
                    <a:ext uri="{9D8B030D-6E8A-4147-A177-3AD203B41FA5}">
                      <a16:colId xmlns:a16="http://schemas.microsoft.com/office/drawing/2014/main" val="2747378821"/>
                    </a:ext>
                  </a:extLst>
                </a:gridCol>
                <a:gridCol w="418465">
                  <a:extLst>
                    <a:ext uri="{9D8B030D-6E8A-4147-A177-3AD203B41FA5}">
                      <a16:colId xmlns:a16="http://schemas.microsoft.com/office/drawing/2014/main" val="276758045"/>
                    </a:ext>
                  </a:extLst>
                </a:gridCol>
                <a:gridCol w="418465">
                  <a:extLst>
                    <a:ext uri="{9D8B030D-6E8A-4147-A177-3AD203B41FA5}">
                      <a16:colId xmlns:a16="http://schemas.microsoft.com/office/drawing/2014/main" val="457151660"/>
                    </a:ext>
                  </a:extLst>
                </a:gridCol>
                <a:gridCol w="418465">
                  <a:extLst>
                    <a:ext uri="{9D8B030D-6E8A-4147-A177-3AD203B41FA5}">
                      <a16:colId xmlns:a16="http://schemas.microsoft.com/office/drawing/2014/main" val="2582761275"/>
                    </a:ext>
                  </a:extLst>
                </a:gridCol>
                <a:gridCol w="418465">
                  <a:extLst>
                    <a:ext uri="{9D8B030D-6E8A-4147-A177-3AD203B41FA5}">
                      <a16:colId xmlns:a16="http://schemas.microsoft.com/office/drawing/2014/main" val="1467362868"/>
                    </a:ext>
                  </a:extLst>
                </a:gridCol>
              </a:tblGrid>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26964711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0306705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93704355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90607208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51589476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36425252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2932475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53914128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4908744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12208223"/>
                  </a:ext>
                </a:extLst>
              </a:tr>
            </a:tbl>
          </a:graphicData>
        </a:graphic>
      </p:graphicFrame>
    </p:spTree>
    <p:extLst>
      <p:ext uri="{BB962C8B-B14F-4D97-AF65-F5344CB8AC3E}">
        <p14:creationId xmlns:p14="http://schemas.microsoft.com/office/powerpoint/2010/main" val="4065843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CF7D-8323-9B44-9D9B-5DAB827299C7}"/>
              </a:ext>
            </a:extLst>
          </p:cNvPr>
          <p:cNvSpPr>
            <a:spLocks noGrp="1"/>
          </p:cNvSpPr>
          <p:nvPr>
            <p:ph type="title"/>
          </p:nvPr>
        </p:nvSpPr>
        <p:spPr/>
        <p:txBody>
          <a:bodyPr/>
          <a:lstStyle/>
          <a:p>
            <a:r>
              <a:rPr lang="en-US" dirty="0" err="1"/>
              <a:t>RowHammer</a:t>
            </a:r>
            <a:r>
              <a:rPr lang="en-US" dirty="0"/>
              <a:t> details</a:t>
            </a:r>
          </a:p>
        </p:txBody>
      </p:sp>
      <p:sp>
        <p:nvSpPr>
          <p:cNvPr id="4" name="Content Placeholder 3">
            <a:extLst>
              <a:ext uri="{FF2B5EF4-FFF2-40B4-BE49-F238E27FC236}">
                <a16:creationId xmlns:a16="http://schemas.microsoft.com/office/drawing/2014/main" id="{B58B2967-8226-AB4C-A652-E5DAECC33C84}"/>
              </a:ext>
            </a:extLst>
          </p:cNvPr>
          <p:cNvSpPr>
            <a:spLocks noGrp="1"/>
          </p:cNvSpPr>
          <p:nvPr>
            <p:ph sz="half" idx="1"/>
          </p:nvPr>
        </p:nvSpPr>
        <p:spPr/>
        <p:txBody>
          <a:bodyPr/>
          <a:lstStyle/>
          <a:p>
            <a:r>
              <a:rPr lang="en-US" dirty="0"/>
              <a:t>Side effect is triggered by patterns that rapidly activate the same cells multiple times</a:t>
            </a:r>
          </a:p>
        </p:txBody>
      </p:sp>
      <p:graphicFrame>
        <p:nvGraphicFramePr>
          <p:cNvPr id="6" name="Table 6">
            <a:extLst>
              <a:ext uri="{FF2B5EF4-FFF2-40B4-BE49-F238E27FC236}">
                <a16:creationId xmlns:a16="http://schemas.microsoft.com/office/drawing/2014/main" id="{478D5924-060B-7F48-BEDC-5221867178DE}"/>
              </a:ext>
            </a:extLst>
          </p:cNvPr>
          <p:cNvGraphicFramePr>
            <a:graphicFrameLocks noGrp="1"/>
          </p:cNvGraphicFramePr>
          <p:nvPr>
            <p:ph sz="half" idx="2"/>
            <p:extLst>
              <p:ext uri="{D42A27DB-BD31-4B8C-83A1-F6EECF244321}">
                <p14:modId xmlns:p14="http://schemas.microsoft.com/office/powerpoint/2010/main" val="4218266907"/>
              </p:ext>
            </p:extLst>
          </p:nvPr>
        </p:nvGraphicFramePr>
        <p:xfrm>
          <a:off x="5089525" y="2160588"/>
          <a:ext cx="4184650" cy="3708400"/>
        </p:xfrm>
        <a:graphic>
          <a:graphicData uri="http://schemas.openxmlformats.org/drawingml/2006/table">
            <a:tbl>
              <a:tblPr firstRow="1" bandRow="1">
                <a:tableStyleId>{5940675A-B579-460E-94D1-54222C63F5DA}</a:tableStyleId>
              </a:tblPr>
              <a:tblGrid>
                <a:gridCol w="418465">
                  <a:extLst>
                    <a:ext uri="{9D8B030D-6E8A-4147-A177-3AD203B41FA5}">
                      <a16:colId xmlns:a16="http://schemas.microsoft.com/office/drawing/2014/main" val="2952379367"/>
                    </a:ext>
                  </a:extLst>
                </a:gridCol>
                <a:gridCol w="418465">
                  <a:extLst>
                    <a:ext uri="{9D8B030D-6E8A-4147-A177-3AD203B41FA5}">
                      <a16:colId xmlns:a16="http://schemas.microsoft.com/office/drawing/2014/main" val="1475332678"/>
                    </a:ext>
                  </a:extLst>
                </a:gridCol>
                <a:gridCol w="418465">
                  <a:extLst>
                    <a:ext uri="{9D8B030D-6E8A-4147-A177-3AD203B41FA5}">
                      <a16:colId xmlns:a16="http://schemas.microsoft.com/office/drawing/2014/main" val="1796343766"/>
                    </a:ext>
                  </a:extLst>
                </a:gridCol>
                <a:gridCol w="418465">
                  <a:extLst>
                    <a:ext uri="{9D8B030D-6E8A-4147-A177-3AD203B41FA5}">
                      <a16:colId xmlns:a16="http://schemas.microsoft.com/office/drawing/2014/main" val="1568614681"/>
                    </a:ext>
                  </a:extLst>
                </a:gridCol>
                <a:gridCol w="418465">
                  <a:extLst>
                    <a:ext uri="{9D8B030D-6E8A-4147-A177-3AD203B41FA5}">
                      <a16:colId xmlns:a16="http://schemas.microsoft.com/office/drawing/2014/main" val="183341882"/>
                    </a:ext>
                  </a:extLst>
                </a:gridCol>
                <a:gridCol w="418465">
                  <a:extLst>
                    <a:ext uri="{9D8B030D-6E8A-4147-A177-3AD203B41FA5}">
                      <a16:colId xmlns:a16="http://schemas.microsoft.com/office/drawing/2014/main" val="2747378821"/>
                    </a:ext>
                  </a:extLst>
                </a:gridCol>
                <a:gridCol w="418465">
                  <a:extLst>
                    <a:ext uri="{9D8B030D-6E8A-4147-A177-3AD203B41FA5}">
                      <a16:colId xmlns:a16="http://schemas.microsoft.com/office/drawing/2014/main" val="276758045"/>
                    </a:ext>
                  </a:extLst>
                </a:gridCol>
                <a:gridCol w="418465">
                  <a:extLst>
                    <a:ext uri="{9D8B030D-6E8A-4147-A177-3AD203B41FA5}">
                      <a16:colId xmlns:a16="http://schemas.microsoft.com/office/drawing/2014/main" val="457151660"/>
                    </a:ext>
                  </a:extLst>
                </a:gridCol>
                <a:gridCol w="418465">
                  <a:extLst>
                    <a:ext uri="{9D8B030D-6E8A-4147-A177-3AD203B41FA5}">
                      <a16:colId xmlns:a16="http://schemas.microsoft.com/office/drawing/2014/main" val="2582761275"/>
                    </a:ext>
                  </a:extLst>
                </a:gridCol>
                <a:gridCol w="418465">
                  <a:extLst>
                    <a:ext uri="{9D8B030D-6E8A-4147-A177-3AD203B41FA5}">
                      <a16:colId xmlns:a16="http://schemas.microsoft.com/office/drawing/2014/main" val="1467362868"/>
                    </a:ext>
                  </a:extLst>
                </a:gridCol>
              </a:tblGrid>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269647114"/>
                  </a:ext>
                </a:extLst>
              </a:tr>
              <a:tr h="370840">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003067052"/>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937043559"/>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2906072084"/>
                  </a:ext>
                </a:extLst>
              </a:tr>
              <a:tr h="370840">
                <a:tc>
                  <a:txBody>
                    <a:bodyPr/>
                    <a:lstStyle/>
                    <a:p>
                      <a:pPr algn="ctr"/>
                      <a:r>
                        <a:rPr lang="en-US" dirty="0"/>
                        <a:t>0</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1</a:t>
                      </a:r>
                    </a:p>
                  </a:txBody>
                  <a:tcPr>
                    <a:solidFill>
                      <a:schemeClr val="accent2"/>
                    </a:solidFill>
                  </a:tcPr>
                </a:tc>
                <a:tc>
                  <a:txBody>
                    <a:bodyPr/>
                    <a:lstStyle/>
                    <a:p>
                      <a:pPr algn="ctr"/>
                      <a:r>
                        <a:rPr lang="en-US" dirty="0"/>
                        <a:t>0</a:t>
                      </a:r>
                    </a:p>
                  </a:txBody>
                  <a:tcPr>
                    <a:solidFill>
                      <a:schemeClr val="accent2"/>
                    </a:solidFill>
                  </a:tcPr>
                </a:tc>
                <a:extLst>
                  <a:ext uri="{0D108BD9-81ED-4DB2-BD59-A6C34878D82A}">
                    <a16:rowId xmlns:a16="http://schemas.microsoft.com/office/drawing/2014/main" val="1515894768"/>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extLst>
                  <a:ext uri="{0D108BD9-81ED-4DB2-BD59-A6C34878D82A}">
                    <a16:rowId xmlns:a16="http://schemas.microsoft.com/office/drawing/2014/main" val="1364252524"/>
                  </a:ext>
                </a:extLst>
              </a:tr>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extLst>
                  <a:ext uri="{0D108BD9-81ED-4DB2-BD59-A6C34878D82A}">
                    <a16:rowId xmlns:a16="http://schemas.microsoft.com/office/drawing/2014/main" val="2429324750"/>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2539141283"/>
                  </a:ext>
                </a:extLst>
              </a:tr>
              <a:tr h="370840">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649087443"/>
                  </a:ext>
                </a:extLst>
              </a:tr>
              <a:tr h="370840">
                <a:tc>
                  <a:txBody>
                    <a:bodyPr/>
                    <a:lstStyle/>
                    <a:p>
                      <a:pPr algn="ctr"/>
                      <a:r>
                        <a:rPr lang="en-US" dirty="0"/>
                        <a:t>1</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612208223"/>
                  </a:ext>
                </a:extLst>
              </a:tr>
            </a:tbl>
          </a:graphicData>
        </a:graphic>
      </p:graphicFrame>
    </p:spTree>
    <p:extLst>
      <p:ext uri="{BB962C8B-B14F-4D97-AF65-F5344CB8AC3E}">
        <p14:creationId xmlns:p14="http://schemas.microsoft.com/office/powerpoint/2010/main" val="115891575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919</TotalTime>
  <Words>3058</Words>
  <Application>Microsoft Macintosh PowerPoint</Application>
  <PresentationFormat>Widescreen</PresentationFormat>
  <Paragraphs>1336</Paragraphs>
  <Slides>35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Trebuchet MS</vt:lpstr>
      <vt:lpstr>Wingdings 3</vt:lpstr>
      <vt:lpstr>Facet</vt:lpstr>
      <vt:lpstr>BlackSmith:  Scalable RowHammering in  the Frequency  Domain</vt:lpstr>
      <vt:lpstr>Overview</vt:lpstr>
      <vt:lpstr>What is BlackSmith?</vt:lpstr>
      <vt:lpstr>BlackSmith: Scalable RowHammering  in the Frequency Domain</vt:lpstr>
      <vt:lpstr>BlackSmith: Scalable RowHammering  in the Frequency Domain</vt:lpstr>
      <vt:lpstr>BlackSmith: Scalable RowHammering  in the Frequency Domain</vt:lpstr>
      <vt:lpstr>BlackSmith is the maturation of the 2015 RowHammer attack</vt:lpstr>
      <vt:lpstr>RowHammer details</vt:lpstr>
      <vt:lpstr>RowHammer details</vt:lpstr>
      <vt:lpstr>RowHammer details</vt:lpstr>
      <vt:lpstr>RowHammer details</vt:lpstr>
      <vt:lpstr>RowHammer details</vt:lpstr>
      <vt:lpstr>RowHammer details</vt:lpstr>
      <vt:lpstr>RowHammer details</vt:lpstr>
      <vt:lpstr>RowHammer details</vt:lpstr>
      <vt:lpstr>RowHammer details</vt:lpstr>
      <vt:lpstr>RowHammer details</vt:lpstr>
      <vt:lpstr>RowHammer details</vt:lpstr>
      <vt:lpstr>RowHammer Mitigations</vt:lpstr>
      <vt:lpstr>Evolution of RowHammer</vt:lpstr>
      <vt:lpstr>And now… BlackSmith CVE 2021-42114</vt:lpstr>
      <vt:lpstr>Some quick examples</vt:lpstr>
      <vt:lpstr>What is a fuzzer?</vt:lpstr>
      <vt:lpstr>What is a fuzzer?</vt:lpstr>
      <vt:lpstr>What is a fuzzer?</vt:lpstr>
      <vt:lpstr>What is a fuzzer?</vt:lpstr>
      <vt:lpstr>What is a fuzzer?</vt:lpstr>
      <vt:lpstr>What is a fuzzer?</vt:lpstr>
      <vt:lpstr>Bit Flipping for Fun and Profit</vt:lpstr>
      <vt:lpstr>”What could possibly go wrong?”</vt:lpstr>
      <vt:lpstr>Coverage</vt:lpstr>
      <vt:lpstr>BlackSmith tested against three vendors</vt:lpstr>
      <vt:lpstr>Mitigation</vt:lpstr>
      <vt:lpstr>Mitigations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BlackSmith</dc:title>
  <dc:creator>Will Hutton</dc:creator>
  <cp:lastModifiedBy>Will Hutton</cp:lastModifiedBy>
  <cp:revision>17</cp:revision>
  <dcterms:created xsi:type="dcterms:W3CDTF">2021-12-01T01:32:27Z</dcterms:created>
  <dcterms:modified xsi:type="dcterms:W3CDTF">2021-12-02T02:34:17Z</dcterms:modified>
</cp:coreProperties>
</file>